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60" r:id="rId5"/>
    <p:sldId id="259" r:id="rId6"/>
    <p:sldId id="261" r:id="rId7"/>
    <p:sldId id="262" r:id="rId8"/>
    <p:sldId id="263" r:id="rId9"/>
    <p:sldId id="307" r:id="rId10"/>
    <p:sldId id="308" r:id="rId11"/>
    <p:sldId id="309" r:id="rId12"/>
    <p:sldId id="264" r:id="rId13"/>
    <p:sldId id="267" r:id="rId14"/>
    <p:sldId id="265" r:id="rId15"/>
    <p:sldId id="266" r:id="rId16"/>
    <p:sldId id="276" r:id="rId17"/>
    <p:sldId id="277" r:id="rId18"/>
    <p:sldId id="278" r:id="rId19"/>
    <p:sldId id="279" r:id="rId20"/>
    <p:sldId id="280" r:id="rId21"/>
    <p:sldId id="268" r:id="rId22"/>
    <p:sldId id="269" r:id="rId23"/>
    <p:sldId id="310" r:id="rId24"/>
    <p:sldId id="306" r:id="rId25"/>
    <p:sldId id="311" r:id="rId26"/>
    <p:sldId id="270" r:id="rId27"/>
    <p:sldId id="312" r:id="rId28"/>
    <p:sldId id="271" r:id="rId29"/>
    <p:sldId id="313" r:id="rId30"/>
    <p:sldId id="315" r:id="rId31"/>
    <p:sldId id="272" r:id="rId32"/>
    <p:sldId id="273" r:id="rId33"/>
    <p:sldId id="274" r:id="rId34"/>
    <p:sldId id="275" r:id="rId35"/>
    <p:sldId id="281" r:id="rId36"/>
    <p:sldId id="282" r:id="rId37"/>
    <p:sldId id="283" r:id="rId38"/>
    <p:sldId id="284" r:id="rId39"/>
    <p:sldId id="285" r:id="rId40"/>
    <p:sldId id="286" r:id="rId41"/>
    <p:sldId id="288" r:id="rId42"/>
    <p:sldId id="290" r:id="rId43"/>
    <p:sldId id="291" r:id="rId44"/>
    <p:sldId id="292" r:id="rId45"/>
    <p:sldId id="293" r:id="rId46"/>
    <p:sldId id="295" r:id="rId47"/>
    <p:sldId id="296" r:id="rId48"/>
    <p:sldId id="297" r:id="rId49"/>
    <p:sldId id="298" r:id="rId50"/>
    <p:sldId id="299" r:id="rId51"/>
    <p:sldId id="300" r:id="rId52"/>
    <p:sldId id="302" r:id="rId53"/>
    <p:sldId id="303" r:id="rId54"/>
    <p:sldId id="304" r:id="rId55"/>
    <p:sldId id="305" r:id="rId56"/>
  </p:sldIdLst>
  <p:sldSz cx="9144000" cy="6858000" type="screen4x3"/>
  <p:notesSz cx="6858000" cy="9144000"/>
  <p:defaultTextStyle>
    <a:defPPr>
      <a:defRPr lang="ar-JO"/>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6" d="100"/>
          <a:sy n="66" d="100"/>
        </p:scale>
        <p:origin x="-1200"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JO"/>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JO"/>
          </a:p>
        </p:txBody>
      </p:sp>
      <p:sp>
        <p:nvSpPr>
          <p:cNvPr id="4" name="Date Placeholder 3"/>
          <p:cNvSpPr>
            <a:spLocks noGrp="1"/>
          </p:cNvSpPr>
          <p:nvPr>
            <p:ph type="dt" sz="half" idx="10"/>
          </p:nvPr>
        </p:nvSpPr>
        <p:spPr/>
        <p:txBody>
          <a:bodyPr/>
          <a:lstStyle/>
          <a:p>
            <a:fld id="{C87806CF-07F9-4CE9-BFCC-357C3EF58B27}" type="datetimeFigureOut">
              <a:rPr lang="ar-JO" smtClean="0"/>
              <a:pPr/>
              <a:t>13/08/1446</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6A30E7E6-F085-4DF1-94E5-FF72C44FDDAE}" type="slidenum">
              <a:rPr lang="ar-JO" smtClean="0"/>
              <a:pPr/>
              <a:t>‹#›</a:t>
            </a:fld>
            <a:endParaRPr lang="ar-J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ar-JO" dirty="0"/>
          </a:p>
        </p:txBody>
      </p:sp>
      <p:sp>
        <p:nvSpPr>
          <p:cNvPr id="3" name="Content Placeholder 2"/>
          <p:cNvSpPr>
            <a:spLocks noGrp="1"/>
          </p:cNvSpPr>
          <p:nvPr>
            <p:ph idx="1"/>
          </p:nvPr>
        </p:nvSpPr>
        <p:spPr/>
        <p:txBody>
          <a:bodyPr/>
          <a:lstStyle>
            <a:lvl1pPr algn="l">
              <a:buNone/>
              <a:defRPr>
                <a:latin typeface="+mn-lt"/>
              </a:defRPr>
            </a:lvl1pPr>
            <a:lvl2pPr algn="l">
              <a:buNone/>
              <a:defRPr>
                <a:latin typeface="+mn-lt"/>
              </a:defRPr>
            </a:lvl2pPr>
            <a:lvl3pPr algn="l">
              <a:buNone/>
              <a:defRPr>
                <a:latin typeface="+mn-lt"/>
              </a:defRPr>
            </a:lvl3pPr>
            <a:lvl4pPr algn="l">
              <a:buNone/>
              <a:defRPr>
                <a:latin typeface="+mn-lt"/>
              </a:defRPr>
            </a:lvl4pPr>
            <a:lvl5pPr algn="l">
              <a:buNone/>
              <a:defRPr>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ar-JO" dirty="0"/>
          </a:p>
        </p:txBody>
      </p:sp>
      <p:sp>
        <p:nvSpPr>
          <p:cNvPr id="4" name="Date Placeholder 3"/>
          <p:cNvSpPr>
            <a:spLocks noGrp="1"/>
          </p:cNvSpPr>
          <p:nvPr>
            <p:ph type="dt" sz="half" idx="10"/>
          </p:nvPr>
        </p:nvSpPr>
        <p:spPr/>
        <p:txBody>
          <a:bodyPr/>
          <a:lstStyle/>
          <a:p>
            <a:fld id="{C87806CF-07F9-4CE9-BFCC-357C3EF58B27}" type="datetimeFigureOut">
              <a:rPr lang="ar-JO" smtClean="0"/>
              <a:pPr/>
              <a:t>13/08/1446</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6A30E7E6-F085-4DF1-94E5-FF72C44FDDAE}" type="slidenum">
              <a:rPr lang="ar-JO" smtClean="0"/>
              <a:pPr/>
              <a:t>‹#›</a:t>
            </a:fld>
            <a:endParaRPr lang="ar-J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J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87806CF-07F9-4CE9-BFCC-357C3EF58B27}" type="datetimeFigureOut">
              <a:rPr lang="ar-JO" smtClean="0"/>
              <a:pPr/>
              <a:t>13/08/1446</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6A30E7E6-F085-4DF1-94E5-FF72C44FDDAE}" type="slidenum">
              <a:rPr lang="ar-JO" smtClean="0"/>
              <a:pPr/>
              <a:t>‹#›</a:t>
            </a:fld>
            <a:endParaRPr lang="ar-J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J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J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JO"/>
          </a:p>
        </p:txBody>
      </p:sp>
      <p:sp>
        <p:nvSpPr>
          <p:cNvPr id="5" name="Date Placeholder 4"/>
          <p:cNvSpPr>
            <a:spLocks noGrp="1"/>
          </p:cNvSpPr>
          <p:nvPr>
            <p:ph type="dt" sz="half" idx="10"/>
          </p:nvPr>
        </p:nvSpPr>
        <p:spPr/>
        <p:txBody>
          <a:bodyPr/>
          <a:lstStyle/>
          <a:p>
            <a:fld id="{C87806CF-07F9-4CE9-BFCC-357C3EF58B27}" type="datetimeFigureOut">
              <a:rPr lang="ar-JO" smtClean="0"/>
              <a:pPr/>
              <a:t>13/08/1446</a:t>
            </a:fld>
            <a:endParaRPr lang="ar-JO"/>
          </a:p>
        </p:txBody>
      </p:sp>
      <p:sp>
        <p:nvSpPr>
          <p:cNvPr id="6" name="Footer Placeholder 5"/>
          <p:cNvSpPr>
            <a:spLocks noGrp="1"/>
          </p:cNvSpPr>
          <p:nvPr>
            <p:ph type="ftr" sz="quarter" idx="11"/>
          </p:nvPr>
        </p:nvSpPr>
        <p:spPr/>
        <p:txBody>
          <a:bodyPr/>
          <a:lstStyle/>
          <a:p>
            <a:endParaRPr lang="ar-JO"/>
          </a:p>
        </p:txBody>
      </p:sp>
      <p:sp>
        <p:nvSpPr>
          <p:cNvPr id="7" name="Slide Number Placeholder 6"/>
          <p:cNvSpPr>
            <a:spLocks noGrp="1"/>
          </p:cNvSpPr>
          <p:nvPr>
            <p:ph type="sldNum" sz="quarter" idx="12"/>
          </p:nvPr>
        </p:nvSpPr>
        <p:spPr/>
        <p:txBody>
          <a:bodyPr/>
          <a:lstStyle/>
          <a:p>
            <a:fld id="{6A30E7E6-F085-4DF1-94E5-FF72C44FDDAE}" type="slidenum">
              <a:rPr lang="ar-JO" smtClean="0"/>
              <a:pPr/>
              <a:t>‹#›</a:t>
            </a:fld>
            <a:endParaRPr lang="ar-J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J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J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JO"/>
          </a:p>
        </p:txBody>
      </p:sp>
      <p:sp>
        <p:nvSpPr>
          <p:cNvPr id="7" name="Date Placeholder 6"/>
          <p:cNvSpPr>
            <a:spLocks noGrp="1"/>
          </p:cNvSpPr>
          <p:nvPr>
            <p:ph type="dt" sz="half" idx="10"/>
          </p:nvPr>
        </p:nvSpPr>
        <p:spPr/>
        <p:txBody>
          <a:bodyPr/>
          <a:lstStyle/>
          <a:p>
            <a:fld id="{C87806CF-07F9-4CE9-BFCC-357C3EF58B27}" type="datetimeFigureOut">
              <a:rPr lang="ar-JO" smtClean="0"/>
              <a:pPr/>
              <a:t>13/08/1446</a:t>
            </a:fld>
            <a:endParaRPr lang="ar-JO"/>
          </a:p>
        </p:txBody>
      </p:sp>
      <p:sp>
        <p:nvSpPr>
          <p:cNvPr id="8" name="Footer Placeholder 7"/>
          <p:cNvSpPr>
            <a:spLocks noGrp="1"/>
          </p:cNvSpPr>
          <p:nvPr>
            <p:ph type="ftr" sz="quarter" idx="11"/>
          </p:nvPr>
        </p:nvSpPr>
        <p:spPr/>
        <p:txBody>
          <a:bodyPr/>
          <a:lstStyle/>
          <a:p>
            <a:endParaRPr lang="ar-JO"/>
          </a:p>
        </p:txBody>
      </p:sp>
      <p:sp>
        <p:nvSpPr>
          <p:cNvPr id="9" name="Slide Number Placeholder 8"/>
          <p:cNvSpPr>
            <a:spLocks noGrp="1"/>
          </p:cNvSpPr>
          <p:nvPr>
            <p:ph type="sldNum" sz="quarter" idx="12"/>
          </p:nvPr>
        </p:nvSpPr>
        <p:spPr/>
        <p:txBody>
          <a:bodyPr/>
          <a:lstStyle/>
          <a:p>
            <a:fld id="{6A30E7E6-F085-4DF1-94E5-FF72C44FDDAE}" type="slidenum">
              <a:rPr lang="ar-JO" smtClean="0"/>
              <a:pPr/>
              <a:t>‹#›</a:t>
            </a:fld>
            <a:endParaRPr lang="ar-J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JO"/>
          </a:p>
        </p:txBody>
      </p:sp>
      <p:sp>
        <p:nvSpPr>
          <p:cNvPr id="3" name="Date Placeholder 2"/>
          <p:cNvSpPr>
            <a:spLocks noGrp="1"/>
          </p:cNvSpPr>
          <p:nvPr>
            <p:ph type="dt" sz="half" idx="10"/>
          </p:nvPr>
        </p:nvSpPr>
        <p:spPr/>
        <p:txBody>
          <a:bodyPr/>
          <a:lstStyle/>
          <a:p>
            <a:fld id="{C87806CF-07F9-4CE9-BFCC-357C3EF58B27}" type="datetimeFigureOut">
              <a:rPr lang="ar-JO" smtClean="0"/>
              <a:pPr/>
              <a:t>13/08/1446</a:t>
            </a:fld>
            <a:endParaRPr lang="ar-JO"/>
          </a:p>
        </p:txBody>
      </p:sp>
      <p:sp>
        <p:nvSpPr>
          <p:cNvPr id="4" name="Footer Placeholder 3"/>
          <p:cNvSpPr>
            <a:spLocks noGrp="1"/>
          </p:cNvSpPr>
          <p:nvPr>
            <p:ph type="ftr" sz="quarter" idx="11"/>
          </p:nvPr>
        </p:nvSpPr>
        <p:spPr/>
        <p:txBody>
          <a:bodyPr/>
          <a:lstStyle/>
          <a:p>
            <a:endParaRPr lang="ar-JO"/>
          </a:p>
        </p:txBody>
      </p:sp>
      <p:sp>
        <p:nvSpPr>
          <p:cNvPr id="5" name="Slide Number Placeholder 4"/>
          <p:cNvSpPr>
            <a:spLocks noGrp="1"/>
          </p:cNvSpPr>
          <p:nvPr>
            <p:ph type="sldNum" sz="quarter" idx="12"/>
          </p:nvPr>
        </p:nvSpPr>
        <p:spPr/>
        <p:txBody>
          <a:bodyPr/>
          <a:lstStyle/>
          <a:p>
            <a:fld id="{6A30E7E6-F085-4DF1-94E5-FF72C44FDDAE}" type="slidenum">
              <a:rPr lang="ar-JO" smtClean="0"/>
              <a:pPr/>
              <a:t>‹#›</a:t>
            </a:fld>
            <a:endParaRPr lang="ar-J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7806CF-07F9-4CE9-BFCC-357C3EF58B27}" type="datetimeFigureOut">
              <a:rPr lang="ar-JO" smtClean="0"/>
              <a:pPr/>
              <a:t>13/08/1446</a:t>
            </a:fld>
            <a:endParaRPr lang="ar-JO"/>
          </a:p>
        </p:txBody>
      </p:sp>
      <p:sp>
        <p:nvSpPr>
          <p:cNvPr id="3" name="Footer Placeholder 2"/>
          <p:cNvSpPr>
            <a:spLocks noGrp="1"/>
          </p:cNvSpPr>
          <p:nvPr>
            <p:ph type="ftr" sz="quarter" idx="11"/>
          </p:nvPr>
        </p:nvSpPr>
        <p:spPr/>
        <p:txBody>
          <a:bodyPr/>
          <a:lstStyle/>
          <a:p>
            <a:endParaRPr lang="ar-JO"/>
          </a:p>
        </p:txBody>
      </p:sp>
      <p:sp>
        <p:nvSpPr>
          <p:cNvPr id="4" name="Slide Number Placeholder 3"/>
          <p:cNvSpPr>
            <a:spLocks noGrp="1"/>
          </p:cNvSpPr>
          <p:nvPr>
            <p:ph type="sldNum" sz="quarter" idx="12"/>
          </p:nvPr>
        </p:nvSpPr>
        <p:spPr/>
        <p:txBody>
          <a:bodyPr/>
          <a:lstStyle/>
          <a:p>
            <a:fld id="{6A30E7E6-F085-4DF1-94E5-FF72C44FDDAE}" type="slidenum">
              <a:rPr lang="ar-JO" smtClean="0"/>
              <a:pPr/>
              <a:t>‹#›</a:t>
            </a:fld>
            <a:endParaRPr lang="ar-J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J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J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7806CF-07F9-4CE9-BFCC-357C3EF58B27}" type="datetimeFigureOut">
              <a:rPr lang="ar-JO" smtClean="0"/>
              <a:pPr/>
              <a:t>13/08/1446</a:t>
            </a:fld>
            <a:endParaRPr lang="ar-JO"/>
          </a:p>
        </p:txBody>
      </p:sp>
      <p:sp>
        <p:nvSpPr>
          <p:cNvPr id="6" name="Footer Placeholder 5"/>
          <p:cNvSpPr>
            <a:spLocks noGrp="1"/>
          </p:cNvSpPr>
          <p:nvPr>
            <p:ph type="ftr" sz="quarter" idx="11"/>
          </p:nvPr>
        </p:nvSpPr>
        <p:spPr/>
        <p:txBody>
          <a:bodyPr/>
          <a:lstStyle/>
          <a:p>
            <a:endParaRPr lang="ar-JO"/>
          </a:p>
        </p:txBody>
      </p:sp>
      <p:sp>
        <p:nvSpPr>
          <p:cNvPr id="7" name="Slide Number Placeholder 6"/>
          <p:cNvSpPr>
            <a:spLocks noGrp="1"/>
          </p:cNvSpPr>
          <p:nvPr>
            <p:ph type="sldNum" sz="quarter" idx="12"/>
          </p:nvPr>
        </p:nvSpPr>
        <p:spPr/>
        <p:txBody>
          <a:bodyPr/>
          <a:lstStyle/>
          <a:p>
            <a:fld id="{6A30E7E6-F085-4DF1-94E5-FF72C44FDDAE}" type="slidenum">
              <a:rPr lang="ar-JO" smtClean="0"/>
              <a:pPr/>
              <a:t>‹#›</a:t>
            </a:fld>
            <a:endParaRPr lang="ar-J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J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JO"/>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7806CF-07F9-4CE9-BFCC-357C3EF58B27}" type="datetimeFigureOut">
              <a:rPr lang="ar-JO" smtClean="0"/>
              <a:pPr/>
              <a:t>13/08/1446</a:t>
            </a:fld>
            <a:endParaRPr lang="ar-JO"/>
          </a:p>
        </p:txBody>
      </p:sp>
      <p:sp>
        <p:nvSpPr>
          <p:cNvPr id="6" name="Footer Placeholder 5"/>
          <p:cNvSpPr>
            <a:spLocks noGrp="1"/>
          </p:cNvSpPr>
          <p:nvPr>
            <p:ph type="ftr" sz="quarter" idx="11"/>
          </p:nvPr>
        </p:nvSpPr>
        <p:spPr/>
        <p:txBody>
          <a:bodyPr/>
          <a:lstStyle/>
          <a:p>
            <a:endParaRPr lang="ar-JO"/>
          </a:p>
        </p:txBody>
      </p:sp>
      <p:sp>
        <p:nvSpPr>
          <p:cNvPr id="7" name="Slide Number Placeholder 6"/>
          <p:cNvSpPr>
            <a:spLocks noGrp="1"/>
          </p:cNvSpPr>
          <p:nvPr>
            <p:ph type="sldNum" sz="quarter" idx="12"/>
          </p:nvPr>
        </p:nvSpPr>
        <p:spPr/>
        <p:txBody>
          <a:bodyPr/>
          <a:lstStyle/>
          <a:p>
            <a:fld id="{6A30E7E6-F085-4DF1-94E5-FF72C44FDDAE}" type="slidenum">
              <a:rPr lang="ar-JO" smtClean="0"/>
              <a:pPr/>
              <a:t>‹#›</a:t>
            </a:fld>
            <a:endParaRPr lang="ar-J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J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JO"/>
          </a:p>
        </p:txBody>
      </p:sp>
      <p:sp>
        <p:nvSpPr>
          <p:cNvPr id="4" name="Date Placeholder 3"/>
          <p:cNvSpPr>
            <a:spLocks noGrp="1"/>
          </p:cNvSpPr>
          <p:nvPr>
            <p:ph type="dt" sz="half" idx="10"/>
          </p:nvPr>
        </p:nvSpPr>
        <p:spPr/>
        <p:txBody>
          <a:bodyPr/>
          <a:lstStyle/>
          <a:p>
            <a:fld id="{C87806CF-07F9-4CE9-BFCC-357C3EF58B27}" type="datetimeFigureOut">
              <a:rPr lang="ar-JO" smtClean="0"/>
              <a:pPr/>
              <a:t>13/08/1446</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6A30E7E6-F085-4DF1-94E5-FF72C44FDDAE}" type="slidenum">
              <a:rPr lang="ar-JO" smtClean="0"/>
              <a:pPr/>
              <a:t>‹#›</a:t>
            </a:fld>
            <a:endParaRPr lang="ar-J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J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JO"/>
          </a:p>
        </p:txBody>
      </p:sp>
      <p:sp>
        <p:nvSpPr>
          <p:cNvPr id="4" name="Date Placeholder 3"/>
          <p:cNvSpPr>
            <a:spLocks noGrp="1"/>
          </p:cNvSpPr>
          <p:nvPr>
            <p:ph type="dt" sz="half" idx="10"/>
          </p:nvPr>
        </p:nvSpPr>
        <p:spPr/>
        <p:txBody>
          <a:bodyPr/>
          <a:lstStyle/>
          <a:p>
            <a:fld id="{C87806CF-07F9-4CE9-BFCC-357C3EF58B27}" type="datetimeFigureOut">
              <a:rPr lang="ar-JO" smtClean="0"/>
              <a:pPr/>
              <a:t>13/08/1446</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6A30E7E6-F085-4DF1-94E5-FF72C44FDDAE}" type="slidenum">
              <a:rPr lang="ar-JO" smtClean="0"/>
              <a:pPr/>
              <a:t>‹#›</a:t>
            </a:fld>
            <a:endParaRPr lang="ar-J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JO"/>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ar-JO" dirty="0"/>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C87806CF-07F9-4CE9-BFCC-357C3EF58B27}" type="datetimeFigureOut">
              <a:rPr lang="ar-JO" smtClean="0"/>
              <a:pPr/>
              <a:t>13/08/1446</a:t>
            </a:fld>
            <a:endParaRPr lang="ar-JO"/>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JO"/>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6A30E7E6-F085-4DF1-94E5-FF72C44FDDAE}" type="slidenum">
              <a:rPr lang="ar-JO" smtClean="0"/>
              <a:pPr/>
              <a:t>‹#›</a:t>
            </a:fld>
            <a:endParaRPr lang="ar-J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ndalus" pitchFamily="18" charset="-78"/>
          <a:ea typeface="+mn-ea"/>
          <a:cs typeface="Andalus" pitchFamily="18" charset="-78"/>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ndalus" pitchFamily="18" charset="-78"/>
          <a:ea typeface="+mn-ea"/>
          <a:cs typeface="Andalus" pitchFamily="18" charset="-78"/>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ndalus" pitchFamily="18" charset="-78"/>
          <a:ea typeface="+mn-ea"/>
          <a:cs typeface="Andalus" pitchFamily="18" charset="-78"/>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ndalus" pitchFamily="18" charset="-78"/>
          <a:ea typeface="+mn-ea"/>
          <a:cs typeface="Andalus" pitchFamily="18" charset="-78"/>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ndalus" pitchFamily="18" charset="-78"/>
          <a:ea typeface="+mn-ea"/>
          <a:cs typeface="Andalus" pitchFamily="18" charset="-78"/>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JO"/>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2910" y="1000108"/>
            <a:ext cx="7772400" cy="1470025"/>
          </a:xfrm>
        </p:spPr>
        <p:txBody>
          <a:bodyPr/>
          <a:lstStyle/>
          <a:p>
            <a:r>
              <a:rPr lang="en-US" dirty="0" smtClean="0">
                <a:effectLst>
                  <a:outerShdw blurRad="38100" dist="38100" dir="2700000" algn="tl">
                    <a:srgbClr val="000000">
                      <a:alpha val="43137"/>
                    </a:srgbClr>
                  </a:outerShdw>
                </a:effectLst>
                <a:latin typeface="Aharoni" pitchFamily="2" charset="-79"/>
                <a:cs typeface="Aharoni" pitchFamily="2" charset="-79"/>
              </a:rPr>
              <a:t>HEADACHE</a:t>
            </a:r>
            <a:endParaRPr lang="ar-JO" dirty="0">
              <a:effectLst>
                <a:outerShdw blurRad="38100" dist="38100" dir="2700000" algn="tl">
                  <a:srgbClr val="000000">
                    <a:alpha val="43137"/>
                  </a:srgbClr>
                </a:outerShdw>
              </a:effectLst>
              <a:latin typeface="Aharoni" pitchFamily="2" charset="-79"/>
            </a:endParaRPr>
          </a:p>
        </p:txBody>
      </p:sp>
      <p:sp>
        <p:nvSpPr>
          <p:cNvPr id="3" name="Subtitle 2"/>
          <p:cNvSpPr>
            <a:spLocks noGrp="1"/>
          </p:cNvSpPr>
          <p:nvPr>
            <p:ph type="subTitle" idx="1"/>
          </p:nvPr>
        </p:nvSpPr>
        <p:spPr/>
        <p:txBody>
          <a:bodyPr/>
          <a:lstStyle/>
          <a:p>
            <a:endParaRPr lang="ar-JO"/>
          </a:p>
        </p:txBody>
      </p:sp>
      <p:sp>
        <p:nvSpPr>
          <p:cNvPr id="13314" name="AutoShape 2" descr="5 types of headaches and what they mean - Primary Medical Care Center for  Seniors in Miami, Broward, Palm Beach"/>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JO"/>
          </a:p>
        </p:txBody>
      </p:sp>
      <p:sp>
        <p:nvSpPr>
          <p:cNvPr id="13316" name="AutoShape 4" descr="5 types of headaches and what they mean - Primary Medical Care Center for  Seniors in Miami, Broward, Palm Beach"/>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JO"/>
          </a:p>
        </p:txBody>
      </p:sp>
      <p:pic>
        <p:nvPicPr>
          <p:cNvPr id="13318" name="Picture 6" descr="Headache Pain: When to Worry, What to Do - Harvard Health Publishing -  Harvard Health"/>
          <p:cNvPicPr>
            <a:picLocks noChangeAspect="1" noChangeArrowheads="1"/>
          </p:cNvPicPr>
          <p:nvPr/>
        </p:nvPicPr>
        <p:blipFill>
          <a:blip r:embed="rId2"/>
          <a:srcRect/>
          <a:stretch>
            <a:fillRect/>
          </a:stretch>
        </p:blipFill>
        <p:spPr bwMode="auto">
          <a:xfrm>
            <a:off x="3714744" y="3143248"/>
            <a:ext cx="5238750" cy="3495675"/>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329642" cy="5483245"/>
          </a:xfrm>
        </p:spPr>
        <p:txBody>
          <a:bodyPr>
            <a:normAutofit fontScale="85000" lnSpcReduction="10000"/>
          </a:bodyPr>
          <a:lstStyle/>
          <a:p>
            <a:pPr algn="l"/>
            <a:r>
              <a:rPr lang="en-US" b="1" dirty="0">
                <a:effectLst>
                  <a:outerShdw blurRad="38100" dist="38100" dir="2700000" algn="tl">
                    <a:srgbClr val="000000">
                      <a:alpha val="43137"/>
                    </a:srgbClr>
                  </a:outerShdw>
                </a:effectLst>
              </a:rPr>
              <a:t>Headaches</a:t>
            </a:r>
            <a:r>
              <a:rPr lang="en-US" dirty="0">
                <a:effectLst>
                  <a:outerShdw blurRad="38100" dist="38100" dir="2700000" algn="tl">
                    <a:srgbClr val="000000">
                      <a:alpha val="43137"/>
                    </a:srgbClr>
                  </a:outerShdw>
                </a:effectLst>
              </a:rPr>
              <a:t> </a:t>
            </a:r>
            <a:r>
              <a:rPr lang="en-US" dirty="0"/>
              <a:t>are one of the most common neurological problems presented to GPs and neurologists. They are painful and debilitating for individuals, an important cause of absence from work or school and a substantial </a:t>
            </a:r>
            <a:r>
              <a:rPr lang="en-US" dirty="0" smtClean="0"/>
              <a:t>burden </a:t>
            </a:r>
            <a:r>
              <a:rPr lang="en-US" dirty="0"/>
              <a:t>on society</a:t>
            </a:r>
            <a:r>
              <a:rPr lang="en-US" dirty="0" smtClean="0"/>
              <a:t>.</a:t>
            </a:r>
          </a:p>
          <a:p>
            <a:pPr algn="l"/>
            <a:endParaRPr lang="en-US" dirty="0" smtClean="0"/>
          </a:p>
          <a:p>
            <a:pPr algn="l"/>
            <a:r>
              <a:rPr lang="en-US" dirty="0" smtClean="0"/>
              <a:t>The World Health Organization estimates that  50% to 75% of all adults between the ages of 18 and 65 years have headaches</a:t>
            </a:r>
          </a:p>
          <a:p>
            <a:pPr algn="l"/>
            <a:endParaRPr lang="en-US" dirty="0" smtClean="0"/>
          </a:p>
          <a:p>
            <a:pPr algn="l"/>
            <a:r>
              <a:rPr lang="en-US" dirty="0" smtClean="0"/>
              <a:t>This high prevalence results in significant disability and lost productivity: headache disorders are the 3rd highest cause of </a:t>
            </a:r>
            <a:r>
              <a:rPr lang="en-US" b="1" dirty="0" smtClean="0"/>
              <a:t>years lost to disability </a:t>
            </a:r>
            <a:r>
              <a:rPr lang="en-US" dirty="0" smtClean="0"/>
              <a:t>worldwide</a:t>
            </a:r>
          </a:p>
          <a:p>
            <a:pPr algn="l"/>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MAJOR CATEGORIES</a:t>
            </a:r>
            <a:endParaRPr lang="ar-JO" dirty="0"/>
          </a:p>
        </p:txBody>
      </p:sp>
      <p:sp>
        <p:nvSpPr>
          <p:cNvPr id="3" name="Content Placeholder 2"/>
          <p:cNvSpPr>
            <a:spLocks noGrp="1"/>
          </p:cNvSpPr>
          <p:nvPr>
            <p:ph idx="1"/>
          </p:nvPr>
        </p:nvSpPr>
        <p:spPr>
          <a:xfrm>
            <a:off x="457200" y="1600201"/>
            <a:ext cx="8115328" cy="1900238"/>
          </a:xfrm>
        </p:spPr>
        <p:txBody>
          <a:bodyPr>
            <a:normAutofit fontScale="85000" lnSpcReduction="10000"/>
          </a:bodyPr>
          <a:lstStyle/>
          <a:p>
            <a:pPr marL="0" indent="0" algn="l">
              <a:buNone/>
            </a:pPr>
            <a:r>
              <a:rPr lang="en-US" b="1" dirty="0"/>
              <a:t>P</a:t>
            </a:r>
            <a:r>
              <a:rPr lang="en-US" b="1" dirty="0" smtClean="0"/>
              <a:t>rimary headache disorders  </a:t>
            </a:r>
            <a:r>
              <a:rPr lang="en-US" dirty="0" smtClean="0"/>
              <a:t>(those caused by the headache disorder itself, not due to other  causes) and </a:t>
            </a:r>
            <a:r>
              <a:rPr lang="en-US" b="1" dirty="0" smtClean="0"/>
              <a:t>secondary headache disorders</a:t>
            </a:r>
            <a:r>
              <a:rPr lang="en-US" dirty="0" smtClean="0"/>
              <a:t>, those caused by ( or “symptomatic of”) another underlying medical problem</a:t>
            </a:r>
          </a:p>
          <a:p>
            <a:pPr algn="l">
              <a:buNone/>
            </a:pPr>
            <a:endParaRPr lang="ar-JO" dirty="0"/>
          </a:p>
        </p:txBody>
      </p:sp>
      <p:pic>
        <p:nvPicPr>
          <p:cNvPr id="1026" name="Picture 2" descr="How to classify headaches | Medmastery"/>
          <p:cNvPicPr>
            <a:picLocks noChangeAspect="1" noChangeArrowheads="1"/>
          </p:cNvPicPr>
          <p:nvPr/>
        </p:nvPicPr>
        <p:blipFill>
          <a:blip r:embed="rId2"/>
          <a:srcRect/>
          <a:stretch>
            <a:fillRect/>
          </a:stretch>
        </p:blipFill>
        <p:spPr bwMode="auto">
          <a:xfrm>
            <a:off x="1214414" y="3571876"/>
            <a:ext cx="5500726" cy="3041792"/>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3" name="Content Placeholder 2"/>
          <p:cNvSpPr>
            <a:spLocks noGrp="1"/>
          </p:cNvSpPr>
          <p:nvPr>
            <p:ph idx="1"/>
          </p:nvPr>
        </p:nvSpPr>
        <p:spPr/>
        <p:txBody>
          <a:bodyPr/>
          <a:lstStyle/>
          <a:p>
            <a:pPr algn="l">
              <a:buNone/>
            </a:pPr>
            <a:r>
              <a:rPr lang="en-US" dirty="0" smtClean="0"/>
              <a:t>The pain can be due to the involvement of pain-sensitive structures in the head , including cranial nerves, cervical nerve roots, blood vessels, meninges, scalp, temporomandibular joint ( TMJ), teeth, pericranial and cervical muscles, and paranasal sinuses.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3" name="Content Placeholder 2"/>
          <p:cNvSpPr>
            <a:spLocks noGrp="1"/>
          </p:cNvSpPr>
          <p:nvPr>
            <p:ph idx="1"/>
          </p:nvPr>
        </p:nvSpPr>
        <p:spPr/>
        <p:txBody>
          <a:bodyPr/>
          <a:lstStyle/>
          <a:p>
            <a:pPr marL="0" indent="0" algn="l">
              <a:buNone/>
            </a:pPr>
            <a:r>
              <a:rPr lang="en-US" dirty="0" smtClean="0"/>
              <a:t>Patients may also have multifactorial headaches, so a detailed history and examination are necessary to identify the contributing factors</a:t>
            </a:r>
          </a:p>
          <a:p>
            <a:pPr marL="0" indent="0" algn="l">
              <a:buNone/>
            </a:pPr>
            <a:endParaRPr lang="en-US" dirty="0" smtClean="0"/>
          </a:p>
          <a:p>
            <a:pPr algn="l">
              <a:buNone/>
            </a:pPr>
            <a:endParaRPr lang="ar-JO" dirty="0"/>
          </a:p>
        </p:txBody>
      </p:sp>
      <p:sp>
        <p:nvSpPr>
          <p:cNvPr id="17410" name="AutoShape 2" descr="Back to basics: The forgotten art of patient history-taking and why it's  important for accurate diagnosis - The South First"/>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JO"/>
          </a:p>
        </p:txBody>
      </p:sp>
      <p:sp>
        <p:nvSpPr>
          <p:cNvPr id="17412" name="AutoShape 4" descr="Back to basics: The forgotten art of patient history-taking and why it's  important for accurate diagnosis - The South First"/>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JO"/>
          </a:p>
        </p:txBody>
      </p:sp>
      <p:sp>
        <p:nvSpPr>
          <p:cNvPr id="17414" name="AutoShape 6" descr="Back to basics: The forgotten art of patient history-taking and why it's  important for accurate diagnosis - The South First"/>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JO"/>
          </a:p>
        </p:txBody>
      </p:sp>
      <p:sp>
        <p:nvSpPr>
          <p:cNvPr id="17416" name="AutoShape 8" descr="Back to basics: The forgotten art of patient history-taking and why it's  important for accurate diagnosis - The South First"/>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JO"/>
          </a:p>
        </p:txBody>
      </p:sp>
      <p:sp>
        <p:nvSpPr>
          <p:cNvPr id="17418" name="AutoShape 10" descr="https://thesouthfirst.com/wp-content/uploads/2023/09/patient-history1.jpeg"/>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JO"/>
          </a:p>
        </p:txBody>
      </p:sp>
      <p:pic>
        <p:nvPicPr>
          <p:cNvPr id="9" name="Picture 8" descr="patient-history1.jpeg"/>
          <p:cNvPicPr>
            <a:picLocks noChangeAspect="1"/>
          </p:cNvPicPr>
          <p:nvPr/>
        </p:nvPicPr>
        <p:blipFill>
          <a:blip r:embed="rId2" cstate="print"/>
          <a:stretch>
            <a:fillRect/>
          </a:stretch>
        </p:blipFill>
        <p:spPr>
          <a:xfrm>
            <a:off x="2928926" y="3643314"/>
            <a:ext cx="3048000" cy="2033016"/>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0" y="500042"/>
            <a:ext cx="4286248" cy="5854991"/>
          </a:xfrm>
          <a:prstGeom prst="rect">
            <a:avLst/>
          </a:prstGeom>
        </p:spPr>
        <p:txBody>
          <a:bodyPr vert="horz" lIns="91440" tIns="45720" rIns="91440" bIns="45720" rtlCol="1">
            <a:normAutofit fontScale="62500" lnSpcReduction="20000"/>
          </a:bodyPr>
          <a:lstStyle/>
          <a:p>
            <a:pPr marL="0" marR="0" lvl="0" indent="0" algn="l" defTabSz="914400" rtl="1" eaLnBrk="1" fontAlgn="auto" latinLnBrk="0" hangingPunct="1">
              <a:lnSpc>
                <a:spcPct val="100000"/>
              </a:lnSpc>
              <a:spcBef>
                <a:spcPct val="20000"/>
              </a:spcBef>
              <a:spcAft>
                <a:spcPts val="0"/>
              </a:spcAft>
              <a:buClrTx/>
              <a:buSzTx/>
              <a:tabLst/>
              <a:defRPr/>
            </a:pPr>
            <a:r>
              <a:rPr kumimoji="0" lang="en-US" sz="3200" b="1" i="0" strike="noStrike" kern="1200" cap="none" spc="0" normalizeH="0" baseline="0" noProof="0" dirty="0" smtClean="0">
                <a:ln>
                  <a:noFill/>
                </a:ln>
                <a:solidFill>
                  <a:schemeClr val="tx1"/>
                </a:solidFill>
                <a:effectLst/>
                <a:uLnTx/>
                <a:uFillTx/>
                <a:latin typeface="+mn-lt"/>
                <a:ea typeface="+mn-ea"/>
                <a:cs typeface="+mn-cs"/>
              </a:rPr>
              <a:t> Key points from the history</a:t>
            </a:r>
          </a:p>
          <a:p>
            <a:pPr marL="0" marR="0" lvl="0" indent="0" algn="l" defTabSz="914400" rtl="1" eaLnBrk="1" fontAlgn="auto" latinLnBrk="0" hangingPunct="1">
              <a:lnSpc>
                <a:spcPct val="100000"/>
              </a:lnSpc>
              <a:spcBef>
                <a:spcPct val="20000"/>
              </a:spcBef>
              <a:spcAft>
                <a:spcPts val="0"/>
              </a:spcAft>
              <a:buClrTx/>
              <a:buSzTx/>
              <a:tabLst/>
              <a:defRPr/>
            </a:pPr>
            <a:r>
              <a:rPr kumimoji="0" lang="en-US" sz="3200" b="0" i="0" strike="noStrike" kern="1200" cap="none" spc="0" normalizeH="0" baseline="0" noProof="0" dirty="0" smtClean="0">
                <a:ln>
                  <a:noFill/>
                </a:ln>
                <a:solidFill>
                  <a:schemeClr val="tx1"/>
                </a:solidFill>
                <a:effectLst/>
                <a:uLnTx/>
                <a:uFillTx/>
                <a:latin typeface="+mn-lt"/>
                <a:ea typeface="+mn-ea"/>
                <a:cs typeface="+mn-cs"/>
              </a:rPr>
              <a:t>When obtaining the history the following information must be elicited:</a:t>
            </a:r>
          </a:p>
          <a:p>
            <a:pPr marL="342900" marR="0" lvl="0" indent="-342900" algn="l" defTabSz="914400" rtl="1" eaLnBrk="1" fontAlgn="auto" latinLnBrk="0" hangingPunct="1">
              <a:lnSpc>
                <a:spcPct val="100000"/>
              </a:lnSpc>
              <a:spcBef>
                <a:spcPct val="20000"/>
              </a:spcBef>
              <a:spcAft>
                <a:spcPts val="0"/>
              </a:spcAft>
              <a:buClrTx/>
              <a:buSzTx/>
              <a:tabLst/>
              <a:defRPr/>
            </a:pPr>
            <a:r>
              <a:rPr kumimoji="0" lang="en-US" sz="3200" b="0" i="0" strike="noStrike" kern="1200" cap="none" spc="0" normalizeH="0" baseline="0" noProof="0" dirty="0" smtClean="0">
                <a:ln>
                  <a:noFill/>
                </a:ln>
                <a:solidFill>
                  <a:schemeClr val="tx1"/>
                </a:solidFill>
                <a:effectLst/>
                <a:uLnTx/>
                <a:uFillTx/>
                <a:latin typeface="+mn-lt"/>
                <a:ea typeface="+mn-ea"/>
                <a:cs typeface="+mn-cs"/>
              </a:rPr>
              <a:t>Onset</a:t>
            </a:r>
          </a:p>
          <a:p>
            <a:pPr marL="342900" marR="0" lvl="0" indent="-342900" algn="l" defTabSz="914400" rtl="1" eaLnBrk="1" fontAlgn="auto" latinLnBrk="0" hangingPunct="1">
              <a:lnSpc>
                <a:spcPct val="100000"/>
              </a:lnSpc>
              <a:spcBef>
                <a:spcPct val="20000"/>
              </a:spcBef>
              <a:spcAft>
                <a:spcPts val="0"/>
              </a:spcAft>
              <a:buClrTx/>
              <a:buSzTx/>
              <a:tabLst/>
              <a:defRPr/>
            </a:pPr>
            <a:r>
              <a:rPr kumimoji="0" lang="en-US" sz="3200" b="0" i="0" strike="noStrike" kern="1200" cap="none" spc="0" normalizeH="0" baseline="0" noProof="0" dirty="0" smtClean="0">
                <a:ln>
                  <a:noFill/>
                </a:ln>
                <a:solidFill>
                  <a:schemeClr val="tx1"/>
                </a:solidFill>
                <a:effectLst/>
                <a:uLnTx/>
                <a:uFillTx/>
                <a:latin typeface="+mn-lt"/>
                <a:ea typeface="+mn-ea"/>
                <a:cs typeface="+mn-cs"/>
              </a:rPr>
              <a:t>Precipitants and triggers</a:t>
            </a:r>
          </a:p>
          <a:p>
            <a:pPr marL="342900" marR="0" lvl="0" indent="-342900" algn="l" defTabSz="914400" rtl="1" eaLnBrk="1" fontAlgn="auto" latinLnBrk="0" hangingPunct="1">
              <a:lnSpc>
                <a:spcPct val="100000"/>
              </a:lnSpc>
              <a:spcBef>
                <a:spcPct val="20000"/>
              </a:spcBef>
              <a:spcAft>
                <a:spcPts val="0"/>
              </a:spcAft>
              <a:buClrTx/>
              <a:buSzTx/>
              <a:tabLst/>
              <a:defRPr/>
            </a:pPr>
            <a:r>
              <a:rPr kumimoji="0" lang="en-US" sz="3200" b="0" i="0" strike="noStrike" kern="1200" cap="none" spc="0" normalizeH="0" baseline="0" noProof="0" dirty="0" smtClean="0">
                <a:ln>
                  <a:noFill/>
                </a:ln>
                <a:solidFill>
                  <a:schemeClr val="tx1"/>
                </a:solidFill>
                <a:effectLst/>
                <a:uLnTx/>
                <a:uFillTx/>
                <a:latin typeface="+mn-lt"/>
                <a:ea typeface="+mn-ea"/>
                <a:cs typeface="+mn-cs"/>
              </a:rPr>
              <a:t>Duration</a:t>
            </a:r>
          </a:p>
          <a:p>
            <a:pPr marL="342900" marR="0" lvl="0" indent="-342900" algn="l" defTabSz="914400" rtl="1" eaLnBrk="1" fontAlgn="auto" latinLnBrk="0" hangingPunct="1">
              <a:lnSpc>
                <a:spcPct val="100000"/>
              </a:lnSpc>
              <a:spcBef>
                <a:spcPct val="20000"/>
              </a:spcBef>
              <a:spcAft>
                <a:spcPts val="0"/>
              </a:spcAft>
              <a:buClrTx/>
              <a:buSzTx/>
              <a:tabLst/>
              <a:defRPr/>
            </a:pPr>
            <a:r>
              <a:rPr kumimoji="0" lang="en-US" sz="3200" b="0" i="0" strike="noStrike" kern="1200" cap="none" spc="0" normalizeH="0" baseline="0" noProof="0" dirty="0" smtClean="0">
                <a:ln>
                  <a:noFill/>
                </a:ln>
                <a:solidFill>
                  <a:schemeClr val="tx1"/>
                </a:solidFill>
                <a:effectLst/>
                <a:uLnTx/>
                <a:uFillTx/>
                <a:latin typeface="+mn-lt"/>
                <a:ea typeface="+mn-ea"/>
                <a:cs typeface="+mn-cs"/>
              </a:rPr>
              <a:t>Location( unilateral or bilateral; frontal, lateral, vertex ,or occipital)   </a:t>
            </a:r>
          </a:p>
          <a:p>
            <a:pPr marL="342900" marR="0" lvl="0" indent="-342900" algn="l" defTabSz="914400" rtl="1" eaLnBrk="1" fontAlgn="auto" latinLnBrk="0" hangingPunct="1">
              <a:lnSpc>
                <a:spcPct val="100000"/>
              </a:lnSpc>
              <a:spcBef>
                <a:spcPct val="20000"/>
              </a:spcBef>
              <a:spcAft>
                <a:spcPts val="0"/>
              </a:spcAft>
              <a:buClrTx/>
              <a:buSzTx/>
              <a:tabLst/>
              <a:defRPr/>
            </a:pPr>
            <a:r>
              <a:rPr kumimoji="0" lang="en-US" sz="3200" b="0" i="0" strike="noStrike" kern="1200" cap="none" spc="0" normalizeH="0" baseline="0" noProof="0" dirty="0" smtClean="0">
                <a:ln>
                  <a:noFill/>
                </a:ln>
                <a:solidFill>
                  <a:schemeClr val="tx1"/>
                </a:solidFill>
                <a:effectLst/>
                <a:uLnTx/>
                <a:uFillTx/>
                <a:latin typeface="+mn-lt"/>
                <a:ea typeface="+mn-ea"/>
                <a:cs typeface="+mn-cs"/>
              </a:rPr>
              <a:t>Quality and severity</a:t>
            </a:r>
          </a:p>
          <a:p>
            <a:pPr marL="342900" marR="0" lvl="0" indent="-342900" algn="l" defTabSz="914400" rtl="1" eaLnBrk="1" fontAlgn="auto" latinLnBrk="0" hangingPunct="1">
              <a:lnSpc>
                <a:spcPct val="100000"/>
              </a:lnSpc>
              <a:spcBef>
                <a:spcPct val="20000"/>
              </a:spcBef>
              <a:spcAft>
                <a:spcPts val="0"/>
              </a:spcAft>
              <a:buClrTx/>
              <a:buSzTx/>
              <a:tabLst/>
              <a:defRPr/>
            </a:pPr>
            <a:r>
              <a:rPr kumimoji="0" lang="en-US" sz="3200" b="0" i="0" strike="noStrike" kern="1200" cap="none" spc="0" normalizeH="0" baseline="0" noProof="0" dirty="0" smtClean="0">
                <a:ln>
                  <a:noFill/>
                </a:ln>
                <a:solidFill>
                  <a:schemeClr val="tx1"/>
                </a:solidFill>
                <a:effectLst/>
                <a:uLnTx/>
                <a:uFillTx/>
                <a:latin typeface="+mn-lt"/>
                <a:ea typeface="+mn-ea"/>
                <a:cs typeface="+mn-cs"/>
              </a:rPr>
              <a:t>Frequency</a:t>
            </a:r>
          </a:p>
          <a:p>
            <a:pPr marL="342900" marR="0" lvl="0" indent="-342900" algn="l" defTabSz="914400" rtl="1" eaLnBrk="1" fontAlgn="auto" latinLnBrk="0" hangingPunct="1">
              <a:lnSpc>
                <a:spcPct val="100000"/>
              </a:lnSpc>
              <a:spcBef>
                <a:spcPct val="20000"/>
              </a:spcBef>
              <a:spcAft>
                <a:spcPts val="0"/>
              </a:spcAft>
              <a:buClrTx/>
              <a:buSzTx/>
              <a:tabLst/>
              <a:defRPr/>
            </a:pPr>
            <a:r>
              <a:rPr kumimoji="0" lang="en-US" sz="3200" b="0" i="0" strike="noStrike" kern="1200" cap="none" spc="0" normalizeH="0" baseline="0" noProof="0" dirty="0" smtClean="0">
                <a:ln>
                  <a:noFill/>
                </a:ln>
                <a:solidFill>
                  <a:schemeClr val="tx1"/>
                </a:solidFill>
                <a:effectLst/>
                <a:uLnTx/>
                <a:uFillTx/>
                <a:latin typeface="+mn-lt"/>
                <a:ea typeface="+mn-ea"/>
                <a:cs typeface="+mn-cs"/>
              </a:rPr>
              <a:t>Alleviating and exacerbating factors</a:t>
            </a:r>
          </a:p>
          <a:p>
            <a:pPr marL="342900" marR="0" lvl="0" indent="-342900" algn="l" defTabSz="914400" rtl="1" eaLnBrk="1" fontAlgn="auto" latinLnBrk="0" hangingPunct="1">
              <a:lnSpc>
                <a:spcPct val="100000"/>
              </a:lnSpc>
              <a:spcBef>
                <a:spcPct val="20000"/>
              </a:spcBef>
              <a:spcAft>
                <a:spcPts val="0"/>
              </a:spcAft>
              <a:buClrTx/>
              <a:buSzTx/>
              <a:tabLst/>
              <a:defRPr/>
            </a:pPr>
            <a:r>
              <a:rPr kumimoji="0" lang="en-US" sz="3200" b="0" i="0" strike="noStrike" kern="1200" cap="none" spc="0" normalizeH="0" baseline="0" noProof="0" dirty="0" smtClean="0">
                <a:ln>
                  <a:noFill/>
                </a:ln>
                <a:solidFill>
                  <a:schemeClr val="tx1"/>
                </a:solidFill>
                <a:effectLst/>
                <a:uLnTx/>
                <a:uFillTx/>
                <a:latin typeface="+mn-lt"/>
                <a:ea typeface="+mn-ea"/>
                <a:cs typeface="+mn-cs"/>
              </a:rPr>
              <a:t>Positional influences ( better or worse when supine)</a:t>
            </a:r>
          </a:p>
          <a:p>
            <a:pPr marL="342900" marR="0" lvl="0" indent="-342900" algn="l" defTabSz="914400" rtl="1" eaLnBrk="1" fontAlgn="auto" latinLnBrk="0" hangingPunct="1">
              <a:lnSpc>
                <a:spcPct val="100000"/>
              </a:lnSpc>
              <a:spcBef>
                <a:spcPct val="20000"/>
              </a:spcBef>
              <a:spcAft>
                <a:spcPts val="0"/>
              </a:spcAft>
              <a:buClrTx/>
              <a:buSzTx/>
              <a:tabLst/>
              <a:defRPr/>
            </a:pPr>
            <a:r>
              <a:rPr kumimoji="0" lang="en-US" sz="3200" b="0" i="0" strike="noStrike" kern="1200" cap="none" spc="0" normalizeH="0" baseline="0" noProof="0" dirty="0" smtClean="0">
                <a:ln>
                  <a:noFill/>
                </a:ln>
                <a:solidFill>
                  <a:schemeClr val="tx1"/>
                </a:solidFill>
                <a:effectLst/>
                <a:uLnTx/>
                <a:uFillTx/>
                <a:latin typeface="+mn-lt"/>
                <a:ea typeface="+mn-ea"/>
                <a:cs typeface="+mn-cs"/>
              </a:rPr>
              <a:t>Waking the patient from sleep, or occurring upon awakening</a:t>
            </a:r>
          </a:p>
          <a:p>
            <a:pPr marL="342900" marR="0" lvl="0" indent="-342900" algn="l" defTabSz="914400" rtl="1" eaLnBrk="1" fontAlgn="auto" latinLnBrk="0" hangingPunct="1">
              <a:lnSpc>
                <a:spcPct val="100000"/>
              </a:lnSpc>
              <a:spcBef>
                <a:spcPct val="20000"/>
              </a:spcBef>
              <a:spcAft>
                <a:spcPts val="0"/>
              </a:spcAft>
              <a:buClrTx/>
              <a:buSzTx/>
              <a:tabLst/>
              <a:defRPr/>
            </a:pPr>
            <a:r>
              <a:rPr kumimoji="0" lang="en-US" sz="3200" b="0" i="0" strike="noStrike" kern="1200" cap="none" spc="0" normalizeH="0" baseline="0" noProof="0" dirty="0" smtClean="0">
                <a:ln>
                  <a:noFill/>
                </a:ln>
                <a:solidFill>
                  <a:schemeClr val="tx1"/>
                </a:solidFill>
                <a:effectLst/>
                <a:uLnTx/>
                <a:uFillTx/>
                <a:latin typeface="+mn-lt"/>
                <a:ea typeface="+mn-ea"/>
                <a:cs typeface="+mn-cs"/>
              </a:rPr>
              <a:t>Associated with menses</a:t>
            </a:r>
          </a:p>
          <a:p>
            <a:pPr marL="0" marR="0" lvl="0" indent="0" algn="l" defTabSz="914400" rtl="1" eaLnBrk="1" fontAlgn="auto" latinLnBrk="0" hangingPunct="1">
              <a:lnSpc>
                <a:spcPct val="100000"/>
              </a:lnSpc>
              <a:spcBef>
                <a:spcPct val="20000"/>
              </a:spcBef>
              <a:spcAft>
                <a:spcPts val="0"/>
              </a:spcAft>
              <a:buClrTx/>
              <a:buSzTx/>
              <a:tabLst/>
              <a:defRPr/>
            </a:pPr>
            <a:r>
              <a:rPr kumimoji="0" lang="en-US" sz="3200" b="0" i="0" strike="noStrike" kern="1200" cap="none" spc="0" normalizeH="0" baseline="0" noProof="0" dirty="0" smtClean="0">
                <a:ln>
                  <a:noFill/>
                </a:ln>
                <a:solidFill>
                  <a:schemeClr val="tx1"/>
                </a:solidFill>
                <a:effectLst/>
                <a:uLnTx/>
                <a:uFillTx/>
                <a:latin typeface="+mn-lt"/>
                <a:ea typeface="+mn-ea"/>
                <a:cs typeface="+mn-cs"/>
              </a:rPr>
              <a:t>Associated symptoms</a:t>
            </a:r>
            <a:endParaRPr kumimoji="0" lang="en-US" sz="3200" b="0" i="0" strike="noStrike" kern="1200" cap="none" spc="0" normalizeH="0" baseline="0" noProof="0" dirty="0">
              <a:ln>
                <a:noFill/>
              </a:ln>
              <a:solidFill>
                <a:schemeClr val="tx1"/>
              </a:solidFill>
              <a:effectLst/>
              <a:uLnTx/>
              <a:uFillTx/>
              <a:latin typeface="+mn-lt"/>
              <a:ea typeface="+mn-ea"/>
              <a:cs typeface="+mn-cs"/>
            </a:endParaRPr>
          </a:p>
        </p:txBody>
      </p:sp>
      <p:sp>
        <p:nvSpPr>
          <p:cNvPr id="5" name="Content Placeholder 2"/>
          <p:cNvSpPr>
            <a:spLocks noGrp="1"/>
          </p:cNvSpPr>
          <p:nvPr>
            <p:ph idx="1"/>
          </p:nvPr>
        </p:nvSpPr>
        <p:spPr>
          <a:xfrm>
            <a:off x="4286248" y="500042"/>
            <a:ext cx="4572032" cy="5534045"/>
          </a:xfrm>
        </p:spPr>
        <p:txBody>
          <a:bodyPr>
            <a:normAutofit fontScale="70000" lnSpcReduction="20000"/>
          </a:bodyPr>
          <a:lstStyle/>
          <a:p>
            <a:pPr marL="0" indent="0" algn="l">
              <a:buNone/>
            </a:pPr>
            <a:r>
              <a:rPr lang="en-US" dirty="0" smtClean="0"/>
              <a:t> </a:t>
            </a:r>
            <a:r>
              <a:rPr lang="en-US" b="1" dirty="0" smtClean="0"/>
              <a:t>Additional aspects of the history important in evaluating a patient with headache are:</a:t>
            </a:r>
          </a:p>
          <a:p>
            <a:pPr algn="l">
              <a:buNone/>
            </a:pPr>
            <a:r>
              <a:rPr lang="en-US" dirty="0" smtClean="0"/>
              <a:t>Analgesic use</a:t>
            </a:r>
          </a:p>
          <a:p>
            <a:pPr algn="l">
              <a:buNone/>
            </a:pPr>
            <a:r>
              <a:rPr lang="en-US" dirty="0" smtClean="0"/>
              <a:t>Caffeine use</a:t>
            </a:r>
          </a:p>
          <a:p>
            <a:pPr algn="l">
              <a:buNone/>
            </a:pPr>
            <a:r>
              <a:rPr lang="en-US" dirty="0" smtClean="0"/>
              <a:t>Medical history</a:t>
            </a:r>
          </a:p>
          <a:p>
            <a:pPr algn="l">
              <a:buNone/>
            </a:pPr>
            <a:r>
              <a:rPr lang="en-US" dirty="0" smtClean="0"/>
              <a:t>Current or recent pregnancy</a:t>
            </a:r>
          </a:p>
          <a:p>
            <a:pPr algn="l">
              <a:buNone/>
            </a:pPr>
            <a:r>
              <a:rPr lang="en-US" dirty="0" smtClean="0"/>
              <a:t>Medications( including asking specifically about contraceptive use, over-the –counter treatments, and supplements)</a:t>
            </a:r>
          </a:p>
          <a:p>
            <a:pPr algn="l">
              <a:buNone/>
            </a:pPr>
            <a:r>
              <a:rPr lang="en-US" dirty="0" smtClean="0"/>
              <a:t>Social history, including detailed screening for illicit drugs</a:t>
            </a:r>
          </a:p>
          <a:p>
            <a:pPr algn="l">
              <a:buNone/>
            </a:pPr>
            <a:r>
              <a:rPr lang="en-US" dirty="0" smtClean="0"/>
              <a:t>Family history</a:t>
            </a:r>
          </a:p>
          <a:p>
            <a:pPr algn="l">
              <a:buNone/>
            </a:pPr>
            <a:r>
              <a:rPr lang="en-US" dirty="0" smtClean="0"/>
              <a:t>Sleep, including a history of insomnia and snoring, symptoms suggestive of obstructive sleep apnea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214290"/>
            <a:ext cx="8929718" cy="6643710"/>
          </a:xfrm>
        </p:spPr>
        <p:txBody>
          <a:bodyPr>
            <a:normAutofit fontScale="70000" lnSpcReduction="20000"/>
          </a:bodyPr>
          <a:lstStyle/>
          <a:p>
            <a:pPr algn="l">
              <a:buNone/>
            </a:pPr>
            <a:endParaRPr lang="en-US" dirty="0"/>
          </a:p>
          <a:p>
            <a:pPr algn="l">
              <a:buNone/>
            </a:pPr>
            <a:r>
              <a:rPr lang="en-US" b="1" dirty="0" smtClean="0"/>
              <a:t>Evaluate people who present with headache and any of the following features, and consider the need for further investigations and/or referral:</a:t>
            </a:r>
          </a:p>
          <a:p>
            <a:pPr algn="l" rtl="0">
              <a:buFont typeface="Arial" pitchFamily="34" charset="0"/>
              <a:buChar char="•"/>
            </a:pPr>
            <a:r>
              <a:rPr lang="en-US" dirty="0" smtClean="0"/>
              <a:t>Worsening headache with fever</a:t>
            </a:r>
          </a:p>
          <a:p>
            <a:pPr algn="l" rtl="0">
              <a:buFont typeface="Arial" pitchFamily="34" charset="0"/>
              <a:buChar char="•"/>
            </a:pPr>
            <a:r>
              <a:rPr lang="en-US" dirty="0" err="1" smtClean="0"/>
              <a:t>Sudden‑onset</a:t>
            </a:r>
            <a:r>
              <a:rPr lang="en-US" dirty="0" smtClean="0"/>
              <a:t> headache reaching maximum intensity within 5 minutes</a:t>
            </a:r>
          </a:p>
          <a:p>
            <a:pPr algn="l" rtl="0">
              <a:buFont typeface="Arial" pitchFamily="34" charset="0"/>
              <a:buChar char="•"/>
            </a:pPr>
            <a:r>
              <a:rPr lang="en-US" dirty="0" err="1" smtClean="0"/>
              <a:t>New‑onset</a:t>
            </a:r>
            <a:r>
              <a:rPr lang="en-US" dirty="0" smtClean="0"/>
              <a:t> neurological deficit</a:t>
            </a:r>
          </a:p>
          <a:p>
            <a:pPr algn="l" rtl="0">
              <a:buFont typeface="Arial" pitchFamily="34" charset="0"/>
              <a:buChar char="•"/>
            </a:pPr>
            <a:r>
              <a:rPr lang="en-US" dirty="0" err="1" smtClean="0"/>
              <a:t>New‑onset</a:t>
            </a:r>
            <a:r>
              <a:rPr lang="en-US" dirty="0" smtClean="0"/>
              <a:t> cognitive dysfunction</a:t>
            </a:r>
          </a:p>
          <a:p>
            <a:pPr algn="l" rtl="0">
              <a:buFont typeface="Arial" pitchFamily="34" charset="0"/>
              <a:buChar char="•"/>
            </a:pPr>
            <a:r>
              <a:rPr lang="en-US" dirty="0" smtClean="0"/>
              <a:t>Change in personality</a:t>
            </a:r>
          </a:p>
          <a:p>
            <a:pPr algn="l" rtl="0">
              <a:buFont typeface="Arial" pitchFamily="34" charset="0"/>
              <a:buChar char="•"/>
            </a:pPr>
            <a:r>
              <a:rPr lang="en-US" dirty="0" smtClean="0"/>
              <a:t>Impaired level of consciousness</a:t>
            </a:r>
          </a:p>
          <a:p>
            <a:pPr algn="l" rtl="0">
              <a:buFont typeface="Arial" pitchFamily="34" charset="0"/>
              <a:buChar char="•"/>
            </a:pPr>
            <a:r>
              <a:rPr lang="en-US" dirty="0" smtClean="0"/>
              <a:t>Recent (typically within the past 3 months) head trauma</a:t>
            </a:r>
          </a:p>
          <a:p>
            <a:pPr algn="l" rtl="0">
              <a:buFont typeface="Arial" pitchFamily="34" charset="0"/>
              <a:buChar char="•"/>
            </a:pPr>
            <a:r>
              <a:rPr lang="en-US" dirty="0" smtClean="0"/>
              <a:t>Headache triggered by cough, </a:t>
            </a:r>
            <a:r>
              <a:rPr lang="en-US" dirty="0" err="1" smtClean="0"/>
              <a:t>valsalva</a:t>
            </a:r>
            <a:r>
              <a:rPr lang="en-US" dirty="0" smtClean="0"/>
              <a:t> </a:t>
            </a:r>
            <a:br>
              <a:rPr lang="en-US" dirty="0" smtClean="0"/>
            </a:br>
            <a:r>
              <a:rPr lang="en-US" dirty="0" smtClean="0"/>
              <a:t>(trying to breathe out with nose and mouth blocked) or sneeze</a:t>
            </a:r>
          </a:p>
          <a:p>
            <a:pPr algn="l" rtl="0">
              <a:buFont typeface="Arial" pitchFamily="34" charset="0"/>
              <a:buChar char="•"/>
            </a:pPr>
            <a:r>
              <a:rPr lang="en-US" dirty="0" smtClean="0"/>
              <a:t>Headache triggered by exercise</a:t>
            </a:r>
          </a:p>
          <a:p>
            <a:pPr algn="l" rtl="0">
              <a:buFont typeface="Arial" pitchFamily="34" charset="0"/>
              <a:buChar char="•"/>
            </a:pPr>
            <a:r>
              <a:rPr lang="en-US" dirty="0" smtClean="0"/>
              <a:t>Orthostatic headache (headache that changes with posture)</a:t>
            </a:r>
          </a:p>
          <a:p>
            <a:pPr algn="l" rtl="0">
              <a:buFont typeface="Arial" pitchFamily="34" charset="0"/>
              <a:buChar char="•"/>
            </a:pPr>
            <a:r>
              <a:rPr lang="en-US" dirty="0" smtClean="0"/>
              <a:t>Symptoms suggestive of </a:t>
            </a:r>
            <a:r>
              <a:rPr lang="en-US" u="sng" dirty="0"/>
              <a:t>giant cell arteritis</a:t>
            </a:r>
            <a:endParaRPr lang="en-US" dirty="0" smtClean="0"/>
          </a:p>
          <a:p>
            <a:pPr algn="l" rtl="0">
              <a:buFont typeface="Arial" pitchFamily="34" charset="0"/>
              <a:buChar char="•"/>
            </a:pPr>
            <a:r>
              <a:rPr lang="en-US" dirty="0" smtClean="0"/>
              <a:t>Symptoms and signs of </a:t>
            </a:r>
            <a:r>
              <a:rPr lang="en-US" u="sng" dirty="0"/>
              <a:t>acute narrow angle glaucoma</a:t>
            </a:r>
            <a:endParaRPr lang="en-US" dirty="0" smtClean="0"/>
          </a:p>
          <a:p>
            <a:pPr algn="l" rtl="0">
              <a:buFont typeface="Arial" pitchFamily="34" charset="0"/>
              <a:buChar char="•"/>
            </a:pPr>
            <a:r>
              <a:rPr lang="en-US" dirty="0" smtClean="0"/>
              <a:t>A substantial change in the characteristics of their headache. </a:t>
            </a:r>
          </a:p>
          <a:p>
            <a:pPr algn="l">
              <a:buNone/>
            </a:pPr>
            <a:endParaRPr lang="ar-JO" dirty="0" smtClean="0"/>
          </a:p>
        </p:txBody>
      </p:sp>
      <p:pic>
        <p:nvPicPr>
          <p:cNvPr id="18434" name="Picture 2" descr="File:Red flag waving.svg - Wikipedia"/>
          <p:cNvPicPr>
            <a:picLocks noChangeAspect="1" noChangeArrowheads="1"/>
          </p:cNvPicPr>
          <p:nvPr/>
        </p:nvPicPr>
        <p:blipFill>
          <a:blip r:embed="rId2" cstate="print"/>
          <a:srcRect/>
          <a:stretch>
            <a:fillRect/>
          </a:stretch>
        </p:blipFill>
        <p:spPr bwMode="auto">
          <a:xfrm>
            <a:off x="6786578" y="2071678"/>
            <a:ext cx="2143140" cy="1949151"/>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3" name="Content Placeholder 2"/>
          <p:cNvSpPr>
            <a:spLocks noGrp="1"/>
          </p:cNvSpPr>
          <p:nvPr>
            <p:ph idx="1"/>
          </p:nvPr>
        </p:nvSpPr>
        <p:spPr/>
        <p:txBody>
          <a:bodyPr>
            <a:normAutofit fontScale="92500" lnSpcReduction="10000"/>
          </a:bodyPr>
          <a:lstStyle/>
          <a:p>
            <a:pPr algn="l">
              <a:buNone/>
            </a:pPr>
            <a:r>
              <a:rPr lang="en-US" b="1" dirty="0" smtClean="0"/>
              <a:t>Consider further investigations and/or referral for people who present with </a:t>
            </a:r>
            <a:r>
              <a:rPr lang="en-US" b="1" dirty="0" err="1" smtClean="0"/>
              <a:t>new‑onset</a:t>
            </a:r>
            <a:r>
              <a:rPr lang="en-US" b="1" dirty="0" smtClean="0"/>
              <a:t> headache and any of the following:</a:t>
            </a:r>
          </a:p>
          <a:p>
            <a:pPr rtl="0">
              <a:buFont typeface="Arial" pitchFamily="34" charset="0"/>
              <a:buChar char="•"/>
            </a:pPr>
            <a:r>
              <a:rPr lang="en-US" dirty="0" smtClean="0"/>
              <a:t>Compromised immunity, caused, for example, by HIV or immunosuppressive drugs</a:t>
            </a:r>
          </a:p>
          <a:p>
            <a:pPr rtl="0">
              <a:buFont typeface="Arial" pitchFamily="34" charset="0"/>
              <a:buChar char="•"/>
            </a:pPr>
            <a:r>
              <a:rPr lang="en-US" dirty="0" smtClean="0"/>
              <a:t>Age under 20 years and a history of malignancy</a:t>
            </a:r>
          </a:p>
          <a:p>
            <a:pPr rtl="0">
              <a:buFont typeface="Arial" pitchFamily="34" charset="0"/>
              <a:buChar char="•"/>
            </a:pPr>
            <a:r>
              <a:rPr lang="en-US" dirty="0" smtClean="0"/>
              <a:t>A history of malignancy known to </a:t>
            </a:r>
            <a:r>
              <a:rPr lang="en-US" dirty="0" err="1" smtClean="0"/>
              <a:t>metastasise</a:t>
            </a:r>
            <a:r>
              <a:rPr lang="en-US" dirty="0" smtClean="0"/>
              <a:t> to the brain</a:t>
            </a:r>
          </a:p>
          <a:p>
            <a:pPr rtl="0">
              <a:buFont typeface="Arial" pitchFamily="34" charset="0"/>
              <a:buChar char="•"/>
            </a:pPr>
            <a:r>
              <a:rPr lang="en-US" dirty="0" smtClean="0"/>
              <a:t>Vomiting without other obvious cause. </a:t>
            </a:r>
          </a:p>
          <a:p>
            <a:pPr>
              <a:buFont typeface="Arial" pitchFamily="34" charset="0"/>
              <a:buChar char="•"/>
            </a:pPr>
            <a:endParaRPr lang="ar-JO" dirty="0" smtClean="0"/>
          </a:p>
          <a:p>
            <a:endParaRPr lang="ar-JO"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927279"/>
            <a:ext cx="7886700" cy="5249684"/>
          </a:xfrm>
        </p:spPr>
        <p:txBody>
          <a:bodyPr>
            <a:normAutofit/>
          </a:bodyPr>
          <a:lstStyle/>
          <a:p>
            <a:pPr marL="0" indent="0">
              <a:buNone/>
            </a:pPr>
            <a:r>
              <a:rPr lang="en-US" dirty="0" smtClean="0"/>
              <a:t> In the era of the smartphone, patients may bring pictures of themselves to a clinician for review if they have paroxysmal symptoms and signs( such as ptosis or lacrimation), which can aid in the diagnosis</a:t>
            </a:r>
          </a:p>
          <a:p>
            <a:pPr marL="0" indent="0">
              <a:buNone/>
            </a:pPr>
            <a:endParaRPr lang="en-US" dirty="0"/>
          </a:p>
          <a:p>
            <a:pPr marL="0" indent="0">
              <a:buNone/>
            </a:pPr>
            <a:r>
              <a:rPr lang="en-US" dirty="0" smtClean="0"/>
              <a:t>Patients should have a general medical and neurological examination to assess for secondary causes of headache</a:t>
            </a:r>
          </a:p>
          <a:p>
            <a:pPr marL="0" indent="0">
              <a:buNone/>
            </a:pPr>
            <a:endParaRPr lang="en-US" dirty="0"/>
          </a:p>
        </p:txBody>
      </p:sp>
    </p:spTree>
    <p:extLst>
      <p:ext uri="{BB962C8B-B14F-4D97-AF65-F5344CB8AC3E}">
        <p14:creationId xmlns:p14="http://schemas.microsoft.com/office/powerpoint/2010/main" xmlns="" val="25598852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759855"/>
            <a:ext cx="7886700" cy="5417109"/>
          </a:xfrm>
        </p:spPr>
        <p:txBody>
          <a:bodyPr>
            <a:normAutofit fontScale="70000" lnSpcReduction="20000"/>
          </a:bodyPr>
          <a:lstStyle/>
          <a:p>
            <a:pPr marL="0" indent="0"/>
            <a:r>
              <a:rPr lang="en-US" dirty="0" smtClean="0"/>
              <a:t>Attention to vital signs is important: patients with significant hypertension may be susceptible to developing certain secondary headaches outlined below </a:t>
            </a:r>
          </a:p>
          <a:p>
            <a:pPr marL="0" indent="0">
              <a:buNone/>
            </a:pPr>
            <a:endParaRPr lang="en-US" dirty="0" smtClean="0"/>
          </a:p>
          <a:p>
            <a:pPr marL="0" indent="0">
              <a:buNone/>
            </a:pPr>
            <a:r>
              <a:rPr lang="en-US" dirty="0" smtClean="0"/>
              <a:t>Fever may suggest an underlying infection, including a CNS infection</a:t>
            </a:r>
          </a:p>
          <a:p>
            <a:pPr marL="0" indent="0">
              <a:buNone/>
            </a:pPr>
            <a:endParaRPr lang="en-US" dirty="0" smtClean="0"/>
          </a:p>
          <a:p>
            <a:pPr marL="0" indent="0">
              <a:buNone/>
            </a:pPr>
            <a:r>
              <a:rPr lang="en-US" dirty="0" smtClean="0"/>
              <a:t>A cardiovascular exam can evaluate for arrhythmia or carotid stenosis, which can cause secondary headache syndromes</a:t>
            </a:r>
          </a:p>
          <a:p>
            <a:pPr marL="0" indent="0">
              <a:buNone/>
            </a:pPr>
            <a:endParaRPr lang="en-US" dirty="0" smtClean="0"/>
          </a:p>
          <a:p>
            <a:pPr marL="0" indent="0">
              <a:buNone/>
            </a:pPr>
            <a:r>
              <a:rPr lang="en-US" dirty="0" smtClean="0"/>
              <a:t>A detailed head and neck exam includes evaluating for nuchal rigidity, cervical myofascial pain, occipital </a:t>
            </a:r>
            <a:r>
              <a:rPr lang="en-US" dirty="0" err="1" smtClean="0"/>
              <a:t>Tinel</a:t>
            </a:r>
            <a:r>
              <a:rPr lang="en-US" dirty="0" smtClean="0"/>
              <a:t> sign( evaluated by eliciting tenderness or tingling when palpating near the occipital protuberance along the occipital nerve), and palpation of the TMJ, assessment of dental wearing or chipping to suggest bruxism, and observing the oropharynx for narrowing that could suggest obstructive sleep apnea</a:t>
            </a:r>
            <a:endParaRPr lang="en-US" dirty="0"/>
          </a:p>
        </p:txBody>
      </p:sp>
    </p:spTree>
    <p:extLst>
      <p:ext uri="{BB962C8B-B14F-4D97-AF65-F5344CB8AC3E}">
        <p14:creationId xmlns:p14="http://schemas.microsoft.com/office/powerpoint/2010/main" xmlns="" val="33368501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592429"/>
            <a:ext cx="7886700" cy="5584535"/>
          </a:xfrm>
        </p:spPr>
        <p:txBody>
          <a:bodyPr>
            <a:normAutofit fontScale="92500"/>
          </a:bodyPr>
          <a:lstStyle/>
          <a:p>
            <a:pPr marL="0" indent="0">
              <a:buNone/>
            </a:pPr>
            <a:r>
              <a:rPr lang="en-US" dirty="0" smtClean="0"/>
              <a:t> A full neurological exam should also be performed, with emphasis on the </a:t>
            </a:r>
            <a:r>
              <a:rPr lang="en-US" dirty="0" err="1" smtClean="0"/>
              <a:t>funduscopic</a:t>
            </a:r>
            <a:r>
              <a:rPr lang="en-US" dirty="0" smtClean="0"/>
              <a:t> exam to assess for papilledema</a:t>
            </a:r>
          </a:p>
          <a:p>
            <a:pPr marL="0" indent="0">
              <a:buNone/>
            </a:pPr>
            <a:endParaRPr lang="en-US" dirty="0"/>
          </a:p>
          <a:p>
            <a:pPr marL="0" indent="0">
              <a:buNone/>
            </a:pPr>
            <a:r>
              <a:rPr lang="en-US" dirty="0" smtClean="0"/>
              <a:t>The cortical sensory exam can suggest cortical dysfunction that may occur with venous sinus thrombosis</a:t>
            </a:r>
          </a:p>
          <a:p>
            <a:pPr marL="0" indent="0">
              <a:buNone/>
            </a:pPr>
            <a:endParaRPr lang="en-US" dirty="0"/>
          </a:p>
          <a:p>
            <a:pPr marL="0" indent="0">
              <a:buNone/>
            </a:pPr>
            <a:r>
              <a:rPr lang="en-US" dirty="0" smtClean="0"/>
              <a:t>Focal neurological deficits, including field cuts, cranial nerve palsies, weakness, or sensory symptoms, often suggest a secondary headache</a:t>
            </a:r>
            <a:endParaRPr lang="en-US" dirty="0"/>
          </a:p>
        </p:txBody>
      </p:sp>
    </p:spTree>
    <p:extLst>
      <p:ext uri="{BB962C8B-B14F-4D97-AF65-F5344CB8AC3E}">
        <p14:creationId xmlns:p14="http://schemas.microsoft.com/office/powerpoint/2010/main" xmlns="" val="8130762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5715000"/>
            <a:ext cx="8229600" cy="1143000"/>
          </a:xfrm>
        </p:spPr>
        <p:txBody>
          <a:bodyPr>
            <a:noAutofit/>
          </a:bodyPr>
          <a:lstStyle/>
          <a:p>
            <a:r>
              <a:rPr lang="en-US" sz="1000" dirty="0" smtClean="0"/>
              <a:t>*some neurologists use the term trigeminal autonomic cephalgia to group a number of conditions including cluster headache, paroxysmal hemicrania and short-lived unilateral neuralgiform headache with conjunctival injection and tearing (SUNCT). It is recommended such patients are referred for specialist assessment as specific treatment may be required, for example it is known paroxysmal hemicrania responds very well to indomethacin</a:t>
            </a:r>
            <a:endParaRPr lang="ar-JO" sz="1000" dirty="0"/>
          </a:p>
        </p:txBody>
      </p:sp>
      <p:graphicFrame>
        <p:nvGraphicFramePr>
          <p:cNvPr id="4" name="Content Placeholder 3"/>
          <p:cNvGraphicFramePr>
            <a:graphicFrameLocks noGrp="1"/>
          </p:cNvGraphicFramePr>
          <p:nvPr>
            <p:ph idx="1"/>
          </p:nvPr>
        </p:nvGraphicFramePr>
        <p:xfrm>
          <a:off x="1142976" y="214290"/>
          <a:ext cx="6715172" cy="5600264"/>
        </p:xfrm>
        <a:graphic>
          <a:graphicData uri="http://schemas.openxmlformats.org/drawingml/2006/table">
            <a:tbl>
              <a:tblPr/>
              <a:tblGrid>
                <a:gridCol w="3357586"/>
                <a:gridCol w="3357586"/>
              </a:tblGrid>
              <a:tr h="135208">
                <a:tc>
                  <a:txBody>
                    <a:bodyPr/>
                    <a:lstStyle/>
                    <a:p>
                      <a:pPr algn="l"/>
                      <a:r>
                        <a:rPr lang="en-US" sz="1500"/>
                        <a:t>Condition</a:t>
                      </a:r>
                    </a:p>
                  </a:txBody>
                  <a:tcPr marL="28465" marR="28465" marT="14233" marB="14233">
                    <a:lnL w="12700" cap="flat" cmpd="sng" algn="ctr">
                      <a:solidFill>
                        <a:srgbClr val="6023D0"/>
                      </a:solidFill>
                      <a:prstDash val="solid"/>
                      <a:round/>
                      <a:headEnd type="none" w="med" len="med"/>
                      <a:tailEnd type="none" w="med" len="med"/>
                    </a:lnL>
                    <a:lnR w="12700" cap="flat" cmpd="sng" algn="ctr">
                      <a:solidFill>
                        <a:srgbClr val="E02CD0"/>
                      </a:solidFill>
                      <a:prstDash val="solid"/>
                      <a:round/>
                      <a:headEnd type="none" w="med" len="med"/>
                      <a:tailEnd type="none" w="med" len="med"/>
                    </a:lnR>
                    <a:lnT w="12700" cap="flat" cmpd="sng" algn="ctr">
                      <a:solidFill>
                        <a:srgbClr val="6023D0"/>
                      </a:solidFill>
                      <a:prstDash val="solid"/>
                      <a:round/>
                      <a:headEnd type="none" w="med" len="med"/>
                      <a:tailEnd type="none" w="med" len="med"/>
                    </a:lnT>
                    <a:lnB w="12700" cap="flat" cmpd="sng" algn="ctr">
                      <a:solidFill>
                        <a:srgbClr val="1088EC"/>
                      </a:solidFill>
                      <a:prstDash val="solid"/>
                      <a:round/>
                      <a:headEnd type="none" w="med" len="med"/>
                      <a:tailEnd type="none" w="med" len="med"/>
                    </a:lnB>
                    <a:solidFill>
                      <a:srgbClr val="D9EDF7"/>
                    </a:solidFill>
                  </a:tcPr>
                </a:tc>
                <a:tc>
                  <a:txBody>
                    <a:bodyPr/>
                    <a:lstStyle/>
                    <a:p>
                      <a:pPr algn="l"/>
                      <a:r>
                        <a:rPr lang="en-US" sz="1500"/>
                        <a:t>Notes</a:t>
                      </a:r>
                    </a:p>
                  </a:txBody>
                  <a:tcPr marL="28465" marR="28465" marT="14233" marB="14233">
                    <a:lnL w="12700" cap="flat" cmpd="sng" algn="ctr">
                      <a:solidFill>
                        <a:srgbClr val="E02CD0"/>
                      </a:solidFill>
                      <a:prstDash val="solid"/>
                      <a:round/>
                      <a:headEnd type="none" w="med" len="med"/>
                      <a:tailEnd type="none" w="med" len="med"/>
                    </a:lnL>
                    <a:lnR w="12700" cap="flat" cmpd="sng" algn="ctr">
                      <a:solidFill>
                        <a:srgbClr val="E02CD0"/>
                      </a:solidFill>
                      <a:prstDash val="solid"/>
                      <a:round/>
                      <a:headEnd type="none" w="med" len="med"/>
                      <a:tailEnd type="none" w="med" len="med"/>
                    </a:lnR>
                    <a:lnT w="12700" cap="flat" cmpd="sng" algn="ctr">
                      <a:solidFill>
                        <a:srgbClr val="E02CD0"/>
                      </a:solidFill>
                      <a:prstDash val="solid"/>
                      <a:round/>
                      <a:headEnd type="none" w="med" len="med"/>
                      <a:tailEnd type="none" w="med" len="med"/>
                    </a:lnT>
                    <a:lnB w="12700" cap="flat" cmpd="sng" algn="ctr">
                      <a:solidFill>
                        <a:srgbClr val="C0F4FA"/>
                      </a:solidFill>
                      <a:prstDash val="solid"/>
                      <a:round/>
                      <a:headEnd type="none" w="med" len="med"/>
                      <a:tailEnd type="none" w="med" len="med"/>
                    </a:lnB>
                    <a:solidFill>
                      <a:srgbClr val="D9EDF7"/>
                    </a:solidFill>
                  </a:tcPr>
                </a:tc>
              </a:tr>
              <a:tr h="650610">
                <a:tc>
                  <a:txBody>
                    <a:bodyPr/>
                    <a:lstStyle/>
                    <a:p>
                      <a:pPr algn="l"/>
                      <a:r>
                        <a:rPr lang="en-US" sz="1500" b="1" u="none" strike="noStrike"/>
                        <a:t>Migraine</a:t>
                      </a:r>
                      <a:endParaRPr lang="en-US" sz="1500"/>
                    </a:p>
                  </a:txBody>
                  <a:tcPr marL="28465" marR="28465" marT="14233" marB="14233">
                    <a:lnL w="12700" cap="flat" cmpd="sng" algn="ctr">
                      <a:solidFill>
                        <a:srgbClr val="1088EC"/>
                      </a:solidFill>
                      <a:prstDash val="solid"/>
                      <a:round/>
                      <a:headEnd type="none" w="med" len="med"/>
                      <a:tailEnd type="none" w="med" len="med"/>
                    </a:lnL>
                    <a:lnR w="12700" cap="flat" cmpd="sng" algn="ctr">
                      <a:solidFill>
                        <a:srgbClr val="C0F4FA"/>
                      </a:solidFill>
                      <a:prstDash val="solid"/>
                      <a:round/>
                      <a:headEnd type="none" w="med" len="med"/>
                      <a:tailEnd type="none" w="med" len="med"/>
                    </a:lnR>
                    <a:lnT w="12700" cap="flat" cmpd="sng" algn="ctr">
                      <a:solidFill>
                        <a:srgbClr val="1088EC"/>
                      </a:solidFill>
                      <a:prstDash val="solid"/>
                      <a:round/>
                      <a:headEnd type="none" w="med" len="med"/>
                      <a:tailEnd type="none" w="med" len="med"/>
                    </a:lnT>
                    <a:lnB w="12700" cap="flat" cmpd="sng" algn="ctr">
                      <a:solidFill>
                        <a:srgbClr val="F027CE"/>
                      </a:solidFill>
                      <a:prstDash val="solid"/>
                      <a:round/>
                      <a:headEnd type="none" w="med" len="med"/>
                      <a:tailEnd type="none" w="med" len="med"/>
                    </a:lnB>
                    <a:solidFill>
                      <a:srgbClr val="FFFFFF"/>
                    </a:solidFill>
                  </a:tcPr>
                </a:tc>
                <a:tc>
                  <a:txBody>
                    <a:bodyPr/>
                    <a:lstStyle/>
                    <a:p>
                      <a:pPr algn="l"/>
                      <a:r>
                        <a:rPr lang="en-US" sz="1500"/>
                        <a:t>Recurrent, severe headache which is usually unilateral and throbbing in nature</a:t>
                      </a:r>
                      <a:br>
                        <a:rPr lang="en-US" sz="1500"/>
                      </a:br>
                      <a:r>
                        <a:rPr lang="en-US" sz="1500"/>
                        <a:t>May be be associated with aura, nausea and photosensitivity</a:t>
                      </a:r>
                      <a:br>
                        <a:rPr lang="en-US" sz="1500"/>
                      </a:br>
                      <a:r>
                        <a:rPr lang="en-US" sz="1500"/>
                        <a:t>Aggravated by, or causes avoidance of, routine activities of daily living. Patients often describe 'going to bed'.</a:t>
                      </a:r>
                      <a:br>
                        <a:rPr lang="en-US" sz="1500"/>
                      </a:br>
                      <a:r>
                        <a:rPr lang="en-US" sz="1500"/>
                        <a:t>In women may be associated with menstruation</a:t>
                      </a:r>
                    </a:p>
                  </a:txBody>
                  <a:tcPr marL="28465" marR="28465" marT="14233" marB="14233">
                    <a:lnL w="12700" cap="flat" cmpd="sng" algn="ctr">
                      <a:solidFill>
                        <a:srgbClr val="C0F4FA"/>
                      </a:solidFill>
                      <a:prstDash val="solid"/>
                      <a:round/>
                      <a:headEnd type="none" w="med" len="med"/>
                      <a:tailEnd type="none" w="med" len="med"/>
                    </a:lnL>
                    <a:lnR w="12700" cap="flat" cmpd="sng" algn="ctr">
                      <a:solidFill>
                        <a:srgbClr val="C0F4FA"/>
                      </a:solidFill>
                      <a:prstDash val="solid"/>
                      <a:round/>
                      <a:headEnd type="none" w="med" len="med"/>
                      <a:tailEnd type="none" w="med" len="med"/>
                    </a:lnR>
                    <a:lnT w="12700" cap="flat" cmpd="sng" algn="ctr">
                      <a:solidFill>
                        <a:srgbClr val="C0F4FA"/>
                      </a:solidFill>
                      <a:prstDash val="solid"/>
                      <a:round/>
                      <a:headEnd type="none" w="med" len="med"/>
                      <a:tailEnd type="none" w="med" len="med"/>
                    </a:lnT>
                    <a:lnB w="12700" cap="flat" cmpd="sng" algn="ctr">
                      <a:solidFill>
                        <a:srgbClr val="008E0E"/>
                      </a:solidFill>
                      <a:prstDash val="solid"/>
                      <a:round/>
                      <a:headEnd type="none" w="med" len="med"/>
                      <a:tailEnd type="none" w="med" len="med"/>
                    </a:lnB>
                    <a:solidFill>
                      <a:srgbClr val="FFFFFF"/>
                    </a:solidFill>
                  </a:tcPr>
                </a:tc>
              </a:tr>
              <a:tr h="547645">
                <a:tc>
                  <a:txBody>
                    <a:bodyPr/>
                    <a:lstStyle/>
                    <a:p>
                      <a:pPr algn="l"/>
                      <a:r>
                        <a:rPr lang="en-US" sz="1500" b="1"/>
                        <a:t>Tension headache</a:t>
                      </a:r>
                      <a:endParaRPr lang="en-US" sz="1500"/>
                    </a:p>
                  </a:txBody>
                  <a:tcPr marL="28465" marR="28465" marT="14233" marB="14233">
                    <a:lnL w="12700" cap="flat" cmpd="sng" algn="ctr">
                      <a:solidFill>
                        <a:srgbClr val="F027CE"/>
                      </a:solidFill>
                      <a:prstDash val="solid"/>
                      <a:round/>
                      <a:headEnd type="none" w="med" len="med"/>
                      <a:tailEnd type="none" w="med" len="med"/>
                    </a:lnL>
                    <a:lnR w="12700" cap="flat" cmpd="sng" algn="ctr">
                      <a:solidFill>
                        <a:srgbClr val="008E0E"/>
                      </a:solidFill>
                      <a:prstDash val="solid"/>
                      <a:round/>
                      <a:headEnd type="none" w="med" len="med"/>
                      <a:tailEnd type="none" w="med" len="med"/>
                    </a:lnR>
                    <a:lnT w="12700" cap="flat" cmpd="sng" algn="ctr">
                      <a:solidFill>
                        <a:srgbClr val="F027CE"/>
                      </a:solidFill>
                      <a:prstDash val="solid"/>
                      <a:round/>
                      <a:headEnd type="none" w="med" len="med"/>
                      <a:tailEnd type="none" w="med" len="med"/>
                    </a:lnT>
                    <a:lnB w="12700" cap="flat" cmpd="sng" algn="ctr">
                      <a:solidFill>
                        <a:srgbClr val="608D0E"/>
                      </a:solidFill>
                      <a:prstDash val="solid"/>
                      <a:round/>
                      <a:headEnd type="none" w="med" len="med"/>
                      <a:tailEnd type="none" w="med" len="med"/>
                    </a:lnB>
                    <a:solidFill>
                      <a:srgbClr val="F9F9F9"/>
                    </a:solidFill>
                  </a:tcPr>
                </a:tc>
                <a:tc>
                  <a:txBody>
                    <a:bodyPr/>
                    <a:lstStyle/>
                    <a:p>
                      <a:pPr algn="l"/>
                      <a:r>
                        <a:rPr lang="en-US" sz="1500"/>
                        <a:t>Recurrent, non-disabling, bilateral headache, often described as a 'tight-band'</a:t>
                      </a:r>
                      <a:br>
                        <a:rPr lang="en-US" sz="1500"/>
                      </a:br>
                      <a:r>
                        <a:rPr lang="en-US" sz="1500"/>
                        <a:t>Not aggravated by routine activities of daily living</a:t>
                      </a:r>
                    </a:p>
                  </a:txBody>
                  <a:tcPr marL="28465" marR="28465" marT="14233" marB="14233">
                    <a:lnL w="12700" cap="flat" cmpd="sng" algn="ctr">
                      <a:solidFill>
                        <a:srgbClr val="008E0E"/>
                      </a:solidFill>
                      <a:prstDash val="solid"/>
                      <a:round/>
                      <a:headEnd type="none" w="med" len="med"/>
                      <a:tailEnd type="none" w="med" len="med"/>
                    </a:lnL>
                    <a:lnR w="12700" cap="flat" cmpd="sng" algn="ctr">
                      <a:solidFill>
                        <a:srgbClr val="008E0E"/>
                      </a:solidFill>
                      <a:prstDash val="solid"/>
                      <a:round/>
                      <a:headEnd type="none" w="med" len="med"/>
                      <a:tailEnd type="none" w="med" len="med"/>
                    </a:lnR>
                    <a:lnT w="12700" cap="flat" cmpd="sng" algn="ctr">
                      <a:solidFill>
                        <a:srgbClr val="008E0E"/>
                      </a:solidFill>
                      <a:prstDash val="solid"/>
                      <a:round/>
                      <a:headEnd type="none" w="med" len="med"/>
                      <a:tailEnd type="none" w="med" len="med"/>
                    </a:lnT>
                    <a:lnB w="12700" cap="flat" cmpd="sng" algn="ctr">
                      <a:solidFill>
                        <a:srgbClr val="D08D0E"/>
                      </a:solidFill>
                      <a:prstDash val="solid"/>
                      <a:round/>
                      <a:headEnd type="none" w="med" len="med"/>
                      <a:tailEnd type="none" w="med" len="med"/>
                    </a:lnB>
                    <a:solidFill>
                      <a:srgbClr val="F9F9F9"/>
                    </a:solidFill>
                  </a:tcPr>
                </a:tc>
              </a:tr>
              <a:tr h="738805">
                <a:tc>
                  <a:txBody>
                    <a:bodyPr/>
                    <a:lstStyle/>
                    <a:p>
                      <a:pPr algn="l"/>
                      <a:r>
                        <a:rPr lang="en-US" sz="1500" b="1" u="none" strike="noStrike"/>
                        <a:t>Cluster headache</a:t>
                      </a:r>
                      <a:r>
                        <a:rPr lang="en-US" sz="1500" b="1"/>
                        <a:t>*</a:t>
                      </a:r>
                      <a:endParaRPr lang="en-US" sz="1500"/>
                    </a:p>
                  </a:txBody>
                  <a:tcPr marL="28465" marR="28465" marT="14233" marB="14233">
                    <a:lnL w="12700" cap="flat" cmpd="sng" algn="ctr">
                      <a:solidFill>
                        <a:srgbClr val="608D0E"/>
                      </a:solidFill>
                      <a:prstDash val="solid"/>
                      <a:round/>
                      <a:headEnd type="none" w="med" len="med"/>
                      <a:tailEnd type="none" w="med" len="med"/>
                    </a:lnL>
                    <a:lnR w="12700" cap="flat" cmpd="sng" algn="ctr">
                      <a:solidFill>
                        <a:srgbClr val="D08D0E"/>
                      </a:solidFill>
                      <a:prstDash val="solid"/>
                      <a:round/>
                      <a:headEnd type="none" w="med" len="med"/>
                      <a:tailEnd type="none" w="med" len="med"/>
                    </a:lnR>
                    <a:lnT w="12700" cap="flat" cmpd="sng" algn="ctr">
                      <a:solidFill>
                        <a:srgbClr val="608D0E"/>
                      </a:solidFill>
                      <a:prstDash val="solid"/>
                      <a:round/>
                      <a:headEnd type="none" w="med" len="med"/>
                      <a:tailEnd type="none" w="med" len="med"/>
                    </a:lnT>
                    <a:lnB w="12700" cap="flat" cmpd="sng" algn="ctr">
                      <a:solidFill>
                        <a:srgbClr val="300AF4"/>
                      </a:solidFill>
                      <a:prstDash val="solid"/>
                      <a:round/>
                      <a:headEnd type="none" w="med" len="med"/>
                      <a:tailEnd type="none" w="med" len="med"/>
                    </a:lnB>
                    <a:solidFill>
                      <a:srgbClr val="FFFFFF"/>
                    </a:solidFill>
                  </a:tcPr>
                </a:tc>
                <a:tc>
                  <a:txBody>
                    <a:bodyPr/>
                    <a:lstStyle/>
                    <a:p>
                      <a:pPr algn="l"/>
                      <a:r>
                        <a:rPr lang="en-US" sz="1500" dirty="0"/>
                        <a:t>Pain typical occurs once or twice a day, each episode lasting 15 </a:t>
                      </a:r>
                      <a:r>
                        <a:rPr lang="en-US" sz="1500" dirty="0" err="1"/>
                        <a:t>mins</a:t>
                      </a:r>
                      <a:r>
                        <a:rPr lang="en-US" sz="1500" dirty="0"/>
                        <a:t> - 2 hours with clusters typically lasting 4-12 weeks</a:t>
                      </a:r>
                      <a:br>
                        <a:rPr lang="en-US" sz="1500" dirty="0"/>
                      </a:br>
                      <a:r>
                        <a:rPr lang="en-US" sz="1500" dirty="0"/>
                        <a:t>Intense pain around one eye (recurrent attacks 'always' affect same side)</a:t>
                      </a:r>
                      <a:br>
                        <a:rPr lang="en-US" sz="1500" dirty="0"/>
                      </a:br>
                      <a:r>
                        <a:rPr lang="en-US" sz="1500" dirty="0"/>
                        <a:t>Patient is restless during an attack</a:t>
                      </a:r>
                      <a:br>
                        <a:rPr lang="en-US" sz="1500" dirty="0"/>
                      </a:br>
                      <a:r>
                        <a:rPr lang="en-US" sz="1500" dirty="0"/>
                        <a:t>Accompanied by redness, lacrimation, lid swelling</a:t>
                      </a:r>
                      <a:br>
                        <a:rPr lang="en-US" sz="1500" dirty="0"/>
                      </a:br>
                      <a:r>
                        <a:rPr lang="en-US" sz="1500" dirty="0"/>
                        <a:t>More common in men and smokers</a:t>
                      </a:r>
                    </a:p>
                  </a:txBody>
                  <a:tcPr marL="28465" marR="28465" marT="14233" marB="14233">
                    <a:lnL w="12700" cap="flat" cmpd="sng" algn="ctr">
                      <a:solidFill>
                        <a:srgbClr val="D08D0E"/>
                      </a:solidFill>
                      <a:prstDash val="solid"/>
                      <a:round/>
                      <a:headEnd type="none" w="med" len="med"/>
                      <a:tailEnd type="none" w="med" len="med"/>
                    </a:lnL>
                    <a:lnR w="12700" cap="flat" cmpd="sng" algn="ctr">
                      <a:solidFill>
                        <a:srgbClr val="D08D0E"/>
                      </a:solidFill>
                      <a:prstDash val="solid"/>
                      <a:round/>
                      <a:headEnd type="none" w="med" len="med"/>
                      <a:tailEnd type="none" w="med" len="med"/>
                    </a:lnR>
                    <a:lnT w="12700" cap="flat" cmpd="sng" algn="ctr">
                      <a:solidFill>
                        <a:srgbClr val="D08D0E"/>
                      </a:solidFill>
                      <a:prstDash val="solid"/>
                      <a:round/>
                      <a:headEnd type="none" w="med" len="med"/>
                      <a:tailEnd type="none" w="med" len="med"/>
                    </a:lnT>
                    <a:lnB w="12700" cap="flat" cmpd="sng" algn="ctr">
                      <a:solidFill>
                        <a:srgbClr val="908E0E"/>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3" name="Content Placeholder 2"/>
          <p:cNvSpPr>
            <a:spLocks noGrp="1"/>
          </p:cNvSpPr>
          <p:nvPr>
            <p:ph idx="1"/>
          </p:nvPr>
        </p:nvSpPr>
        <p:spPr/>
        <p:txBody>
          <a:bodyPr/>
          <a:lstStyle/>
          <a:p>
            <a:endParaRPr lang="ar-JO"/>
          </a:p>
        </p:txBody>
      </p:sp>
      <p:pic>
        <p:nvPicPr>
          <p:cNvPr id="4" name="Content Placeholder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1319" y="500042"/>
            <a:ext cx="9001275" cy="6092733"/>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graphicFrame>
        <p:nvGraphicFramePr>
          <p:cNvPr id="4" name="Content Placeholder 3"/>
          <p:cNvGraphicFramePr>
            <a:graphicFrameLocks noGrp="1"/>
          </p:cNvGraphicFramePr>
          <p:nvPr>
            <p:ph idx="1"/>
          </p:nvPr>
        </p:nvGraphicFramePr>
        <p:xfrm>
          <a:off x="1357290" y="2000240"/>
          <a:ext cx="6715172" cy="2800132"/>
        </p:xfrm>
        <a:graphic>
          <a:graphicData uri="http://schemas.openxmlformats.org/drawingml/2006/table">
            <a:tbl>
              <a:tblPr/>
              <a:tblGrid>
                <a:gridCol w="3357586"/>
                <a:gridCol w="3357586"/>
              </a:tblGrid>
              <a:tr h="642942">
                <a:tc>
                  <a:txBody>
                    <a:bodyPr/>
                    <a:lstStyle/>
                    <a:p>
                      <a:pPr algn="l"/>
                      <a:r>
                        <a:rPr lang="en-US" sz="1500" b="1" u="none" strike="noStrike" dirty="0"/>
                        <a:t>Temporal arteritis</a:t>
                      </a:r>
                      <a:endParaRPr lang="en-US" sz="1500" dirty="0"/>
                    </a:p>
                  </a:txBody>
                  <a:tcPr marL="28465" marR="28465" marT="14233" marB="14233">
                    <a:lnL w="12700" cap="flat" cmpd="sng" algn="ctr">
                      <a:solidFill>
                        <a:srgbClr val="300AF4"/>
                      </a:solidFill>
                      <a:prstDash val="solid"/>
                      <a:round/>
                      <a:headEnd type="none" w="med" len="med"/>
                      <a:tailEnd type="none" w="med" len="med"/>
                    </a:lnL>
                    <a:lnR w="12700" cap="flat" cmpd="sng" algn="ctr">
                      <a:solidFill>
                        <a:srgbClr val="908E0E"/>
                      </a:solidFill>
                      <a:prstDash val="solid"/>
                      <a:round/>
                      <a:headEnd type="none" w="med" len="med"/>
                      <a:tailEnd type="none" w="med" len="med"/>
                    </a:lnR>
                    <a:lnT w="12700" cap="flat" cmpd="sng" algn="ctr">
                      <a:solidFill>
                        <a:srgbClr val="300AF4"/>
                      </a:solidFill>
                      <a:prstDash val="solid"/>
                      <a:round/>
                      <a:headEnd type="none" w="med" len="med"/>
                      <a:tailEnd type="none" w="med" len="med"/>
                    </a:lnT>
                    <a:lnB w="12700" cap="flat" cmpd="sng" algn="ctr">
                      <a:solidFill>
                        <a:srgbClr val="808A0E"/>
                      </a:solidFill>
                      <a:prstDash val="solid"/>
                      <a:round/>
                      <a:headEnd type="none" w="med" len="med"/>
                      <a:tailEnd type="none" w="med" len="med"/>
                    </a:lnB>
                    <a:solidFill>
                      <a:srgbClr val="F9F9F9"/>
                    </a:solidFill>
                  </a:tcPr>
                </a:tc>
                <a:tc>
                  <a:txBody>
                    <a:bodyPr/>
                    <a:lstStyle/>
                    <a:p>
                      <a:pPr algn="l"/>
                      <a:r>
                        <a:rPr lang="en-US" sz="1500"/>
                        <a:t>Typically patient &gt; 60 years old</a:t>
                      </a:r>
                      <a:br>
                        <a:rPr lang="en-US" sz="1500"/>
                      </a:br>
                      <a:r>
                        <a:rPr lang="en-US" sz="1500"/>
                        <a:t>Usually rapid onset (e.g. &lt; 1 month) of unilateral headache</a:t>
                      </a:r>
                      <a:br>
                        <a:rPr lang="en-US" sz="1500"/>
                      </a:br>
                      <a:r>
                        <a:rPr lang="en-US" sz="1500"/>
                        <a:t>Jaw claudication (65%)</a:t>
                      </a:r>
                      <a:br>
                        <a:rPr lang="en-US" sz="1500"/>
                      </a:br>
                      <a:r>
                        <a:rPr lang="en-US" sz="1500"/>
                        <a:t>Tender, palpable temporal artery</a:t>
                      </a:r>
                      <a:br>
                        <a:rPr lang="en-US" sz="1500"/>
                      </a:br>
                      <a:r>
                        <a:rPr lang="en-US" sz="1500"/>
                        <a:t>Raised ESR</a:t>
                      </a:r>
                    </a:p>
                  </a:txBody>
                  <a:tcPr marL="28465" marR="28465" marT="14233" marB="14233">
                    <a:lnL w="12700" cap="flat" cmpd="sng" algn="ctr">
                      <a:solidFill>
                        <a:srgbClr val="908E0E"/>
                      </a:solidFill>
                      <a:prstDash val="solid"/>
                      <a:round/>
                      <a:headEnd type="none" w="med" len="med"/>
                      <a:tailEnd type="none" w="med" len="med"/>
                    </a:lnL>
                    <a:lnR w="12700" cap="flat" cmpd="sng" algn="ctr">
                      <a:solidFill>
                        <a:srgbClr val="908E0E"/>
                      </a:solidFill>
                      <a:prstDash val="solid"/>
                      <a:round/>
                      <a:headEnd type="none" w="med" len="med"/>
                      <a:tailEnd type="none" w="med" len="med"/>
                    </a:lnR>
                    <a:lnT w="12700" cap="flat" cmpd="sng" algn="ctr">
                      <a:solidFill>
                        <a:srgbClr val="908E0E"/>
                      </a:solidFill>
                      <a:prstDash val="solid"/>
                      <a:round/>
                      <a:headEnd type="none" w="med" len="med"/>
                      <a:tailEnd type="none" w="med" len="med"/>
                    </a:lnT>
                    <a:lnB w="12700" cap="flat" cmpd="sng" algn="ctr">
                      <a:solidFill>
                        <a:srgbClr val="C025D0"/>
                      </a:solidFill>
                      <a:prstDash val="solid"/>
                      <a:round/>
                      <a:headEnd type="none" w="med" len="med"/>
                      <a:tailEnd type="none" w="med" len="med"/>
                    </a:lnB>
                    <a:solidFill>
                      <a:srgbClr val="F9F9F9"/>
                    </a:solidFill>
                  </a:tcPr>
                </a:tc>
              </a:tr>
              <a:tr h="960082">
                <a:tc>
                  <a:txBody>
                    <a:bodyPr/>
                    <a:lstStyle/>
                    <a:p>
                      <a:pPr algn="l"/>
                      <a:r>
                        <a:rPr lang="en-US" sz="1500" b="1" u="none" strike="noStrike" dirty="0"/>
                        <a:t>Medication overuse headache</a:t>
                      </a:r>
                      <a:endParaRPr lang="en-US" sz="1500" dirty="0"/>
                    </a:p>
                  </a:txBody>
                  <a:tcPr marL="28465" marR="28465" marT="14233" marB="14233">
                    <a:lnL w="12700" cap="flat" cmpd="sng" algn="ctr">
                      <a:solidFill>
                        <a:srgbClr val="808A0E"/>
                      </a:solidFill>
                      <a:prstDash val="solid"/>
                      <a:round/>
                      <a:headEnd type="none" w="med" len="med"/>
                      <a:tailEnd type="none" w="med" len="med"/>
                    </a:lnL>
                    <a:lnR w="12700" cap="flat" cmpd="sng" algn="ctr">
                      <a:solidFill>
                        <a:srgbClr val="C025D0"/>
                      </a:solidFill>
                      <a:prstDash val="solid"/>
                      <a:round/>
                      <a:headEnd type="none" w="med" len="med"/>
                      <a:tailEnd type="none" w="med" len="med"/>
                    </a:lnR>
                    <a:lnT w="12700" cap="flat" cmpd="sng" algn="ctr">
                      <a:solidFill>
                        <a:srgbClr val="808A0E"/>
                      </a:solidFill>
                      <a:prstDash val="solid"/>
                      <a:round/>
                      <a:headEnd type="none" w="med" len="med"/>
                      <a:tailEnd type="none" w="med" len="med"/>
                    </a:lnT>
                    <a:lnB w="12700" cap="flat" cmpd="sng" algn="ctr">
                      <a:solidFill>
                        <a:srgbClr val="808A0E"/>
                      </a:solidFill>
                      <a:prstDash val="solid"/>
                      <a:round/>
                      <a:headEnd type="none" w="med" len="med"/>
                      <a:tailEnd type="none" w="med" len="med"/>
                    </a:lnB>
                    <a:solidFill>
                      <a:srgbClr val="FFFFFF"/>
                    </a:solidFill>
                  </a:tcPr>
                </a:tc>
                <a:tc>
                  <a:txBody>
                    <a:bodyPr/>
                    <a:lstStyle/>
                    <a:p>
                      <a:pPr algn="l"/>
                      <a:r>
                        <a:rPr lang="en-US" sz="1500" dirty="0"/>
                        <a:t>Present for 15 days or more per month</a:t>
                      </a:r>
                      <a:br>
                        <a:rPr lang="en-US" sz="1500" dirty="0"/>
                      </a:br>
                      <a:r>
                        <a:rPr lang="en-US" sz="1500" dirty="0"/>
                        <a:t>Developed or worsened whilst taking regular symptomatic medication</a:t>
                      </a:r>
                      <a:br>
                        <a:rPr lang="en-US" sz="1500" dirty="0"/>
                      </a:br>
                      <a:r>
                        <a:rPr lang="en-US" sz="1500" dirty="0"/>
                        <a:t>Patients using opioids and triptans are at most risk</a:t>
                      </a:r>
                      <a:br>
                        <a:rPr lang="en-US" sz="1500" dirty="0"/>
                      </a:br>
                      <a:r>
                        <a:rPr lang="en-US" sz="1500" dirty="0"/>
                        <a:t>May be psychiatric co-morbidity</a:t>
                      </a:r>
                    </a:p>
                  </a:txBody>
                  <a:tcPr marL="28465" marR="28465" marT="14233" marB="14233">
                    <a:lnL w="12700" cap="flat" cmpd="sng" algn="ctr">
                      <a:solidFill>
                        <a:srgbClr val="C025D0"/>
                      </a:solidFill>
                      <a:prstDash val="solid"/>
                      <a:round/>
                      <a:headEnd type="none" w="med" len="med"/>
                      <a:tailEnd type="none" w="med" len="med"/>
                    </a:lnL>
                    <a:lnR w="12700" cap="flat" cmpd="sng" algn="ctr">
                      <a:solidFill>
                        <a:srgbClr val="C025D0"/>
                      </a:solidFill>
                      <a:prstDash val="solid"/>
                      <a:round/>
                      <a:headEnd type="none" w="med" len="med"/>
                      <a:tailEnd type="none" w="med" len="med"/>
                    </a:lnR>
                    <a:lnT w="12700" cap="flat" cmpd="sng" algn="ctr">
                      <a:solidFill>
                        <a:srgbClr val="C025D0"/>
                      </a:solidFill>
                      <a:prstDash val="solid"/>
                      <a:round/>
                      <a:headEnd type="none" w="med" len="med"/>
                      <a:tailEnd type="none" w="med" len="med"/>
                    </a:lnT>
                    <a:lnB w="12700" cap="flat" cmpd="sng" algn="ctr">
                      <a:solidFill>
                        <a:srgbClr val="C025D0"/>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dirty="0"/>
          </a:p>
        </p:txBody>
      </p:sp>
      <p:sp>
        <p:nvSpPr>
          <p:cNvPr id="3" name="Content Placeholder 2"/>
          <p:cNvSpPr>
            <a:spLocks noGrp="1"/>
          </p:cNvSpPr>
          <p:nvPr>
            <p:ph idx="1"/>
          </p:nvPr>
        </p:nvSpPr>
        <p:spPr/>
        <p:txBody>
          <a:bodyPr>
            <a:normAutofit fontScale="47500" lnSpcReduction="20000"/>
          </a:bodyPr>
          <a:lstStyle/>
          <a:p>
            <a:pPr algn="l">
              <a:buNone/>
            </a:pPr>
            <a:r>
              <a:rPr lang="en-US" dirty="0" smtClean="0"/>
              <a:t>Other causes of headache</a:t>
            </a:r>
          </a:p>
          <a:p>
            <a:pPr algn="l">
              <a:buNone/>
            </a:pPr>
            <a:r>
              <a:rPr lang="en-US" sz="5000" b="1" dirty="0" smtClean="0"/>
              <a:t/>
            </a:r>
            <a:br>
              <a:rPr lang="en-US" sz="5000" b="1" dirty="0" smtClean="0"/>
            </a:br>
            <a:r>
              <a:rPr lang="en-US" sz="5000" b="1" dirty="0" smtClean="0"/>
              <a:t>Acute single episode</a:t>
            </a:r>
          </a:p>
          <a:p>
            <a:pPr algn="l">
              <a:buNone/>
            </a:pPr>
            <a:r>
              <a:rPr lang="en-US" dirty="0" smtClean="0"/>
              <a:t>Meningitis</a:t>
            </a:r>
          </a:p>
          <a:p>
            <a:pPr algn="l">
              <a:buNone/>
            </a:pPr>
            <a:r>
              <a:rPr lang="en-US" dirty="0" smtClean="0"/>
              <a:t>Encephalitis</a:t>
            </a:r>
          </a:p>
          <a:p>
            <a:pPr algn="l">
              <a:buNone/>
            </a:pPr>
            <a:r>
              <a:rPr lang="en-US" dirty="0" smtClean="0"/>
              <a:t>Subarachnoid </a:t>
            </a:r>
            <a:r>
              <a:rPr lang="en-US" dirty="0" err="1" smtClean="0"/>
              <a:t>haemorrhage</a:t>
            </a:r>
            <a:endParaRPr lang="en-US" dirty="0" smtClean="0"/>
          </a:p>
          <a:p>
            <a:pPr algn="l">
              <a:buNone/>
            </a:pPr>
            <a:r>
              <a:rPr lang="en-US" dirty="0" smtClean="0"/>
              <a:t>Head injury</a:t>
            </a:r>
          </a:p>
          <a:p>
            <a:pPr algn="l">
              <a:buNone/>
            </a:pPr>
            <a:r>
              <a:rPr lang="en-US" dirty="0" smtClean="0"/>
              <a:t>Sinusitis</a:t>
            </a:r>
          </a:p>
          <a:p>
            <a:pPr algn="l">
              <a:buNone/>
            </a:pPr>
            <a:r>
              <a:rPr lang="en-US" dirty="0" smtClean="0"/>
              <a:t>Glaucoma (acute closed-angle)</a:t>
            </a:r>
          </a:p>
          <a:p>
            <a:pPr algn="l">
              <a:buNone/>
            </a:pPr>
            <a:r>
              <a:rPr lang="en-US" dirty="0" smtClean="0"/>
              <a:t>Tropical illness e.g. Malaria</a:t>
            </a:r>
          </a:p>
          <a:p>
            <a:pPr algn="l">
              <a:buNone/>
            </a:pPr>
            <a:r>
              <a:rPr lang="en-US" sz="5000" b="1" dirty="0" smtClean="0"/>
              <a:t/>
            </a:r>
            <a:br>
              <a:rPr lang="en-US" sz="5000" b="1" dirty="0" smtClean="0"/>
            </a:br>
            <a:r>
              <a:rPr lang="en-US" sz="5000" b="1" dirty="0" smtClean="0"/>
              <a:t>Chronic headache</a:t>
            </a:r>
          </a:p>
          <a:p>
            <a:pPr algn="l">
              <a:buNone/>
            </a:pPr>
            <a:r>
              <a:rPr lang="en-US" dirty="0" smtClean="0"/>
              <a:t>Chronically raised ICP</a:t>
            </a:r>
          </a:p>
          <a:p>
            <a:pPr algn="l">
              <a:buNone/>
            </a:pPr>
            <a:r>
              <a:rPr lang="en-US" dirty="0" smtClean="0"/>
              <a:t>Paget's disease</a:t>
            </a:r>
          </a:p>
          <a:p>
            <a:pPr algn="l">
              <a:buNone/>
            </a:pPr>
            <a:r>
              <a:rPr lang="en-US" dirty="0" smtClean="0"/>
              <a:t>Psychological</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TENSION-TYPE HEADACHE</a:t>
            </a:r>
            <a:endParaRPr lang="ar-JO" dirty="0"/>
          </a:p>
        </p:txBody>
      </p:sp>
      <p:sp>
        <p:nvSpPr>
          <p:cNvPr id="3" name="Content Placeholder 2"/>
          <p:cNvSpPr>
            <a:spLocks noGrp="1"/>
          </p:cNvSpPr>
          <p:nvPr>
            <p:ph idx="1"/>
          </p:nvPr>
        </p:nvSpPr>
        <p:spPr/>
        <p:txBody>
          <a:bodyPr>
            <a:normAutofit fontScale="62500" lnSpcReduction="20000"/>
          </a:bodyPr>
          <a:lstStyle/>
          <a:p>
            <a:pPr marL="0" indent="0" algn="l"/>
            <a:endParaRPr lang="en-US" dirty="0" smtClean="0"/>
          </a:p>
          <a:p>
            <a:pPr marL="0" indent="0" algn="l"/>
            <a:r>
              <a:rPr lang="en-US" dirty="0" smtClean="0"/>
              <a:t>Tension-type headache ( often referred to as tension headaches, stress headaches, or ordinary headaches) are the one of the most prevalent primary headache disorders, occurring in 30% to 70% of adults worldwide</a:t>
            </a:r>
          </a:p>
          <a:p>
            <a:pPr marL="0" indent="0" algn="l"/>
            <a:endParaRPr lang="en-US" dirty="0" smtClean="0"/>
          </a:p>
          <a:p>
            <a:pPr marL="0" indent="0" algn="l"/>
            <a:r>
              <a:rPr lang="en-US" dirty="0" smtClean="0"/>
              <a:t>Pain is usually bilateral and described as pressure or tightness</a:t>
            </a:r>
          </a:p>
          <a:p>
            <a:pPr marL="0" indent="0" algn="l"/>
            <a:endParaRPr lang="en-US" dirty="0" smtClean="0"/>
          </a:p>
          <a:p>
            <a:pPr marL="0" indent="0" algn="l"/>
            <a:r>
              <a:rPr lang="en-US" dirty="0" smtClean="0"/>
              <a:t>It is usually mild to moderate and lasts for under an hour to several days</a:t>
            </a:r>
          </a:p>
          <a:p>
            <a:pPr marL="0" indent="0" algn="l"/>
            <a:endParaRPr lang="en-US" dirty="0" smtClean="0"/>
          </a:p>
          <a:p>
            <a:pPr marL="0" indent="0" algn="l"/>
            <a:r>
              <a:rPr lang="en-US" dirty="0" smtClean="0"/>
              <a:t>Unlike migraine, it is not associated with photophobia, phonophobia, nausea, or vomiting</a:t>
            </a:r>
          </a:p>
          <a:p>
            <a:pPr marL="0" indent="0" algn="l"/>
            <a:endParaRPr lang="en-US" dirty="0" smtClean="0"/>
          </a:p>
          <a:p>
            <a:pPr marL="0" indent="0" algn="l"/>
            <a:r>
              <a:rPr lang="en-US" dirty="0" smtClean="0"/>
              <a:t>The examination is generally normal , but some patients have pericranial tenderness to palpation of the scalp, neck, or shoulder muscles</a:t>
            </a:r>
          </a:p>
          <a:p>
            <a:pPr algn="l"/>
            <a:endParaRPr lang="ar-JO"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3" name="Content Placeholder 2"/>
          <p:cNvSpPr>
            <a:spLocks noGrp="1"/>
          </p:cNvSpPr>
          <p:nvPr>
            <p:ph idx="1"/>
          </p:nvPr>
        </p:nvSpPr>
        <p:spPr/>
        <p:txBody>
          <a:bodyPr/>
          <a:lstStyle/>
          <a:p>
            <a:pPr marL="0" indent="0" algn="l">
              <a:buNone/>
            </a:pPr>
            <a:r>
              <a:rPr lang="en-US" dirty="0" smtClean="0"/>
              <a:t>Interestingly, patients with infrequent tension-type headaches generally do not seek medical attention, because they do not have significant disability from their symptoms</a:t>
            </a:r>
          </a:p>
          <a:p>
            <a:pPr marL="0" indent="0" algn="l">
              <a:buNone/>
            </a:pPr>
            <a:endParaRPr lang="en-US" dirty="0" smtClean="0"/>
          </a:p>
          <a:p>
            <a:pPr marL="0" indent="0" algn="l">
              <a:buNone/>
            </a:pPr>
            <a:r>
              <a:rPr lang="en-US" dirty="0" smtClean="0"/>
              <a:t>Patients with frequent or chronic tension-type headaches benefit from treatment </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Tension-type headache treatment</a:t>
            </a:r>
            <a:endParaRPr lang="ar-JO" dirty="0"/>
          </a:p>
        </p:txBody>
      </p:sp>
      <p:sp>
        <p:nvSpPr>
          <p:cNvPr id="3" name="Content Placeholder 2"/>
          <p:cNvSpPr>
            <a:spLocks noGrp="1"/>
          </p:cNvSpPr>
          <p:nvPr>
            <p:ph idx="1"/>
          </p:nvPr>
        </p:nvSpPr>
        <p:spPr/>
        <p:txBody>
          <a:bodyPr>
            <a:noAutofit/>
          </a:bodyPr>
          <a:lstStyle/>
          <a:p>
            <a:pPr marL="0" indent="0" algn="l">
              <a:buNone/>
            </a:pPr>
            <a:r>
              <a:rPr lang="en-US" sz="2000" b="1" dirty="0" smtClean="0"/>
              <a:t>1. Abortive treatments</a:t>
            </a:r>
          </a:p>
          <a:p>
            <a:pPr marL="0" indent="0" algn="l">
              <a:buNone/>
            </a:pPr>
            <a:r>
              <a:rPr lang="en-US" sz="2000" dirty="0" smtClean="0"/>
              <a:t>Many patients with tension headaches do not require abortive treatments because the pain is generally mild and does not interfere with the patient’s functioning</a:t>
            </a:r>
          </a:p>
          <a:p>
            <a:pPr marL="0" indent="0" algn="l">
              <a:buNone/>
            </a:pPr>
            <a:endParaRPr lang="en-US" sz="2000" dirty="0" smtClean="0"/>
          </a:p>
          <a:p>
            <a:pPr marL="0" indent="0" algn="l">
              <a:buNone/>
            </a:pPr>
            <a:r>
              <a:rPr lang="en-US" sz="2000" dirty="0" smtClean="0"/>
              <a:t>For those with moderate to severe pain, NSAIDs are the mainstay of treatment</a:t>
            </a:r>
          </a:p>
          <a:p>
            <a:pPr marL="0" indent="0" algn="l">
              <a:buNone/>
            </a:pPr>
            <a:endParaRPr lang="en-US" sz="2000" dirty="0" smtClean="0"/>
          </a:p>
          <a:p>
            <a:pPr marL="0" indent="0" algn="l">
              <a:buNone/>
            </a:pPr>
            <a:r>
              <a:rPr lang="en-US" sz="2000" dirty="0" smtClean="0"/>
              <a:t>Aspirin and acetaminophen may also be used, but the latter is often less effective than NSAIDs</a:t>
            </a:r>
          </a:p>
          <a:p>
            <a:pPr marL="0" indent="0" algn="l">
              <a:buNone/>
            </a:pPr>
            <a:endParaRPr lang="en-US" sz="2000" dirty="0" smtClean="0"/>
          </a:p>
          <a:p>
            <a:pPr marL="0" indent="0" algn="l">
              <a:buNone/>
            </a:pPr>
            <a:r>
              <a:rPr lang="en-US" sz="2000" dirty="0" smtClean="0"/>
              <a:t>Patients should be counseled about the development of MOH and advised to not use analgesics more than twice a week for long periods </a:t>
            </a:r>
          </a:p>
          <a:p>
            <a:pPr algn="l">
              <a:buNone/>
            </a:pPr>
            <a:endParaRPr lang="ar-JO" sz="2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4348" y="357166"/>
            <a:ext cx="7886700" cy="5481504"/>
          </a:xfrm>
        </p:spPr>
        <p:txBody>
          <a:bodyPr>
            <a:normAutofit fontScale="85000" lnSpcReduction="20000"/>
          </a:bodyPr>
          <a:lstStyle/>
          <a:p>
            <a:pPr marL="0" indent="0" algn="l">
              <a:buNone/>
            </a:pPr>
            <a:r>
              <a:rPr lang="en-US" b="1" dirty="0" smtClean="0"/>
              <a:t>2. Preventive treatments</a:t>
            </a:r>
          </a:p>
          <a:p>
            <a:pPr marL="0" indent="0" algn="l">
              <a:buNone/>
            </a:pPr>
            <a:r>
              <a:rPr lang="en-US" dirty="0" smtClean="0"/>
              <a:t>Antidepressants are the first-line preventive therapy for chronic tension headache</a:t>
            </a:r>
          </a:p>
          <a:p>
            <a:pPr marL="0" indent="0" algn="l">
              <a:buNone/>
            </a:pPr>
            <a:endParaRPr lang="en-US" dirty="0" smtClean="0"/>
          </a:p>
          <a:p>
            <a:pPr marL="0" indent="0" algn="l">
              <a:buNone/>
            </a:pPr>
            <a:r>
              <a:rPr lang="en-US" dirty="0" smtClean="0"/>
              <a:t>The tricyclic </a:t>
            </a:r>
            <a:r>
              <a:rPr lang="en-US" dirty="0" err="1" smtClean="0"/>
              <a:t>amitryptiline</a:t>
            </a:r>
            <a:r>
              <a:rPr lang="en-US" dirty="0" smtClean="0"/>
              <a:t> is the most studied to date and has good evidence for efficacy</a:t>
            </a:r>
          </a:p>
          <a:p>
            <a:pPr marL="0" indent="0" algn="l">
              <a:buNone/>
            </a:pPr>
            <a:endParaRPr lang="en-US" dirty="0" smtClean="0"/>
          </a:p>
          <a:p>
            <a:pPr marL="0" indent="0" algn="l">
              <a:buNone/>
            </a:pPr>
            <a:r>
              <a:rPr lang="en-US" dirty="0" smtClean="0"/>
              <a:t>Other antidepressants , including mirtazapine and venlafaxine are second-line therapies</a:t>
            </a:r>
          </a:p>
          <a:p>
            <a:pPr marL="0" indent="0" algn="l">
              <a:buNone/>
            </a:pPr>
            <a:endParaRPr lang="en-US" dirty="0" smtClean="0"/>
          </a:p>
          <a:p>
            <a:pPr marL="0" indent="0" algn="l">
              <a:buNone/>
            </a:pPr>
            <a:r>
              <a:rPr lang="en-US" dirty="0" smtClean="0"/>
              <a:t>Muscle relaxants such as </a:t>
            </a:r>
            <a:r>
              <a:rPr lang="en-US" dirty="0" err="1" smtClean="0"/>
              <a:t>tizanidine</a:t>
            </a:r>
            <a:r>
              <a:rPr lang="en-US" dirty="0" smtClean="0"/>
              <a:t> are helpful sometimes, particularly in patients with a </a:t>
            </a:r>
            <a:r>
              <a:rPr lang="en-US" dirty="0" err="1" smtClean="0"/>
              <a:t>cervicogenic</a:t>
            </a:r>
            <a:r>
              <a:rPr lang="en-US" dirty="0" smtClean="0"/>
              <a:t> component</a:t>
            </a:r>
            <a:endParaRPr lang="en-US" dirty="0"/>
          </a:p>
        </p:txBody>
      </p:sp>
    </p:spTree>
    <p:extLst>
      <p:ext uri="{BB962C8B-B14F-4D97-AF65-F5344CB8AC3E}">
        <p14:creationId xmlns:p14="http://schemas.microsoft.com/office/powerpoint/2010/main" xmlns="" val="8672764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463639"/>
            <a:ext cx="7886700" cy="5713324"/>
          </a:xfrm>
        </p:spPr>
        <p:txBody>
          <a:bodyPr>
            <a:normAutofit fontScale="92500" lnSpcReduction="20000"/>
          </a:bodyPr>
          <a:lstStyle/>
          <a:p>
            <a:pPr marL="0" indent="0" algn="l">
              <a:buNone/>
            </a:pPr>
            <a:r>
              <a:rPr lang="en-US" b="1" dirty="0" smtClean="0"/>
              <a:t>3. Adjuvant treatments</a:t>
            </a:r>
          </a:p>
          <a:p>
            <a:pPr marL="0" indent="0" algn="l">
              <a:buNone/>
            </a:pPr>
            <a:r>
              <a:rPr lang="en-US" dirty="0" smtClean="0"/>
              <a:t>Tension headaches are often reported to be triggered by stress (physical or emotional); addressing these triggers, if chronic, is important</a:t>
            </a:r>
          </a:p>
          <a:p>
            <a:pPr marL="0" indent="0" algn="l">
              <a:buNone/>
            </a:pPr>
            <a:endParaRPr lang="en-US" dirty="0"/>
          </a:p>
          <a:p>
            <a:pPr marL="0" indent="0" algn="l">
              <a:buNone/>
            </a:pPr>
            <a:r>
              <a:rPr lang="en-US" dirty="0" smtClean="0"/>
              <a:t>Biofeedback ( a mind-body technique used to teach patients greater body awareness and how to control some physical reactions to pain and stress) can be effective</a:t>
            </a:r>
          </a:p>
          <a:p>
            <a:pPr marL="0" indent="0" algn="l">
              <a:buNone/>
            </a:pPr>
            <a:endParaRPr lang="en-US" dirty="0"/>
          </a:p>
          <a:p>
            <a:pPr marL="0" indent="0" algn="l">
              <a:buNone/>
            </a:pPr>
            <a:r>
              <a:rPr lang="en-US" dirty="0" smtClean="0"/>
              <a:t>Poor posture and neck muscle spasm are also  frequent contributors to chronic tension-type headaches, and physical therapy can help</a:t>
            </a:r>
            <a:endParaRPr lang="en-US" dirty="0"/>
          </a:p>
        </p:txBody>
      </p:sp>
    </p:spTree>
    <p:extLst>
      <p:ext uri="{BB962C8B-B14F-4D97-AF65-F5344CB8AC3E}">
        <p14:creationId xmlns:p14="http://schemas.microsoft.com/office/powerpoint/2010/main" xmlns="" val="10019520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Migraine </a:t>
            </a:r>
            <a:endParaRPr lang="ar-JO" dirty="0"/>
          </a:p>
        </p:txBody>
      </p:sp>
      <p:sp>
        <p:nvSpPr>
          <p:cNvPr id="3" name="Content Placeholder 2"/>
          <p:cNvSpPr>
            <a:spLocks noGrp="1"/>
          </p:cNvSpPr>
          <p:nvPr>
            <p:ph idx="1"/>
          </p:nvPr>
        </p:nvSpPr>
        <p:spPr>
          <a:xfrm>
            <a:off x="214282" y="1600200"/>
            <a:ext cx="8643998" cy="900106"/>
          </a:xfrm>
        </p:spPr>
        <p:txBody>
          <a:bodyPr>
            <a:normAutofit fontScale="47500" lnSpcReduction="20000"/>
          </a:bodyPr>
          <a:lstStyle/>
          <a:p>
            <a:pPr algn="l">
              <a:buNone/>
            </a:pPr>
            <a:r>
              <a:rPr lang="en-US" dirty="0" smtClean="0"/>
              <a:t>The International Headache Society has produced the following diagnostic criteria for migraine without aura:</a:t>
            </a:r>
            <a:br>
              <a:rPr lang="en-US" dirty="0" smtClean="0"/>
            </a:br>
            <a:r>
              <a:rPr lang="en-US" dirty="0" smtClean="0"/>
              <a:t/>
            </a:r>
            <a:br>
              <a:rPr lang="en-US" dirty="0" smtClean="0"/>
            </a:br>
            <a:r>
              <a:rPr lang="en-US" dirty="0" smtClean="0"/>
              <a:t/>
            </a:r>
            <a:br>
              <a:rPr lang="en-US" dirty="0" smtClean="0"/>
            </a:br>
            <a:endParaRPr lang="ar-JO" dirty="0"/>
          </a:p>
        </p:txBody>
      </p:sp>
      <p:graphicFrame>
        <p:nvGraphicFramePr>
          <p:cNvPr id="4" name="Table 3"/>
          <p:cNvGraphicFramePr>
            <a:graphicFrameLocks noGrp="1"/>
          </p:cNvGraphicFramePr>
          <p:nvPr/>
        </p:nvGraphicFramePr>
        <p:xfrm>
          <a:off x="357158" y="2071678"/>
          <a:ext cx="8501121" cy="4687698"/>
        </p:xfrm>
        <a:graphic>
          <a:graphicData uri="http://schemas.openxmlformats.org/drawingml/2006/table">
            <a:tbl>
              <a:tblPr/>
              <a:tblGrid>
                <a:gridCol w="642942"/>
                <a:gridCol w="7858179"/>
              </a:tblGrid>
              <a:tr h="180446">
                <a:tc>
                  <a:txBody>
                    <a:bodyPr/>
                    <a:lstStyle/>
                    <a:p>
                      <a:pPr algn="l"/>
                      <a:r>
                        <a:rPr lang="en-US" sz="1500" b="1"/>
                        <a:t>Point</a:t>
                      </a:r>
                      <a:endParaRPr lang="en-US" sz="1500"/>
                    </a:p>
                  </a:txBody>
                  <a:tcPr marL="38705" marR="38705" marT="19352" marB="19352">
                    <a:lnL w="12700" cap="flat" cmpd="sng" algn="ctr">
                      <a:solidFill>
                        <a:srgbClr val="90DFE8"/>
                      </a:solidFill>
                      <a:prstDash val="solid"/>
                      <a:round/>
                      <a:headEnd type="none" w="med" len="med"/>
                      <a:tailEnd type="none" w="med" len="med"/>
                    </a:lnL>
                    <a:lnR w="12700" cap="flat" cmpd="sng" algn="ctr">
                      <a:solidFill>
                        <a:srgbClr val="4059CE"/>
                      </a:solidFill>
                      <a:prstDash val="solid"/>
                      <a:round/>
                      <a:headEnd type="none" w="med" len="med"/>
                      <a:tailEnd type="none" w="med" len="med"/>
                    </a:lnR>
                    <a:lnT w="12700" cap="flat" cmpd="sng" algn="ctr">
                      <a:solidFill>
                        <a:srgbClr val="90DFE8"/>
                      </a:solidFill>
                      <a:prstDash val="solid"/>
                      <a:round/>
                      <a:headEnd type="none" w="med" len="med"/>
                      <a:tailEnd type="none" w="med" len="med"/>
                    </a:lnT>
                    <a:lnB w="12700" cap="flat" cmpd="sng" algn="ctr">
                      <a:solidFill>
                        <a:srgbClr val="B0DFE8"/>
                      </a:solidFill>
                      <a:prstDash val="solid"/>
                      <a:round/>
                      <a:headEnd type="none" w="med" len="med"/>
                      <a:tailEnd type="none" w="med" len="med"/>
                    </a:lnB>
                    <a:solidFill>
                      <a:srgbClr val="D9EDF7"/>
                    </a:solidFill>
                  </a:tcPr>
                </a:tc>
                <a:tc>
                  <a:txBody>
                    <a:bodyPr/>
                    <a:lstStyle/>
                    <a:p>
                      <a:pPr algn="l"/>
                      <a:r>
                        <a:rPr lang="en-US" sz="1500" b="1"/>
                        <a:t>Criteria</a:t>
                      </a:r>
                      <a:endParaRPr lang="en-US" sz="1500"/>
                    </a:p>
                  </a:txBody>
                  <a:tcPr marL="38705" marR="38705" marT="19352" marB="19352">
                    <a:lnL w="12700" cap="flat" cmpd="sng" algn="ctr">
                      <a:solidFill>
                        <a:srgbClr val="4059CE"/>
                      </a:solidFill>
                      <a:prstDash val="solid"/>
                      <a:round/>
                      <a:headEnd type="none" w="med" len="med"/>
                      <a:tailEnd type="none" w="med" len="med"/>
                    </a:lnL>
                    <a:lnR w="12700" cap="flat" cmpd="sng" algn="ctr">
                      <a:solidFill>
                        <a:srgbClr val="4059CE"/>
                      </a:solidFill>
                      <a:prstDash val="solid"/>
                      <a:round/>
                      <a:headEnd type="none" w="med" len="med"/>
                      <a:tailEnd type="none" w="med" len="med"/>
                    </a:lnR>
                    <a:lnT w="12700" cap="flat" cmpd="sng" algn="ctr">
                      <a:solidFill>
                        <a:srgbClr val="4059CE"/>
                      </a:solidFill>
                      <a:prstDash val="solid"/>
                      <a:round/>
                      <a:headEnd type="none" w="med" len="med"/>
                      <a:tailEnd type="none" w="med" len="med"/>
                    </a:lnT>
                    <a:lnB w="12700" cap="flat" cmpd="sng" algn="ctr">
                      <a:solidFill>
                        <a:srgbClr val="E00F19"/>
                      </a:solidFill>
                      <a:prstDash val="solid"/>
                      <a:round/>
                      <a:headEnd type="none" w="med" len="med"/>
                      <a:tailEnd type="none" w="med" len="med"/>
                    </a:lnB>
                    <a:solidFill>
                      <a:srgbClr val="D9EDF7"/>
                    </a:solidFill>
                  </a:tcPr>
                </a:tc>
              </a:tr>
              <a:tr h="304367">
                <a:tc>
                  <a:txBody>
                    <a:bodyPr/>
                    <a:lstStyle/>
                    <a:p>
                      <a:pPr algn="l"/>
                      <a:r>
                        <a:rPr lang="en-US" sz="1500" b="1"/>
                        <a:t>A</a:t>
                      </a:r>
                      <a:endParaRPr lang="en-US" sz="1500"/>
                    </a:p>
                  </a:txBody>
                  <a:tcPr marL="38705" marR="38705" marT="19352" marB="19352">
                    <a:lnL w="12700" cap="flat" cmpd="sng" algn="ctr">
                      <a:solidFill>
                        <a:srgbClr val="B0DFE8"/>
                      </a:solidFill>
                      <a:prstDash val="solid"/>
                      <a:round/>
                      <a:headEnd type="none" w="med" len="med"/>
                      <a:tailEnd type="none" w="med" len="med"/>
                    </a:lnL>
                    <a:lnR w="12700" cap="flat" cmpd="sng" algn="ctr">
                      <a:solidFill>
                        <a:srgbClr val="E00F19"/>
                      </a:solidFill>
                      <a:prstDash val="solid"/>
                      <a:round/>
                      <a:headEnd type="none" w="med" len="med"/>
                      <a:tailEnd type="none" w="med" len="med"/>
                    </a:lnR>
                    <a:lnT w="12700" cap="flat" cmpd="sng" algn="ctr">
                      <a:solidFill>
                        <a:srgbClr val="B0DFE8"/>
                      </a:solidFill>
                      <a:prstDash val="solid"/>
                      <a:round/>
                      <a:headEnd type="none" w="med" len="med"/>
                      <a:tailEnd type="none" w="med" len="med"/>
                    </a:lnT>
                    <a:lnB w="12700" cap="flat" cmpd="sng" algn="ctr">
                      <a:solidFill>
                        <a:srgbClr val="F0DFE8"/>
                      </a:solidFill>
                      <a:prstDash val="solid"/>
                      <a:round/>
                      <a:headEnd type="none" w="med" len="med"/>
                      <a:tailEnd type="none" w="med" len="med"/>
                    </a:lnB>
                    <a:solidFill>
                      <a:srgbClr val="FFFFFF"/>
                    </a:solidFill>
                  </a:tcPr>
                </a:tc>
                <a:tc>
                  <a:txBody>
                    <a:bodyPr/>
                    <a:lstStyle/>
                    <a:p>
                      <a:pPr algn="l"/>
                      <a:r>
                        <a:rPr lang="en-US" sz="1500"/>
                        <a:t>At least 5 attacks fulfilling criteria B-D</a:t>
                      </a:r>
                    </a:p>
                  </a:txBody>
                  <a:tcPr marL="38705" marR="38705" marT="19352" marB="19352">
                    <a:lnL w="12700" cap="flat" cmpd="sng" algn="ctr">
                      <a:solidFill>
                        <a:srgbClr val="E00F19"/>
                      </a:solidFill>
                      <a:prstDash val="solid"/>
                      <a:round/>
                      <a:headEnd type="none" w="med" len="med"/>
                      <a:tailEnd type="none" w="med" len="med"/>
                    </a:lnL>
                    <a:lnR w="12700" cap="flat" cmpd="sng" algn="ctr">
                      <a:solidFill>
                        <a:srgbClr val="E00F19"/>
                      </a:solidFill>
                      <a:prstDash val="solid"/>
                      <a:round/>
                      <a:headEnd type="none" w="med" len="med"/>
                      <a:tailEnd type="none" w="med" len="med"/>
                    </a:lnR>
                    <a:lnT w="12700" cap="flat" cmpd="sng" algn="ctr">
                      <a:solidFill>
                        <a:srgbClr val="E00F19"/>
                      </a:solidFill>
                      <a:prstDash val="solid"/>
                      <a:round/>
                      <a:headEnd type="none" w="med" len="med"/>
                      <a:tailEnd type="none" w="med" len="med"/>
                    </a:lnT>
                    <a:lnB w="12700" cap="flat" cmpd="sng" algn="ctr">
                      <a:solidFill>
                        <a:srgbClr val="00E7E8"/>
                      </a:solidFill>
                      <a:prstDash val="solid"/>
                      <a:round/>
                      <a:headEnd type="none" w="med" len="med"/>
                      <a:tailEnd type="none" w="med" len="med"/>
                    </a:lnB>
                    <a:solidFill>
                      <a:srgbClr val="FFFFFF"/>
                    </a:solidFill>
                  </a:tcPr>
                </a:tc>
              </a:tr>
              <a:tr h="434811">
                <a:tc>
                  <a:txBody>
                    <a:bodyPr/>
                    <a:lstStyle/>
                    <a:p>
                      <a:pPr algn="l"/>
                      <a:r>
                        <a:rPr lang="en-US" sz="1500" b="1"/>
                        <a:t>B</a:t>
                      </a:r>
                      <a:endParaRPr lang="en-US" sz="1500"/>
                    </a:p>
                  </a:txBody>
                  <a:tcPr marL="38705" marR="38705" marT="19352" marB="19352">
                    <a:lnL w="12700" cap="flat" cmpd="sng" algn="ctr">
                      <a:solidFill>
                        <a:srgbClr val="F0DFE8"/>
                      </a:solidFill>
                      <a:prstDash val="solid"/>
                      <a:round/>
                      <a:headEnd type="none" w="med" len="med"/>
                      <a:tailEnd type="none" w="med" len="med"/>
                    </a:lnL>
                    <a:lnR w="12700" cap="flat" cmpd="sng" algn="ctr">
                      <a:solidFill>
                        <a:srgbClr val="00E7E8"/>
                      </a:solidFill>
                      <a:prstDash val="solid"/>
                      <a:round/>
                      <a:headEnd type="none" w="med" len="med"/>
                      <a:tailEnd type="none" w="med" len="med"/>
                    </a:lnR>
                    <a:lnT w="12700" cap="flat" cmpd="sng" algn="ctr">
                      <a:solidFill>
                        <a:srgbClr val="F0DFE8"/>
                      </a:solidFill>
                      <a:prstDash val="solid"/>
                      <a:round/>
                      <a:headEnd type="none" w="med" len="med"/>
                      <a:tailEnd type="none" w="med" len="med"/>
                    </a:lnT>
                    <a:lnB w="12700" cap="flat" cmpd="sng" algn="ctr">
                      <a:solidFill>
                        <a:srgbClr val="40537E"/>
                      </a:solidFill>
                      <a:prstDash val="solid"/>
                      <a:round/>
                      <a:headEnd type="none" w="med" len="med"/>
                      <a:tailEnd type="none" w="med" len="med"/>
                    </a:lnB>
                    <a:solidFill>
                      <a:srgbClr val="F9F9F9"/>
                    </a:solidFill>
                  </a:tcPr>
                </a:tc>
                <a:tc>
                  <a:txBody>
                    <a:bodyPr/>
                    <a:lstStyle/>
                    <a:p>
                      <a:pPr algn="l"/>
                      <a:r>
                        <a:rPr lang="en-US" sz="1500"/>
                        <a:t>Headache attacks lasting 4-72 hours* (untreated or unsuccessfully treated)</a:t>
                      </a:r>
                    </a:p>
                  </a:txBody>
                  <a:tcPr marL="38705" marR="38705" marT="19352" marB="19352">
                    <a:lnL w="12700" cap="flat" cmpd="sng" algn="ctr">
                      <a:solidFill>
                        <a:srgbClr val="00E7E8"/>
                      </a:solidFill>
                      <a:prstDash val="solid"/>
                      <a:round/>
                      <a:headEnd type="none" w="med" len="med"/>
                      <a:tailEnd type="none" w="med" len="med"/>
                    </a:lnL>
                    <a:lnR w="12700" cap="flat" cmpd="sng" algn="ctr">
                      <a:solidFill>
                        <a:srgbClr val="00E7E8"/>
                      </a:solidFill>
                      <a:prstDash val="solid"/>
                      <a:round/>
                      <a:headEnd type="none" w="med" len="med"/>
                      <a:tailEnd type="none" w="med" len="med"/>
                    </a:lnR>
                    <a:lnT w="12700" cap="flat" cmpd="sng" algn="ctr">
                      <a:solidFill>
                        <a:srgbClr val="00E7E8"/>
                      </a:solidFill>
                      <a:prstDash val="solid"/>
                      <a:round/>
                      <a:headEnd type="none" w="med" len="med"/>
                      <a:tailEnd type="none" w="med" len="med"/>
                    </a:lnT>
                    <a:lnB w="12700" cap="flat" cmpd="sng" algn="ctr">
                      <a:solidFill>
                        <a:srgbClr val="10DEE8"/>
                      </a:solidFill>
                      <a:prstDash val="solid"/>
                      <a:round/>
                      <a:headEnd type="none" w="med" len="med"/>
                      <a:tailEnd type="none" w="med" len="med"/>
                    </a:lnB>
                    <a:solidFill>
                      <a:srgbClr val="F9F9F9"/>
                    </a:solidFill>
                  </a:tcPr>
                </a:tc>
              </a:tr>
              <a:tr h="1608799">
                <a:tc>
                  <a:txBody>
                    <a:bodyPr/>
                    <a:lstStyle/>
                    <a:p>
                      <a:pPr algn="l"/>
                      <a:r>
                        <a:rPr lang="en-US" sz="1500" b="1"/>
                        <a:t>C</a:t>
                      </a:r>
                      <a:endParaRPr lang="en-US" sz="1500"/>
                    </a:p>
                  </a:txBody>
                  <a:tcPr marL="38705" marR="38705" marT="19352" marB="19352">
                    <a:lnL w="12700" cap="flat" cmpd="sng" algn="ctr">
                      <a:solidFill>
                        <a:srgbClr val="40537E"/>
                      </a:solidFill>
                      <a:prstDash val="solid"/>
                      <a:round/>
                      <a:headEnd type="none" w="med" len="med"/>
                      <a:tailEnd type="none" w="med" len="med"/>
                    </a:lnL>
                    <a:lnR w="12700" cap="flat" cmpd="sng" algn="ctr">
                      <a:solidFill>
                        <a:srgbClr val="10DEE8"/>
                      </a:solidFill>
                      <a:prstDash val="solid"/>
                      <a:round/>
                      <a:headEnd type="none" w="med" len="med"/>
                      <a:tailEnd type="none" w="med" len="med"/>
                    </a:lnR>
                    <a:lnT w="12700" cap="flat" cmpd="sng" algn="ctr">
                      <a:solidFill>
                        <a:srgbClr val="40537E"/>
                      </a:solidFill>
                      <a:prstDash val="solid"/>
                      <a:round/>
                      <a:headEnd type="none" w="med" len="med"/>
                      <a:tailEnd type="none" w="med" len="med"/>
                    </a:lnT>
                    <a:lnB w="12700" cap="flat" cmpd="sng" algn="ctr">
                      <a:solidFill>
                        <a:srgbClr val="50DAE8"/>
                      </a:solidFill>
                      <a:prstDash val="solid"/>
                      <a:round/>
                      <a:headEnd type="none" w="med" len="med"/>
                      <a:tailEnd type="none" w="med" len="med"/>
                    </a:lnB>
                    <a:solidFill>
                      <a:srgbClr val="FFFFFF"/>
                    </a:solidFill>
                  </a:tcPr>
                </a:tc>
                <a:tc>
                  <a:txBody>
                    <a:bodyPr/>
                    <a:lstStyle/>
                    <a:p>
                      <a:pPr algn="l">
                        <a:buFont typeface="Arial"/>
                        <a:buChar char="•"/>
                      </a:pPr>
                      <a:r>
                        <a:rPr lang="en-US" sz="1500"/>
                        <a:t>Headache has at least two of the following characteristics:</a:t>
                      </a:r>
                      <a:br>
                        <a:rPr lang="en-US" sz="1500"/>
                      </a:br>
                      <a:r>
                        <a:rPr lang="en-US" sz="1500"/>
                        <a:t>1. unilateral location*</a:t>
                      </a:r>
                    </a:p>
                    <a:p>
                      <a:pPr algn="l">
                        <a:buFont typeface="Arial"/>
                        <a:buChar char="•"/>
                      </a:pPr>
                      <a:r>
                        <a:rPr lang="en-US" sz="1500"/>
                        <a:t>2. pulsating quality (i.e., varying with the heartbeat)</a:t>
                      </a:r>
                    </a:p>
                    <a:p>
                      <a:pPr algn="l">
                        <a:buFont typeface="Arial"/>
                        <a:buChar char="•"/>
                      </a:pPr>
                      <a:r>
                        <a:rPr lang="en-US" sz="1500"/>
                        <a:t>3. moderate or severe pain intensity</a:t>
                      </a:r>
                    </a:p>
                    <a:p>
                      <a:pPr algn="l">
                        <a:buFont typeface="Arial"/>
                        <a:buChar char="•"/>
                      </a:pPr>
                      <a:r>
                        <a:rPr lang="en-US" sz="1500"/>
                        <a:t>4. aggravation by or causing avoidance of routine physical activity (e.g., walking or climbing stairs)</a:t>
                      </a:r>
                    </a:p>
                  </a:txBody>
                  <a:tcPr marL="38705" marR="38705" marT="19352" marB="19352">
                    <a:lnL w="12700" cap="flat" cmpd="sng" algn="ctr">
                      <a:solidFill>
                        <a:srgbClr val="10DEE8"/>
                      </a:solidFill>
                      <a:prstDash val="solid"/>
                      <a:round/>
                      <a:headEnd type="none" w="med" len="med"/>
                      <a:tailEnd type="none" w="med" len="med"/>
                    </a:lnL>
                    <a:lnR w="12700" cap="flat" cmpd="sng" algn="ctr">
                      <a:solidFill>
                        <a:srgbClr val="10DEE8"/>
                      </a:solidFill>
                      <a:prstDash val="solid"/>
                      <a:round/>
                      <a:headEnd type="none" w="med" len="med"/>
                      <a:tailEnd type="none" w="med" len="med"/>
                    </a:lnR>
                    <a:lnT w="12700" cap="flat" cmpd="sng" algn="ctr">
                      <a:solidFill>
                        <a:srgbClr val="10DEE8"/>
                      </a:solidFill>
                      <a:prstDash val="solid"/>
                      <a:round/>
                      <a:headEnd type="none" w="med" len="med"/>
                      <a:tailEnd type="none" w="med" len="med"/>
                    </a:lnT>
                    <a:lnB w="12700" cap="flat" cmpd="sng" algn="ctr">
                      <a:solidFill>
                        <a:srgbClr val="40587E"/>
                      </a:solidFill>
                      <a:prstDash val="solid"/>
                      <a:round/>
                      <a:headEnd type="none" w="med" len="med"/>
                      <a:tailEnd type="none" w="med" len="med"/>
                    </a:lnB>
                    <a:solidFill>
                      <a:srgbClr val="FFFFFF"/>
                    </a:solidFill>
                  </a:tcPr>
                </a:tc>
              </a:tr>
              <a:tr h="695697">
                <a:tc>
                  <a:txBody>
                    <a:bodyPr/>
                    <a:lstStyle/>
                    <a:p>
                      <a:pPr algn="l"/>
                      <a:r>
                        <a:rPr lang="en-US" sz="1500" b="1"/>
                        <a:t>D</a:t>
                      </a:r>
                      <a:endParaRPr lang="en-US" sz="1500"/>
                    </a:p>
                  </a:txBody>
                  <a:tcPr marL="38705" marR="38705" marT="19352" marB="19352">
                    <a:lnL w="12700" cap="flat" cmpd="sng" algn="ctr">
                      <a:solidFill>
                        <a:srgbClr val="50DAE8"/>
                      </a:solidFill>
                      <a:prstDash val="solid"/>
                      <a:round/>
                      <a:headEnd type="none" w="med" len="med"/>
                      <a:tailEnd type="none" w="med" len="med"/>
                    </a:lnL>
                    <a:lnR w="12700" cap="flat" cmpd="sng" algn="ctr">
                      <a:solidFill>
                        <a:srgbClr val="40587E"/>
                      </a:solidFill>
                      <a:prstDash val="solid"/>
                      <a:round/>
                      <a:headEnd type="none" w="med" len="med"/>
                      <a:tailEnd type="none" w="med" len="med"/>
                    </a:lnR>
                    <a:lnT w="12700" cap="flat" cmpd="sng" algn="ctr">
                      <a:solidFill>
                        <a:srgbClr val="50DAE8"/>
                      </a:solidFill>
                      <a:prstDash val="solid"/>
                      <a:round/>
                      <a:headEnd type="none" w="med" len="med"/>
                      <a:tailEnd type="none" w="med" len="med"/>
                    </a:lnT>
                    <a:lnB w="12700" cap="flat" cmpd="sng" algn="ctr">
                      <a:solidFill>
                        <a:srgbClr val="0088E6"/>
                      </a:solidFill>
                      <a:prstDash val="solid"/>
                      <a:round/>
                      <a:headEnd type="none" w="med" len="med"/>
                      <a:tailEnd type="none" w="med" len="med"/>
                    </a:lnB>
                    <a:solidFill>
                      <a:srgbClr val="F9F9F9"/>
                    </a:solidFill>
                  </a:tcPr>
                </a:tc>
                <a:tc>
                  <a:txBody>
                    <a:bodyPr/>
                    <a:lstStyle/>
                    <a:p>
                      <a:pPr algn="l">
                        <a:buFont typeface="Arial"/>
                        <a:buChar char="•"/>
                      </a:pPr>
                      <a:r>
                        <a:rPr lang="en-US" sz="1500"/>
                        <a:t>During headache at least one of the following:</a:t>
                      </a:r>
                      <a:br>
                        <a:rPr lang="en-US" sz="1500"/>
                      </a:br>
                      <a:r>
                        <a:rPr lang="en-US" sz="1500"/>
                        <a:t>1. nausea and/or vomiting*</a:t>
                      </a:r>
                    </a:p>
                    <a:p>
                      <a:pPr algn="l">
                        <a:buFont typeface="Arial"/>
                        <a:buChar char="•"/>
                      </a:pPr>
                      <a:r>
                        <a:rPr lang="en-US" sz="1500"/>
                        <a:t>2. photophobia and phonophobia</a:t>
                      </a:r>
                    </a:p>
                  </a:txBody>
                  <a:tcPr marL="38705" marR="38705" marT="19352" marB="19352">
                    <a:lnL w="12700" cap="flat" cmpd="sng" algn="ctr">
                      <a:solidFill>
                        <a:srgbClr val="40587E"/>
                      </a:solidFill>
                      <a:prstDash val="solid"/>
                      <a:round/>
                      <a:headEnd type="none" w="med" len="med"/>
                      <a:tailEnd type="none" w="med" len="med"/>
                    </a:lnL>
                    <a:lnR w="12700" cap="flat" cmpd="sng" algn="ctr">
                      <a:solidFill>
                        <a:srgbClr val="40587E"/>
                      </a:solidFill>
                      <a:prstDash val="solid"/>
                      <a:round/>
                      <a:headEnd type="none" w="med" len="med"/>
                      <a:tailEnd type="none" w="med" len="med"/>
                    </a:lnR>
                    <a:lnT w="12700" cap="flat" cmpd="sng" algn="ctr">
                      <a:solidFill>
                        <a:srgbClr val="40587E"/>
                      </a:solidFill>
                      <a:prstDash val="solid"/>
                      <a:round/>
                      <a:headEnd type="none" w="med" len="med"/>
                      <a:tailEnd type="none" w="med" len="med"/>
                    </a:lnT>
                    <a:lnB w="12700" cap="flat" cmpd="sng" algn="ctr">
                      <a:solidFill>
                        <a:srgbClr val="00DAE8"/>
                      </a:solidFill>
                      <a:prstDash val="solid"/>
                      <a:round/>
                      <a:headEnd type="none" w="med" len="med"/>
                      <a:tailEnd type="none" w="med" len="med"/>
                    </a:lnB>
                    <a:solidFill>
                      <a:srgbClr val="F9F9F9"/>
                    </a:solidFill>
                  </a:tcPr>
                </a:tc>
              </a:tr>
              <a:tr h="1347913">
                <a:tc>
                  <a:txBody>
                    <a:bodyPr/>
                    <a:lstStyle/>
                    <a:p>
                      <a:pPr algn="l"/>
                      <a:r>
                        <a:rPr lang="en-US" sz="1500" b="1"/>
                        <a:t>E</a:t>
                      </a:r>
                      <a:endParaRPr lang="en-US" sz="1500"/>
                    </a:p>
                  </a:txBody>
                  <a:tcPr marL="38705" marR="38705" marT="19352" marB="19352">
                    <a:lnL w="12700" cap="flat" cmpd="sng" algn="ctr">
                      <a:solidFill>
                        <a:srgbClr val="0088E6"/>
                      </a:solidFill>
                      <a:prstDash val="solid"/>
                      <a:round/>
                      <a:headEnd type="none" w="med" len="med"/>
                      <a:tailEnd type="none" w="med" len="med"/>
                    </a:lnL>
                    <a:lnR w="12700" cap="flat" cmpd="sng" algn="ctr">
                      <a:solidFill>
                        <a:srgbClr val="00DAE8"/>
                      </a:solidFill>
                      <a:prstDash val="solid"/>
                      <a:round/>
                      <a:headEnd type="none" w="med" len="med"/>
                      <a:tailEnd type="none" w="med" len="med"/>
                    </a:lnR>
                    <a:lnT w="12700" cap="flat" cmpd="sng" algn="ctr">
                      <a:solidFill>
                        <a:srgbClr val="0088E6"/>
                      </a:solidFill>
                      <a:prstDash val="solid"/>
                      <a:round/>
                      <a:headEnd type="none" w="med" len="med"/>
                      <a:tailEnd type="none" w="med" len="med"/>
                    </a:lnT>
                    <a:lnB w="12700" cap="flat" cmpd="sng" algn="ctr">
                      <a:solidFill>
                        <a:srgbClr val="0088E6"/>
                      </a:solidFill>
                      <a:prstDash val="solid"/>
                      <a:round/>
                      <a:headEnd type="none" w="med" len="med"/>
                      <a:tailEnd type="none" w="med" len="med"/>
                    </a:lnB>
                    <a:solidFill>
                      <a:srgbClr val="FFFFFF"/>
                    </a:solidFill>
                  </a:tcPr>
                </a:tc>
                <a:tc>
                  <a:txBody>
                    <a:bodyPr/>
                    <a:lstStyle/>
                    <a:p>
                      <a:pPr algn="l"/>
                      <a:r>
                        <a:rPr lang="en-US" sz="1500" dirty="0"/>
                        <a:t>Not attributed to another disorder (history and examination do not suggest a secondary headache disorder or, if they do, it is ruled out by appropriate investigations or headache attacks do not occur for the first time in close temporal relation to the other disorder)</a:t>
                      </a:r>
                    </a:p>
                  </a:txBody>
                  <a:tcPr marL="38705" marR="38705" marT="19352" marB="19352">
                    <a:lnL w="12700" cap="flat" cmpd="sng" algn="ctr">
                      <a:solidFill>
                        <a:srgbClr val="00DAE8"/>
                      </a:solidFill>
                      <a:prstDash val="solid"/>
                      <a:round/>
                      <a:headEnd type="none" w="med" len="med"/>
                      <a:tailEnd type="none" w="med" len="med"/>
                    </a:lnL>
                    <a:lnR w="12700" cap="flat" cmpd="sng" algn="ctr">
                      <a:solidFill>
                        <a:srgbClr val="00DAE8"/>
                      </a:solidFill>
                      <a:prstDash val="solid"/>
                      <a:round/>
                      <a:headEnd type="none" w="med" len="med"/>
                      <a:tailEnd type="none" w="med" len="med"/>
                    </a:lnR>
                    <a:lnT w="12700" cap="flat" cmpd="sng" algn="ctr">
                      <a:solidFill>
                        <a:srgbClr val="00DAE8"/>
                      </a:solidFill>
                      <a:prstDash val="solid"/>
                      <a:round/>
                      <a:headEnd type="none" w="med" len="med"/>
                      <a:tailEnd type="none" w="med" len="med"/>
                    </a:lnT>
                    <a:lnB w="12700" cap="flat" cmpd="sng" algn="ctr">
                      <a:solidFill>
                        <a:srgbClr val="00DAE8"/>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Migraine </a:t>
            </a:r>
            <a:endParaRPr lang="ar-JO" dirty="0"/>
          </a:p>
        </p:txBody>
      </p:sp>
      <p:sp>
        <p:nvSpPr>
          <p:cNvPr id="3" name="Content Placeholder 2"/>
          <p:cNvSpPr>
            <a:spLocks noGrp="1"/>
          </p:cNvSpPr>
          <p:nvPr>
            <p:ph idx="1"/>
          </p:nvPr>
        </p:nvSpPr>
        <p:spPr>
          <a:xfrm>
            <a:off x="357158" y="1214422"/>
            <a:ext cx="8429684" cy="5429288"/>
          </a:xfrm>
        </p:spPr>
        <p:txBody>
          <a:bodyPr>
            <a:noAutofit/>
          </a:bodyPr>
          <a:lstStyle/>
          <a:p>
            <a:pPr lvl="1"/>
            <a:r>
              <a:rPr lang="en-US" sz="2000" dirty="0" smtClean="0"/>
              <a:t>It </a:t>
            </a:r>
            <a:r>
              <a:rPr lang="en-US" sz="2000" dirty="0" smtClean="0"/>
              <a:t>is estimated that 1 in 7 adults worldwide has </a:t>
            </a:r>
            <a:r>
              <a:rPr lang="en-US" sz="2000" dirty="0" smtClean="0"/>
              <a:t>migraine</a:t>
            </a:r>
            <a:endParaRPr lang="en-US" sz="2000" dirty="0" smtClean="0"/>
          </a:p>
          <a:p>
            <a:pPr lvl="1"/>
            <a:r>
              <a:rPr lang="en-US" sz="2000" dirty="0" smtClean="0"/>
              <a:t>It </a:t>
            </a:r>
            <a:r>
              <a:rPr lang="en-US" sz="2000" dirty="0" smtClean="0"/>
              <a:t>impacts women more than men in a 2:1 </a:t>
            </a:r>
            <a:r>
              <a:rPr lang="en-US" sz="2000" dirty="0" smtClean="0"/>
              <a:t>ratio</a:t>
            </a:r>
          </a:p>
          <a:p>
            <a:pPr lvl="1"/>
            <a:r>
              <a:rPr lang="en-US" sz="2000" dirty="0" smtClean="0"/>
              <a:t>Migraine headaches are most likely to develop in adolescence and early </a:t>
            </a:r>
            <a:r>
              <a:rPr lang="en-US" sz="2000" dirty="0" smtClean="0"/>
              <a:t>adulthood</a:t>
            </a:r>
            <a:endParaRPr lang="en-US" sz="2000" dirty="0" smtClean="0"/>
          </a:p>
          <a:p>
            <a:pPr lvl="1"/>
            <a:r>
              <a:rPr lang="en-US" sz="2000" dirty="0" smtClean="0"/>
              <a:t>They can be episodic or </a:t>
            </a:r>
            <a:r>
              <a:rPr lang="en-US" sz="2000" dirty="0" smtClean="0"/>
              <a:t>chronic</a:t>
            </a:r>
          </a:p>
          <a:p>
            <a:pPr lvl="1"/>
            <a:r>
              <a:rPr lang="en-US" sz="2000" dirty="0" smtClean="0"/>
              <a:t>Migraine has numerous identified triggers, including weather changes, menses and caffeine( both withdrawal and overuse)</a:t>
            </a:r>
          </a:p>
          <a:p>
            <a:pPr lvl="1"/>
            <a:endParaRPr lang="en-US" sz="2000" dirty="0" smtClean="0"/>
          </a:p>
          <a:p>
            <a:pPr lvl="1"/>
            <a:endParaRPr lang="en-US" sz="2000" dirty="0" smtClean="0"/>
          </a:p>
          <a:p>
            <a:pPr lvl="1"/>
            <a:r>
              <a:rPr lang="en-US" sz="2000" dirty="0" smtClean="0"/>
              <a:t>Many patients identify foods and drinks such as alcohol( most commonly red wine), soft cheeses, and nitrite-heavy foods, such as processed meats, as precipitants, but data are sparse in this area and many migraine attacks occur without identifiable triggers</a:t>
            </a:r>
          </a:p>
          <a:p>
            <a:pPr lvl="1"/>
            <a:endParaRPr lang="en-US" sz="2000" dirty="0"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Migraine</a:t>
            </a:r>
            <a:endParaRPr lang="ar-JO" dirty="0"/>
          </a:p>
        </p:txBody>
      </p:sp>
      <p:sp>
        <p:nvSpPr>
          <p:cNvPr id="3" name="Content Placeholder 2"/>
          <p:cNvSpPr>
            <a:spLocks noGrp="1"/>
          </p:cNvSpPr>
          <p:nvPr>
            <p:ph idx="1"/>
          </p:nvPr>
        </p:nvSpPr>
        <p:spPr/>
        <p:txBody>
          <a:bodyPr/>
          <a:lstStyle/>
          <a:p>
            <a:pPr lvl="1"/>
            <a:endParaRPr lang="en-US" sz="2000" dirty="0" smtClean="0"/>
          </a:p>
          <a:p>
            <a:pPr lvl="1"/>
            <a:r>
              <a:rPr lang="en-US" sz="2000" dirty="0" smtClean="0"/>
              <a:t>Migraine with aura (seen in around 25% of migraine patients) tends to be easier to diagnose with a typical aura being progressive in nature and may occur hours prior to the headache. Typical aura include a transient hemianopic disturbance or a spreading scintillating scotoma ('jagged crescent'). Sensory symptoms may also occur</a:t>
            </a:r>
          </a:p>
          <a:p>
            <a:pPr lvl="1"/>
            <a:r>
              <a:rPr lang="en-US" sz="2000" dirty="0" smtClean="0"/>
              <a:t>Auras may occur with or without headache and:</a:t>
            </a:r>
          </a:p>
          <a:p>
            <a:pPr lvl="1"/>
            <a:r>
              <a:rPr lang="en-US" sz="2000" dirty="0" smtClean="0"/>
              <a:t>	Are fully reversible</a:t>
            </a:r>
          </a:p>
          <a:p>
            <a:pPr lvl="1"/>
            <a:r>
              <a:rPr lang="en-US" sz="2000" dirty="0" smtClean="0"/>
              <a:t>	Develop over at least 5 minutes</a:t>
            </a:r>
          </a:p>
          <a:p>
            <a:pPr lvl="1"/>
            <a:r>
              <a:rPr lang="en-US" sz="2000" dirty="0" smtClean="0"/>
              <a:t>	Last 5-60 minutes</a:t>
            </a:r>
          </a:p>
          <a:p>
            <a:endParaRPr lang="ar-JO"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3" name="Content Placeholder 2"/>
          <p:cNvSpPr>
            <a:spLocks noGrp="1"/>
          </p:cNvSpPr>
          <p:nvPr>
            <p:ph idx="1"/>
          </p:nvPr>
        </p:nvSpPr>
        <p:spPr>
          <a:xfrm>
            <a:off x="428596" y="857232"/>
            <a:ext cx="8229600" cy="4525963"/>
          </a:xfrm>
        </p:spPr>
        <p:txBody>
          <a:bodyPr>
            <a:normAutofit fontScale="92500" lnSpcReduction="10000"/>
          </a:bodyPr>
          <a:lstStyle/>
          <a:p>
            <a:endParaRPr lang="ar-JO" dirty="0" smtClean="0"/>
          </a:p>
          <a:p>
            <a:r>
              <a:rPr lang="en-US" dirty="0" smtClean="0"/>
              <a:t/>
            </a:r>
            <a:br>
              <a:rPr lang="en-US" dirty="0" smtClean="0"/>
            </a:br>
            <a:r>
              <a:rPr lang="en-US" dirty="0" smtClean="0"/>
              <a:t>The following aura symptoms are atypical and may prompt further investigation/referral;</a:t>
            </a:r>
            <a:br>
              <a:rPr lang="en-US" dirty="0" smtClean="0"/>
            </a:br>
            <a:endParaRPr lang="en-US" dirty="0" smtClean="0"/>
          </a:p>
          <a:p>
            <a:pPr lvl="1"/>
            <a:r>
              <a:rPr lang="en-US" dirty="0" smtClean="0"/>
              <a:t>motor weakness</a:t>
            </a:r>
          </a:p>
          <a:p>
            <a:pPr lvl="1"/>
            <a:r>
              <a:rPr lang="en-US" dirty="0" smtClean="0"/>
              <a:t>double vision</a:t>
            </a:r>
          </a:p>
          <a:p>
            <a:pPr lvl="1"/>
            <a:r>
              <a:rPr lang="en-US" dirty="0" smtClean="0"/>
              <a:t>visual symptoms affecting only one eye</a:t>
            </a:r>
          </a:p>
          <a:p>
            <a:pPr lvl="1"/>
            <a:r>
              <a:rPr lang="en-US" dirty="0" smtClean="0"/>
              <a:t>poor balance</a:t>
            </a:r>
          </a:p>
          <a:p>
            <a:pPr lvl="1"/>
            <a:r>
              <a:rPr lang="en-US" dirty="0" smtClean="0"/>
              <a:t>decreased level of consciousness.</a:t>
            </a:r>
          </a:p>
          <a:p>
            <a:pPr lvl="1"/>
            <a:endParaRPr lang="ar-JO" dirty="0" smtClean="0"/>
          </a:p>
          <a:p>
            <a:endParaRPr lang="ar-JO" dirty="0" smtClean="0"/>
          </a:p>
          <a:p>
            <a:endParaRPr lang="ar-JO"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3" name="Content Placeholder 2"/>
          <p:cNvSpPr>
            <a:spLocks noGrp="1"/>
          </p:cNvSpPr>
          <p:nvPr>
            <p:ph idx="1"/>
          </p:nvPr>
        </p:nvSpPr>
        <p:spPr/>
        <p:txBody>
          <a:bodyPr/>
          <a:lstStyle/>
          <a:p>
            <a:r>
              <a:rPr lang="en-US" dirty="0" smtClean="0"/>
              <a:t>Patients with migraine with aura have an increased cardiovascular risk when compared to healthy controls</a:t>
            </a:r>
          </a:p>
          <a:p>
            <a:endParaRPr lang="en-US" dirty="0" smtClean="0"/>
          </a:p>
          <a:p>
            <a:r>
              <a:rPr lang="en-US" dirty="0" smtClean="0"/>
              <a:t>The use of </a:t>
            </a:r>
            <a:r>
              <a:rPr lang="en-US" dirty="0" err="1" smtClean="0"/>
              <a:t>oestogen</a:t>
            </a:r>
            <a:r>
              <a:rPr lang="en-US" dirty="0" smtClean="0"/>
              <a:t>-based contraceptives is therefore contraindicated in patients with migraine with aura, as the combination results in a substantially increased stroke risk</a:t>
            </a:r>
          </a:p>
          <a:p>
            <a:endParaRPr lang="ar-JO"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14"/>
            <a:ext cx="8229600" cy="1143000"/>
          </a:xfrm>
        </p:spPr>
        <p:txBody>
          <a:bodyPr>
            <a:normAutofit/>
          </a:bodyPr>
          <a:lstStyle/>
          <a:p>
            <a:r>
              <a:rPr lang="en-US" dirty="0" smtClean="0"/>
              <a:t>Management</a:t>
            </a:r>
            <a:endParaRPr lang="ar-JO" dirty="0"/>
          </a:p>
        </p:txBody>
      </p:sp>
      <p:sp>
        <p:nvSpPr>
          <p:cNvPr id="3" name="Content Placeholder 2"/>
          <p:cNvSpPr>
            <a:spLocks noGrp="1"/>
          </p:cNvSpPr>
          <p:nvPr>
            <p:ph idx="1"/>
          </p:nvPr>
        </p:nvSpPr>
        <p:spPr>
          <a:xfrm>
            <a:off x="428596" y="1071546"/>
            <a:ext cx="8715404" cy="5643578"/>
          </a:xfrm>
        </p:spPr>
        <p:txBody>
          <a:bodyPr>
            <a:noAutofit/>
          </a:bodyPr>
          <a:lstStyle/>
          <a:p>
            <a:pPr algn="l">
              <a:buNone/>
            </a:pPr>
            <a:r>
              <a:rPr lang="en-US" sz="2000" b="1" dirty="0" smtClean="0"/>
              <a:t>Acute treatment</a:t>
            </a:r>
            <a:r>
              <a:rPr lang="en-US" sz="2000" dirty="0" smtClean="0"/>
              <a:t/>
            </a:r>
            <a:br>
              <a:rPr lang="en-US" sz="2000" dirty="0" smtClean="0"/>
            </a:br>
            <a:r>
              <a:rPr lang="en-US" sz="2500" dirty="0" smtClean="0"/>
              <a:t>First-line: offer combination therapy with</a:t>
            </a:r>
          </a:p>
          <a:p>
            <a:pPr lvl="1"/>
            <a:r>
              <a:rPr lang="en-US" sz="2500" dirty="0" smtClean="0"/>
              <a:t>an oral </a:t>
            </a:r>
            <a:r>
              <a:rPr lang="en-US" sz="2500" dirty="0" err="1" smtClean="0"/>
              <a:t>triptan</a:t>
            </a:r>
            <a:r>
              <a:rPr lang="en-US" sz="2500" dirty="0" smtClean="0"/>
              <a:t> </a:t>
            </a:r>
            <a:r>
              <a:rPr lang="en-US" sz="2500" dirty="0" smtClean="0"/>
              <a:t>(</a:t>
            </a:r>
            <a:r>
              <a:rPr lang="en-US" sz="2500" dirty="0" smtClean="0"/>
              <a:t>serotonin 1b/1d agonists) </a:t>
            </a:r>
            <a:r>
              <a:rPr lang="en-US" sz="2500" dirty="0" smtClean="0"/>
              <a:t>and an NSAID, or</a:t>
            </a:r>
          </a:p>
          <a:p>
            <a:pPr lvl="1" algn="l">
              <a:buNone/>
            </a:pPr>
            <a:r>
              <a:rPr lang="en-US" sz="2500" dirty="0" smtClean="0"/>
              <a:t>an oral </a:t>
            </a:r>
            <a:r>
              <a:rPr lang="en-US" sz="2500" dirty="0" err="1" smtClean="0"/>
              <a:t>triptan</a:t>
            </a:r>
            <a:r>
              <a:rPr lang="en-US" sz="2500" dirty="0" smtClean="0"/>
              <a:t> and paracetamol</a:t>
            </a:r>
          </a:p>
          <a:p>
            <a:pPr lvl="1" algn="l">
              <a:buNone/>
            </a:pPr>
            <a:endParaRPr lang="en-US" sz="2500" dirty="0" smtClean="0"/>
          </a:p>
          <a:p>
            <a:pPr algn="l">
              <a:buNone/>
            </a:pPr>
            <a:r>
              <a:rPr lang="en-US" sz="2500" dirty="0" smtClean="0"/>
              <a:t>For young people aged 12-17 years consider a nasal </a:t>
            </a:r>
            <a:r>
              <a:rPr lang="en-US" sz="2500" dirty="0" err="1" smtClean="0"/>
              <a:t>triptan</a:t>
            </a:r>
            <a:r>
              <a:rPr lang="en-US" sz="2500" dirty="0" smtClean="0"/>
              <a:t> in preference to an oral </a:t>
            </a:r>
            <a:r>
              <a:rPr lang="en-US" sz="2500" dirty="0" err="1" smtClean="0"/>
              <a:t>triptan</a:t>
            </a:r>
            <a:endParaRPr lang="en-US" sz="2500" dirty="0" smtClean="0"/>
          </a:p>
          <a:p>
            <a:pPr algn="l">
              <a:buNone/>
            </a:pPr>
            <a:r>
              <a:rPr lang="en-US" sz="2500" dirty="0" smtClean="0"/>
              <a:t>If the above measures are not effective or not tolerated offer a non-oral preparation of metoclopramide or </a:t>
            </a:r>
            <a:r>
              <a:rPr lang="en-US" sz="2500" dirty="0" err="1" smtClean="0"/>
              <a:t>prochlorperazine</a:t>
            </a:r>
            <a:r>
              <a:rPr lang="en-US" sz="2500" dirty="0" smtClean="0"/>
              <a:t> and consider adding a non-oral NSAID or </a:t>
            </a:r>
            <a:r>
              <a:rPr lang="en-US" sz="2500" dirty="0" err="1" smtClean="0"/>
              <a:t>triptan</a:t>
            </a:r>
            <a:endParaRPr lang="en-US" sz="2500" dirty="0" smtClean="0"/>
          </a:p>
          <a:p>
            <a:pPr algn="l">
              <a:buNone/>
            </a:pPr>
            <a:r>
              <a:rPr lang="en-US" sz="2100" dirty="0" smtClean="0"/>
              <a:t>Triptans </a:t>
            </a:r>
            <a:r>
              <a:rPr lang="en-US" sz="2100" dirty="0" smtClean="0"/>
              <a:t>are currently not known to be safe in pregnancy and have a cardiovascular risk</a:t>
            </a:r>
          </a:p>
          <a:p>
            <a:pPr algn="l">
              <a:buNone/>
            </a:pPr>
            <a:r>
              <a:rPr lang="en-US" sz="2100" dirty="0" smtClean="0"/>
              <a:t>Caution </a:t>
            </a:r>
            <a:r>
              <a:rPr lang="en-US" sz="2100" dirty="0" smtClean="0"/>
              <a:t>should be exercised when prescribing metoclopramide to young patients as acute dystonic reactions may develop</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3" name="Content Placeholder 2"/>
          <p:cNvSpPr>
            <a:spLocks noGrp="1"/>
          </p:cNvSpPr>
          <p:nvPr>
            <p:ph idx="1"/>
          </p:nvPr>
        </p:nvSpPr>
        <p:spPr/>
        <p:txBody>
          <a:bodyPr>
            <a:normAutofit fontScale="70000" lnSpcReduction="20000"/>
          </a:bodyPr>
          <a:lstStyle/>
          <a:p>
            <a:r>
              <a:rPr lang="en-US" dirty="0" smtClean="0"/>
              <a:t>Triptans also interact with selective serotonin reuptake inhibitors and serotonin-norepinephrine reuptake inhibitors , with a low risk of serotonin syndrome</a:t>
            </a:r>
          </a:p>
          <a:p>
            <a:endParaRPr lang="en-US" dirty="0" smtClean="0"/>
          </a:p>
          <a:p>
            <a:r>
              <a:rPr lang="en-US" dirty="0" smtClean="0"/>
              <a:t>Patients must be counseled on side effects of all treatments</a:t>
            </a:r>
          </a:p>
          <a:p>
            <a:endParaRPr lang="en-US" dirty="0" smtClean="0"/>
          </a:p>
          <a:p>
            <a:r>
              <a:rPr lang="en-US" dirty="0" smtClean="0"/>
              <a:t>Identifying the right abortive treatment requires careful consideration of the patient’s headache features , comorbidities, concurrent medication use, cost, and family planning goals</a:t>
            </a:r>
          </a:p>
          <a:p>
            <a:endParaRPr lang="en-US" dirty="0" smtClean="0"/>
          </a:p>
          <a:p>
            <a:r>
              <a:rPr lang="en-US" dirty="0" smtClean="0"/>
              <a:t>Using </a:t>
            </a:r>
            <a:r>
              <a:rPr lang="en-US" dirty="0" smtClean="0"/>
              <a:t>abortive treatments on a chronic basis more than twice a week can result in medication overuse headache (MOH), so patients should be counseled to not use any of these treatments chronically more than twice a week to prevent this complication</a:t>
            </a:r>
            <a:endParaRPr lang="ar-JO"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428604"/>
            <a:ext cx="8715404" cy="6215106"/>
          </a:xfrm>
        </p:spPr>
        <p:txBody>
          <a:bodyPr>
            <a:noAutofit/>
          </a:bodyPr>
          <a:lstStyle/>
          <a:p>
            <a:pPr algn="l">
              <a:buNone/>
            </a:pPr>
            <a:r>
              <a:rPr lang="en-US" sz="2500" b="1" dirty="0" smtClean="0"/>
              <a:t>Prophylaxis</a:t>
            </a:r>
            <a:r>
              <a:rPr lang="en-US" sz="2000" dirty="0" smtClean="0"/>
              <a:t/>
            </a:r>
            <a:br>
              <a:rPr lang="en-US" sz="2000" dirty="0" smtClean="0"/>
            </a:br>
            <a:r>
              <a:rPr lang="en-US" sz="2000" dirty="0" smtClean="0"/>
              <a:t>Prophylaxis should generally be given if '</a:t>
            </a:r>
            <a:r>
              <a:rPr lang="en-US" sz="2000" i="1" dirty="0" smtClean="0"/>
              <a:t>Migraine attacks are having a significant impact on quality of life and daily function, for example they occur frequently (more than once a week on average) or are prolonged and severe despite optimal acute treatment</a:t>
            </a:r>
            <a:r>
              <a:rPr lang="en-US" sz="2000" dirty="0" smtClean="0"/>
              <a:t>'</a:t>
            </a:r>
          </a:p>
          <a:p>
            <a:pPr algn="l">
              <a:buNone/>
            </a:pPr>
            <a:endParaRPr lang="en-US" sz="2000" dirty="0" smtClean="0"/>
          </a:p>
          <a:p>
            <a:pPr algn="l">
              <a:buNone/>
            </a:pPr>
            <a:r>
              <a:rPr lang="en-US" sz="2000" b="1" dirty="0" smtClean="0"/>
              <a:t>Options</a:t>
            </a:r>
            <a:r>
              <a:rPr lang="en-US" sz="2000" dirty="0" smtClean="0"/>
              <a:t>:</a:t>
            </a:r>
          </a:p>
          <a:p>
            <a:pPr lvl="1" algn="l"/>
            <a:r>
              <a:rPr lang="en-US" sz="2000" dirty="0" smtClean="0"/>
              <a:t>Propranolol</a:t>
            </a:r>
          </a:p>
          <a:p>
            <a:pPr lvl="1" algn="l"/>
            <a:r>
              <a:rPr lang="en-US" sz="2000" dirty="0" smtClean="0"/>
              <a:t>Topiramate: should be avoided in women of childbearing age as it may be teratogenic and it can reduce the effectiveness of hormonal contraceptives</a:t>
            </a:r>
          </a:p>
          <a:p>
            <a:pPr lvl="1" algn="l"/>
            <a:r>
              <a:rPr lang="en-US" sz="2000" dirty="0" smtClean="0"/>
              <a:t>Amitriptyline</a:t>
            </a:r>
          </a:p>
          <a:p>
            <a:pPr algn="l"/>
            <a:endParaRPr lang="en-US" sz="2000" dirty="0" smtClean="0"/>
          </a:p>
          <a:p>
            <a:pPr algn="l"/>
            <a:r>
              <a:rPr lang="en-US" sz="2000" dirty="0" smtClean="0"/>
              <a:t>For women with predictable menstrual migraine treatment NICE recommend either frovatriptan (2.5 mg twice a day) or zolmitriptan (2.5 mg twice or three times a day) as a type of 'mini-prophylaxis‘</a:t>
            </a:r>
          </a:p>
          <a:p>
            <a:pPr algn="l"/>
            <a:r>
              <a:rPr lang="en-US" sz="2000" dirty="0" smtClean="0"/>
              <a:t>Monoclonal antibodies directed against the calcitonin gene-related peptide (CGRP) receptor: examples include </a:t>
            </a:r>
            <a:r>
              <a:rPr lang="en-US" sz="2000" dirty="0" err="1" smtClean="0"/>
              <a:t>erenumab</a:t>
            </a:r>
            <a:endParaRPr lang="en-US" sz="2000" dirty="0" smtClean="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3" name="Content Placeholder 2"/>
          <p:cNvSpPr>
            <a:spLocks noGrp="1"/>
          </p:cNvSpPr>
          <p:nvPr>
            <p:ph idx="1"/>
          </p:nvPr>
        </p:nvSpPr>
        <p:spPr/>
        <p:txBody>
          <a:bodyPr/>
          <a:lstStyle/>
          <a:p>
            <a:r>
              <a:rPr lang="en-US" dirty="0" smtClean="0"/>
              <a:t>In addition to oral therapies, </a:t>
            </a:r>
            <a:r>
              <a:rPr lang="en-US" dirty="0" err="1" smtClean="0"/>
              <a:t>onabotulinum</a:t>
            </a:r>
            <a:r>
              <a:rPr lang="en-US" dirty="0" smtClean="0"/>
              <a:t> toxin A ( often referred to simply as Botox) was also approved as migraine prophylaxis for chronic migraine in 2010</a:t>
            </a:r>
          </a:p>
          <a:p>
            <a:endParaRPr lang="en-US" dirty="0" smtClean="0"/>
          </a:p>
          <a:p>
            <a:endParaRPr lang="ar-JO"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528035"/>
            <a:ext cx="7886700" cy="5648929"/>
          </a:xfrm>
        </p:spPr>
        <p:txBody>
          <a:bodyPr>
            <a:normAutofit fontScale="85000" lnSpcReduction="10000"/>
          </a:bodyPr>
          <a:lstStyle/>
          <a:p>
            <a:pPr marL="0" indent="0">
              <a:buNone/>
            </a:pPr>
            <a:r>
              <a:rPr lang="en-US" dirty="0" smtClean="0"/>
              <a:t> </a:t>
            </a:r>
            <a:r>
              <a:rPr lang="en-US" dirty="0" smtClean="0"/>
              <a:t>Lifestyle modifications</a:t>
            </a:r>
          </a:p>
          <a:p>
            <a:pPr marL="0" indent="0">
              <a:buNone/>
            </a:pPr>
            <a:endParaRPr lang="en-US" dirty="0" smtClean="0"/>
          </a:p>
          <a:p>
            <a:pPr marL="0" indent="0">
              <a:buNone/>
            </a:pPr>
            <a:r>
              <a:rPr lang="en-US" dirty="0" smtClean="0"/>
              <a:t>Lifestyle factors are important to identify</a:t>
            </a:r>
          </a:p>
          <a:p>
            <a:pPr marL="0" indent="0">
              <a:buNone/>
            </a:pPr>
            <a:endParaRPr lang="en-US" dirty="0" smtClean="0"/>
          </a:p>
          <a:p>
            <a:pPr marL="0" indent="0">
              <a:buNone/>
            </a:pPr>
            <a:r>
              <a:rPr lang="en-US" dirty="0" smtClean="0"/>
              <a:t>A comorbid sleep disorder ( insomnia, obstructive sleep apnea …) makes patients more susceptible to migraine</a:t>
            </a:r>
          </a:p>
          <a:p>
            <a:pPr marL="0" indent="0">
              <a:buNone/>
            </a:pPr>
            <a:endParaRPr lang="en-US" dirty="0"/>
          </a:p>
          <a:p>
            <a:pPr marL="0" indent="0">
              <a:buNone/>
            </a:pPr>
            <a:r>
              <a:rPr lang="en-US" dirty="0" smtClean="0"/>
              <a:t>Skipping meals, insufficient fluid, excessive caffeine intake, and lack of exercise make susceptible patients more prone to migraine attacks</a:t>
            </a:r>
          </a:p>
          <a:p>
            <a:pPr marL="0" indent="0">
              <a:buNone/>
            </a:pPr>
            <a:endParaRPr lang="en-US" dirty="0"/>
          </a:p>
          <a:p>
            <a:pPr marL="0" indent="0">
              <a:buNone/>
            </a:pPr>
            <a:r>
              <a:rPr lang="en-US" dirty="0" smtClean="0"/>
              <a:t>Patients should be counseled on these factors</a:t>
            </a:r>
            <a:endParaRPr lang="en-US" dirty="0"/>
          </a:p>
        </p:txBody>
      </p:sp>
    </p:spTree>
    <p:extLst>
      <p:ext uri="{BB962C8B-B14F-4D97-AF65-F5344CB8AC3E}">
        <p14:creationId xmlns="" xmlns:p14="http://schemas.microsoft.com/office/powerpoint/2010/main" val="163318204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142860"/>
            <a:ext cx="8229600" cy="1143000"/>
          </a:xfrm>
        </p:spPr>
        <p:txBody>
          <a:bodyPr/>
          <a:lstStyle/>
          <a:p>
            <a:r>
              <a:rPr lang="en-US" dirty="0" smtClean="0"/>
              <a:t>Cluster headache</a:t>
            </a:r>
            <a:endParaRPr lang="ar-JO" dirty="0"/>
          </a:p>
        </p:txBody>
      </p:sp>
      <p:sp>
        <p:nvSpPr>
          <p:cNvPr id="3" name="Content Placeholder 2"/>
          <p:cNvSpPr>
            <a:spLocks noGrp="1"/>
          </p:cNvSpPr>
          <p:nvPr>
            <p:ph idx="1"/>
          </p:nvPr>
        </p:nvSpPr>
        <p:spPr>
          <a:xfrm>
            <a:off x="285752" y="1446217"/>
            <a:ext cx="8643966" cy="5054617"/>
          </a:xfrm>
        </p:spPr>
        <p:txBody>
          <a:bodyPr>
            <a:noAutofit/>
          </a:bodyPr>
          <a:lstStyle/>
          <a:p>
            <a:r>
              <a:rPr lang="en-US" sz="2500" dirty="0" smtClean="0"/>
              <a:t>	Cluster headaches are known to be one of the most painful conditions that patients can have the misfortune to suffer. The name relates to the pattern of the headaches - they typically occur in clusters lasting several weeks, with the clusters themselves typically once a year.</a:t>
            </a:r>
            <a:br>
              <a:rPr lang="en-US" sz="2500" dirty="0" smtClean="0"/>
            </a:br>
            <a:r>
              <a:rPr lang="en-US" sz="2500" dirty="0" smtClean="0"/>
              <a:t/>
            </a:r>
            <a:br>
              <a:rPr lang="en-US" sz="2500" dirty="0" smtClean="0"/>
            </a:br>
            <a:r>
              <a:rPr lang="en-US" sz="2500" dirty="0" smtClean="0"/>
              <a:t>Cluster headaches are more common in men (3:1) and smokers. Alcohol may trigger an attack and there also appears to be a relation to nocturnal </a:t>
            </a:r>
            <a:r>
              <a:rPr lang="en-US" sz="2500" dirty="0" smtClean="0"/>
              <a:t>sleep</a:t>
            </a:r>
            <a:r>
              <a:rPr lang="en-US" sz="2500" dirty="0" smtClean="0"/>
              <a:t>. Histamines</a:t>
            </a:r>
            <a:r>
              <a:rPr lang="en-US" sz="2500" dirty="0" smtClean="0"/>
              <a:t>, and nitroglycerine are triggers in susceptible patients</a:t>
            </a:r>
            <a:endParaRPr lang="en-US" sz="2500" dirty="0"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58" y="642918"/>
            <a:ext cx="8786842" cy="5857916"/>
          </a:xfrm>
        </p:spPr>
        <p:txBody>
          <a:bodyPr>
            <a:noAutofit/>
          </a:bodyPr>
          <a:lstStyle/>
          <a:p>
            <a:pPr algn="l">
              <a:buNone/>
            </a:pPr>
            <a:r>
              <a:rPr lang="en-US" sz="2500" b="1" dirty="0" smtClean="0"/>
              <a:t>Features</a:t>
            </a:r>
            <a:r>
              <a:rPr lang="en-US" sz="2500" dirty="0" smtClean="0"/>
              <a:t/>
            </a:r>
            <a:br>
              <a:rPr lang="en-US" sz="2500" dirty="0" smtClean="0"/>
            </a:br>
            <a:r>
              <a:rPr lang="en-US" sz="2500" dirty="0" smtClean="0"/>
              <a:t>Intense sharp, stabbing pain around one eye. Pain typical occurs once or twice a day, each episode lasting 15 </a:t>
            </a:r>
            <a:r>
              <a:rPr lang="en-US" sz="2500" dirty="0" err="1" smtClean="0"/>
              <a:t>mins</a:t>
            </a:r>
            <a:r>
              <a:rPr lang="en-US" sz="2500" dirty="0" smtClean="0"/>
              <a:t> - 2 hours</a:t>
            </a:r>
          </a:p>
          <a:p>
            <a:pPr algn="l">
              <a:buNone/>
            </a:pPr>
            <a:r>
              <a:rPr lang="en-US" sz="2500" dirty="0" smtClean="0"/>
              <a:t>	The patient is restless and agitated during an attack due to the severity</a:t>
            </a:r>
          </a:p>
          <a:p>
            <a:pPr algn="l">
              <a:buNone/>
            </a:pPr>
            <a:r>
              <a:rPr lang="en-US" sz="2500" dirty="0" smtClean="0"/>
              <a:t>	Clusters typically last 4-12 weeks accompanied by redness, lacrimation, lid swelling nasal stuffiness miosis and ptosis in a minority</a:t>
            </a:r>
            <a:br>
              <a:rPr lang="en-US" sz="2500" dirty="0" smtClean="0"/>
            </a:br>
            <a:endParaRPr lang="en-US" sz="2500" dirty="0" smtClean="0"/>
          </a:p>
          <a:p>
            <a:pPr algn="l">
              <a:buNone/>
            </a:pPr>
            <a:r>
              <a:rPr lang="en-US" sz="2500" b="1" dirty="0" smtClean="0"/>
              <a:t>Investigations</a:t>
            </a:r>
            <a:r>
              <a:rPr lang="en-US" sz="2500" dirty="0" smtClean="0"/>
              <a:t/>
            </a:r>
            <a:br>
              <a:rPr lang="en-US" sz="2500" dirty="0" smtClean="0"/>
            </a:br>
            <a:r>
              <a:rPr lang="en-US" sz="2500" dirty="0" smtClean="0"/>
              <a:t>Most patients will have neuroimaging - underlying brain lesions are sometimes found even if the clinical symptoms are typical for cluster headache</a:t>
            </a:r>
          </a:p>
          <a:p>
            <a:pPr algn="l">
              <a:buNone/>
            </a:pPr>
            <a:r>
              <a:rPr lang="en-US" sz="2500" dirty="0" smtClean="0"/>
              <a:t>	MRI with gadolinium contrast is the investigation of choice</a:t>
            </a:r>
          </a:p>
          <a:p>
            <a:pPr algn="l"/>
            <a:endParaRPr lang="ar-JO" sz="25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3" name="Content Placeholder 2"/>
          <p:cNvSpPr>
            <a:spLocks noGrp="1"/>
          </p:cNvSpPr>
          <p:nvPr>
            <p:ph idx="1"/>
          </p:nvPr>
        </p:nvSpPr>
        <p:spPr>
          <a:xfrm>
            <a:off x="285720" y="785794"/>
            <a:ext cx="8401080" cy="5340369"/>
          </a:xfrm>
        </p:spPr>
        <p:txBody>
          <a:bodyPr>
            <a:noAutofit/>
          </a:bodyPr>
          <a:lstStyle/>
          <a:p>
            <a:pPr algn="l">
              <a:buNone/>
            </a:pPr>
            <a:r>
              <a:rPr lang="en-US" sz="3500" b="1" dirty="0" smtClean="0"/>
              <a:t>Management</a:t>
            </a:r>
            <a:r>
              <a:rPr lang="en-US" sz="2500" dirty="0" smtClean="0"/>
              <a:t/>
            </a:r>
            <a:br>
              <a:rPr lang="en-US" sz="2500" dirty="0" smtClean="0"/>
            </a:br>
            <a:r>
              <a:rPr lang="en-US" sz="2500" dirty="0" smtClean="0"/>
              <a:t>NICE recommend seeking specialist advice from a neurologist if a patient develops cluster headaches</a:t>
            </a:r>
          </a:p>
          <a:p>
            <a:pPr algn="l">
              <a:buNone/>
            </a:pPr>
            <a:endParaRPr lang="en-US" sz="2500" b="1" dirty="0" smtClean="0"/>
          </a:p>
          <a:p>
            <a:pPr algn="l">
              <a:buNone/>
            </a:pPr>
            <a:r>
              <a:rPr lang="en-US" sz="2500" b="1" dirty="0" smtClean="0"/>
              <a:t>Acute</a:t>
            </a:r>
          </a:p>
          <a:p>
            <a:pPr algn="l">
              <a:buNone/>
            </a:pPr>
            <a:r>
              <a:rPr lang="en-US" sz="2500" dirty="0" smtClean="0"/>
              <a:t>100% oxygen (80% response rate within 15 minutes)</a:t>
            </a:r>
          </a:p>
          <a:p>
            <a:pPr algn="l">
              <a:buNone/>
            </a:pPr>
            <a:r>
              <a:rPr lang="en-US" sz="2500" dirty="0" smtClean="0"/>
              <a:t>Subcutaneous </a:t>
            </a:r>
            <a:r>
              <a:rPr lang="en-US" sz="2500" dirty="0" err="1" smtClean="0"/>
              <a:t>triptan</a:t>
            </a:r>
            <a:r>
              <a:rPr lang="en-US" sz="2500" dirty="0" smtClean="0"/>
              <a:t> (75% response rate within 15 minutes)</a:t>
            </a:r>
          </a:p>
          <a:p>
            <a:pPr algn="l">
              <a:buNone/>
            </a:pPr>
            <a:endParaRPr lang="en-US" sz="2500" b="1" dirty="0" smtClean="0"/>
          </a:p>
          <a:p>
            <a:pPr algn="l">
              <a:buNone/>
            </a:pPr>
            <a:r>
              <a:rPr lang="en-US" sz="2500" b="1" dirty="0" smtClean="0"/>
              <a:t>Prophylaxis</a:t>
            </a:r>
          </a:p>
          <a:p>
            <a:pPr lvl="1" algn="l">
              <a:buNone/>
            </a:pPr>
            <a:r>
              <a:rPr lang="en-US" sz="2500" dirty="0" smtClean="0"/>
              <a:t>Verapamil is the drug of choice</a:t>
            </a:r>
          </a:p>
          <a:p>
            <a:pPr lvl="1" algn="l">
              <a:buNone/>
            </a:pPr>
            <a:r>
              <a:rPr lang="en-US" sz="2500" dirty="0" smtClean="0"/>
              <a:t>There is also some evidence to support a tapering dose of prednisolone</a:t>
            </a:r>
          </a:p>
          <a:p>
            <a:pPr algn="l">
              <a:buNone/>
            </a:pPr>
            <a:r>
              <a:rPr lang="en-US" sz="2500" dirty="0" smtClean="0"/>
              <a:t/>
            </a:r>
            <a:br>
              <a:rPr lang="en-US" sz="2500" dirty="0" smtClean="0"/>
            </a:br>
            <a:endParaRPr lang="ar-JO" sz="25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3" name="Content Placeholder 2"/>
          <p:cNvSpPr>
            <a:spLocks noGrp="1"/>
          </p:cNvSpPr>
          <p:nvPr>
            <p:ph idx="1"/>
          </p:nvPr>
        </p:nvSpPr>
        <p:spPr/>
        <p:txBody>
          <a:bodyPr>
            <a:normAutofit fontScale="92500" lnSpcReduction="10000"/>
          </a:bodyPr>
          <a:lstStyle/>
          <a:p>
            <a:pPr algn="l">
              <a:buNone/>
            </a:pPr>
            <a:r>
              <a:rPr lang="en-US" dirty="0" smtClean="0"/>
              <a:t>	Some neurologists use the term trigeminal autonomic cephalgia to group a number of conditions including cluster headache, paroxysmal hemicrania and short-lived unilateral neuralgiform headache with conjunctival injection and tearing (SUNCT). It is recommended such patients are referred for specialist assessment as specific treatment may be required, for example it is known paroxysmal hemicrania responds very well to indomethacin</a:t>
            </a:r>
          </a:p>
          <a:p>
            <a:endParaRPr lang="ar-JO"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553793"/>
            <a:ext cx="7886700" cy="5623171"/>
          </a:xfrm>
        </p:spPr>
        <p:txBody>
          <a:bodyPr>
            <a:normAutofit fontScale="85000" lnSpcReduction="20000"/>
          </a:bodyPr>
          <a:lstStyle/>
          <a:p>
            <a:pPr marL="0" indent="0">
              <a:buNone/>
            </a:pPr>
            <a:r>
              <a:rPr lang="en-US" b="1" dirty="0" smtClean="0"/>
              <a:t>SECONDARY HEADACHE DISORDERS</a:t>
            </a:r>
            <a:endParaRPr lang="ar-JO" b="1" dirty="0" smtClean="0"/>
          </a:p>
          <a:p>
            <a:pPr marL="0" indent="0">
              <a:buNone/>
            </a:pPr>
            <a:endParaRPr lang="en-US" b="1" dirty="0" smtClean="0"/>
          </a:p>
          <a:p>
            <a:pPr marL="0" indent="0">
              <a:buNone/>
            </a:pPr>
            <a:r>
              <a:rPr lang="en-US" dirty="0" smtClean="0"/>
              <a:t>Secondary headache disorders are headaches caused by a medical condition or medication</a:t>
            </a:r>
          </a:p>
          <a:p>
            <a:pPr marL="0" indent="0">
              <a:buNone/>
            </a:pPr>
            <a:r>
              <a:rPr lang="en-US" dirty="0" smtClean="0"/>
              <a:t>They have a broad differential for causes, ranging from preeclampsia and </a:t>
            </a:r>
            <a:r>
              <a:rPr lang="en-US" dirty="0" err="1" smtClean="0"/>
              <a:t>pheochromocytoma</a:t>
            </a:r>
            <a:r>
              <a:rPr lang="en-US" dirty="0" smtClean="0"/>
              <a:t> to fever and medication side effects</a:t>
            </a:r>
          </a:p>
          <a:p>
            <a:pPr marL="0" indent="0">
              <a:buNone/>
            </a:pPr>
            <a:r>
              <a:rPr lang="en-US" dirty="0" smtClean="0"/>
              <a:t>Most secondary headache disorders are associated with other features in the history, examination, or laboratory assessment, which aid in the diagnosis</a:t>
            </a:r>
          </a:p>
          <a:p>
            <a:pPr marL="0" indent="0">
              <a:buNone/>
            </a:pPr>
            <a:r>
              <a:rPr lang="en-US" dirty="0" smtClean="0"/>
              <a:t>Treatment is based on addressing the underlying disorder</a:t>
            </a:r>
          </a:p>
          <a:p>
            <a:pPr marL="0" indent="0">
              <a:buNone/>
            </a:pPr>
            <a:r>
              <a:rPr lang="en-US" dirty="0" smtClean="0"/>
              <a:t>There are 6 major categories of secondary headaches that may present with headache only and must be considered</a:t>
            </a:r>
            <a:endParaRPr lang="en-US" dirty="0"/>
          </a:p>
        </p:txBody>
      </p:sp>
    </p:spTree>
    <p:extLst>
      <p:ext uri="{BB962C8B-B14F-4D97-AF65-F5344CB8AC3E}">
        <p14:creationId xmlns:p14="http://schemas.microsoft.com/office/powerpoint/2010/main" xmlns="" val="247145299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437883"/>
            <a:ext cx="7886700" cy="5739081"/>
          </a:xfrm>
        </p:spPr>
        <p:txBody>
          <a:bodyPr>
            <a:normAutofit fontScale="92500" lnSpcReduction="10000"/>
          </a:bodyPr>
          <a:lstStyle/>
          <a:p>
            <a:pPr marL="514350" indent="-514350">
              <a:buAutoNum type="arabicPeriod"/>
            </a:pPr>
            <a:r>
              <a:rPr lang="en-US" b="1" dirty="0" smtClean="0"/>
              <a:t>Vascular causes </a:t>
            </a:r>
          </a:p>
          <a:p>
            <a:pPr marL="0" indent="0">
              <a:buNone/>
            </a:pPr>
            <a:r>
              <a:rPr lang="en-US" dirty="0" smtClean="0"/>
              <a:t>There are numerous vascular causes of headache</a:t>
            </a:r>
          </a:p>
          <a:p>
            <a:pPr marL="0" indent="0">
              <a:buNone/>
            </a:pPr>
            <a:endParaRPr lang="en-US" dirty="0" smtClean="0"/>
          </a:p>
          <a:p>
            <a:pPr marL="0" indent="0">
              <a:buNone/>
            </a:pPr>
            <a:r>
              <a:rPr lang="en-US" dirty="0" smtClean="0"/>
              <a:t>All cerebral hemorrhages can cause headache</a:t>
            </a:r>
          </a:p>
          <a:p>
            <a:pPr marL="0" indent="0">
              <a:buNone/>
            </a:pPr>
            <a:endParaRPr lang="en-US" dirty="0" smtClean="0"/>
          </a:p>
          <a:p>
            <a:pPr marL="0" indent="0">
              <a:buNone/>
            </a:pPr>
            <a:r>
              <a:rPr lang="en-US" dirty="0" smtClean="0"/>
              <a:t>This includes subarachnoid hemorrhage( SAH) , </a:t>
            </a:r>
            <a:r>
              <a:rPr lang="en-US" dirty="0" err="1" smtClean="0"/>
              <a:t>intraparenchymal</a:t>
            </a:r>
            <a:r>
              <a:rPr lang="en-US" dirty="0" smtClean="0"/>
              <a:t> hemorrhage, and subdural and epidural hematomas</a:t>
            </a:r>
          </a:p>
          <a:p>
            <a:pPr marL="0" indent="0">
              <a:buNone/>
            </a:pPr>
            <a:endParaRPr lang="en-US" dirty="0" smtClean="0"/>
          </a:p>
          <a:p>
            <a:pPr marL="0" indent="0">
              <a:buNone/>
            </a:pPr>
            <a:r>
              <a:rPr lang="en-US" dirty="0" smtClean="0"/>
              <a:t>These hemorrhages may be spontaneous ( associated with stroke or hypertension) or traumatic</a:t>
            </a:r>
          </a:p>
        </p:txBody>
      </p:sp>
    </p:spTree>
    <p:extLst>
      <p:ext uri="{BB962C8B-B14F-4D97-AF65-F5344CB8AC3E}">
        <p14:creationId xmlns:p14="http://schemas.microsoft.com/office/powerpoint/2010/main" xmlns="" val="10866424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412125"/>
            <a:ext cx="7886700" cy="5764839"/>
          </a:xfrm>
        </p:spPr>
        <p:txBody>
          <a:bodyPr>
            <a:normAutofit fontScale="77500" lnSpcReduction="20000"/>
          </a:bodyPr>
          <a:lstStyle/>
          <a:p>
            <a:pPr marL="0" indent="0">
              <a:buNone/>
            </a:pPr>
            <a:r>
              <a:rPr lang="en-US" dirty="0" smtClean="0"/>
              <a:t> Patients </a:t>
            </a:r>
            <a:r>
              <a:rPr lang="en-US" b="1" dirty="0" smtClean="0"/>
              <a:t>with intracerebral hemorrhages </a:t>
            </a:r>
            <a:r>
              <a:rPr lang="en-US" dirty="0" smtClean="0"/>
              <a:t>typically present with what is referred to as thunderclap headache; the onset is abrupt and severe</a:t>
            </a:r>
          </a:p>
          <a:p>
            <a:pPr marL="0" indent="0">
              <a:buNone/>
            </a:pPr>
            <a:endParaRPr lang="en-US" dirty="0" smtClean="0"/>
          </a:p>
          <a:p>
            <a:pPr marL="0" indent="0">
              <a:buNone/>
            </a:pPr>
            <a:r>
              <a:rPr lang="en-US" dirty="0" smtClean="0"/>
              <a:t>Emergency imaging , usually with a </a:t>
            </a:r>
            <a:r>
              <a:rPr lang="en-US" dirty="0" err="1" smtClean="0"/>
              <a:t>noncontrast</a:t>
            </a:r>
            <a:r>
              <a:rPr lang="en-US" dirty="0" smtClean="0"/>
              <a:t> CT Brain scan, is needed to evaluate abrupt-onset headache( figure)</a:t>
            </a:r>
          </a:p>
          <a:p>
            <a:pPr marL="0" indent="0">
              <a:buNone/>
            </a:pPr>
            <a:endParaRPr lang="en-US" dirty="0"/>
          </a:p>
          <a:p>
            <a:pPr marL="0" indent="0">
              <a:buNone/>
            </a:pPr>
            <a:endParaRPr lang="en-US" dirty="0" smtClean="0"/>
          </a:p>
          <a:p>
            <a:pPr marL="0" indent="0">
              <a:buNone/>
            </a:pPr>
            <a:r>
              <a:rPr lang="en-US" dirty="0" smtClean="0"/>
              <a:t>Cerebral vessel imaging is also warranted if a SAH is identified , to assess for an aneurysm</a:t>
            </a:r>
          </a:p>
          <a:p>
            <a:pPr marL="0" indent="0">
              <a:buNone/>
            </a:pPr>
            <a:endParaRPr lang="en-US" dirty="0" smtClean="0"/>
          </a:p>
          <a:p>
            <a:pPr marL="0" indent="0"/>
            <a:r>
              <a:rPr lang="en-US" dirty="0" smtClean="0"/>
              <a:t>Their semiology is nonspecific, but typically abrupt in onset</a:t>
            </a:r>
          </a:p>
          <a:p>
            <a:pPr marL="0" indent="0"/>
            <a:endParaRPr lang="en-US" dirty="0" smtClean="0"/>
          </a:p>
          <a:p>
            <a:pPr marL="0" indent="0"/>
            <a:r>
              <a:rPr lang="en-US" dirty="0" smtClean="0"/>
              <a:t>Patients may have focal neurologic deficits which aid in the diagnosis</a:t>
            </a:r>
          </a:p>
          <a:p>
            <a:pPr marL="0" indent="0">
              <a:buNone/>
            </a:pPr>
            <a:endParaRPr lang="en-US" dirty="0"/>
          </a:p>
        </p:txBody>
      </p:sp>
    </p:spTree>
    <p:extLst>
      <p:ext uri="{BB962C8B-B14F-4D97-AF65-F5344CB8AC3E}">
        <p14:creationId xmlns:p14="http://schemas.microsoft.com/office/powerpoint/2010/main" xmlns="" val="351909888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xmlns="" val="0"/>
              </a:ext>
            </a:extLst>
          </a:blip>
          <a:srcRect l="19314" r="7153"/>
          <a:stretch/>
        </p:blipFill>
        <p:spPr>
          <a:xfrm>
            <a:off x="830688" y="0"/>
            <a:ext cx="6925614" cy="6858000"/>
          </a:xfrm>
        </p:spPr>
      </p:pic>
    </p:spTree>
    <p:extLst>
      <p:ext uri="{BB962C8B-B14F-4D97-AF65-F5344CB8AC3E}">
        <p14:creationId xmlns:p14="http://schemas.microsoft.com/office/powerpoint/2010/main" xmlns="" val="9047160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373487"/>
            <a:ext cx="7886700" cy="5803476"/>
          </a:xfrm>
        </p:spPr>
        <p:txBody>
          <a:bodyPr>
            <a:normAutofit fontScale="85000" lnSpcReduction="20000"/>
          </a:bodyPr>
          <a:lstStyle/>
          <a:p>
            <a:pPr marL="0" indent="0">
              <a:buNone/>
            </a:pPr>
            <a:r>
              <a:rPr lang="en-US" dirty="0" smtClean="0"/>
              <a:t> </a:t>
            </a:r>
          </a:p>
          <a:p>
            <a:pPr marL="0" indent="0">
              <a:buNone/>
            </a:pPr>
            <a:r>
              <a:rPr lang="en-US" b="1" dirty="0" smtClean="0"/>
              <a:t>Cerebral thrombosis</a:t>
            </a:r>
            <a:r>
              <a:rPr lang="en-US" dirty="0" smtClean="0"/>
              <a:t>, either arterial or venous, can also cause headache</a:t>
            </a:r>
          </a:p>
          <a:p>
            <a:pPr marL="0" indent="0">
              <a:buNone/>
            </a:pPr>
            <a:endParaRPr lang="en-US" dirty="0" smtClean="0"/>
          </a:p>
          <a:p>
            <a:pPr marL="0" indent="0">
              <a:buNone/>
            </a:pPr>
            <a:r>
              <a:rPr lang="en-US" dirty="0" smtClean="0"/>
              <a:t>Patients with venous sinus  thrombosis often have headaches with features of increased intracranial pressure ( ICP)</a:t>
            </a:r>
          </a:p>
          <a:p>
            <a:pPr marL="0" indent="0">
              <a:buNone/>
            </a:pPr>
            <a:endParaRPr lang="en-US" dirty="0" smtClean="0"/>
          </a:p>
          <a:p>
            <a:pPr marL="0" indent="0">
              <a:buNone/>
            </a:pPr>
            <a:r>
              <a:rPr lang="en-US" dirty="0" smtClean="0"/>
              <a:t>Thrombosis should be considered particularly in patients with hypercoagulability states, including pregnancy</a:t>
            </a:r>
          </a:p>
          <a:p>
            <a:pPr marL="0" indent="0">
              <a:buNone/>
            </a:pPr>
            <a:endParaRPr lang="en-US" dirty="0" smtClean="0"/>
          </a:p>
          <a:p>
            <a:pPr marL="0" indent="0">
              <a:buNone/>
            </a:pPr>
            <a:r>
              <a:rPr lang="en-US" dirty="0" smtClean="0"/>
              <a:t>The diagnosis is made on imaging, including that of cerebral vessels  (figure) </a:t>
            </a:r>
            <a:endParaRPr lang="en-US" dirty="0"/>
          </a:p>
        </p:txBody>
      </p:sp>
    </p:spTree>
    <p:extLst>
      <p:ext uri="{BB962C8B-B14F-4D97-AF65-F5344CB8AC3E}">
        <p14:creationId xmlns:p14="http://schemas.microsoft.com/office/powerpoint/2010/main" xmlns="" val="136092241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xmlns="" val="0"/>
              </a:ext>
            </a:extLst>
          </a:blip>
          <a:srcRect l="5828"/>
          <a:stretch/>
        </p:blipFill>
        <p:spPr>
          <a:xfrm>
            <a:off x="1275008" y="399245"/>
            <a:ext cx="5930721" cy="6310648"/>
          </a:xfrm>
        </p:spPr>
      </p:pic>
    </p:spTree>
    <p:extLst>
      <p:ext uri="{BB962C8B-B14F-4D97-AF65-F5344CB8AC3E}">
        <p14:creationId xmlns:p14="http://schemas.microsoft.com/office/powerpoint/2010/main" xmlns="" val="16670823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0" y="71438"/>
            <a:ext cx="8529610" cy="6643710"/>
          </a:xfrm>
        </p:spPr>
        <p:txBody>
          <a:bodyPr>
            <a:normAutofit fontScale="70000" lnSpcReduction="20000"/>
          </a:bodyPr>
          <a:lstStyle/>
          <a:p>
            <a:pPr marL="0" indent="0">
              <a:buNone/>
            </a:pPr>
            <a:r>
              <a:rPr lang="en-US" b="1" dirty="0" smtClean="0"/>
              <a:t> Giant cell arteritis ( GCA) </a:t>
            </a:r>
            <a:r>
              <a:rPr lang="en-US" dirty="0" smtClean="0"/>
              <a:t>, </a:t>
            </a:r>
          </a:p>
          <a:p>
            <a:pPr marL="0" indent="0">
              <a:buNone/>
            </a:pPr>
            <a:r>
              <a:rPr lang="en-US" dirty="0" smtClean="0"/>
              <a:t>also called temporal arteritis, is a peripheral cranial arterial vasculitis that often presents with unilateral headache</a:t>
            </a:r>
          </a:p>
          <a:p>
            <a:pPr marL="0" indent="0">
              <a:buNone/>
            </a:pPr>
            <a:endParaRPr lang="en-US" dirty="0" smtClean="0"/>
          </a:p>
          <a:p>
            <a:pPr marL="0" indent="0">
              <a:buNone/>
            </a:pPr>
            <a:r>
              <a:rPr lang="en-US" dirty="0" smtClean="0"/>
              <a:t>Patients are generally above the age of 50 and report additional symptoms including vision changes( </a:t>
            </a:r>
            <a:r>
              <a:rPr lang="en-US" dirty="0" err="1" smtClean="0"/>
              <a:t>amaurosis</a:t>
            </a:r>
            <a:r>
              <a:rPr lang="en-US" dirty="0" smtClean="0"/>
              <a:t> </a:t>
            </a:r>
            <a:r>
              <a:rPr lang="en-US" dirty="0" err="1" smtClean="0"/>
              <a:t>fugax</a:t>
            </a:r>
            <a:r>
              <a:rPr lang="en-US" dirty="0" smtClean="0"/>
              <a:t>), jaw claudication, fever, and scalp tenderness</a:t>
            </a:r>
          </a:p>
          <a:p>
            <a:pPr marL="0" indent="0">
              <a:buNone/>
            </a:pPr>
            <a:endParaRPr lang="en-US" dirty="0" smtClean="0"/>
          </a:p>
          <a:p>
            <a:pPr marL="0" indent="0">
              <a:buNone/>
            </a:pPr>
            <a:r>
              <a:rPr lang="en-US" dirty="0" smtClean="0"/>
              <a:t>Involvement of the branches of the external carotid artery, and occasionally  the ophthalmic artery, can result in blindness if not readily identified and treated promptly </a:t>
            </a:r>
          </a:p>
          <a:p>
            <a:pPr marL="0" indent="0">
              <a:buNone/>
            </a:pPr>
            <a:endParaRPr lang="en-US" dirty="0" smtClean="0"/>
          </a:p>
          <a:p>
            <a:pPr marL="0" indent="0"/>
            <a:r>
              <a:rPr lang="en-US" dirty="0" smtClean="0"/>
              <a:t>Patients usually have elevated inflammatory markers( erythrocyte sedimentation rate and C-reactive protein)</a:t>
            </a:r>
          </a:p>
          <a:p>
            <a:pPr marL="0" indent="0"/>
            <a:endParaRPr lang="en-US" dirty="0" smtClean="0"/>
          </a:p>
          <a:p>
            <a:pPr marL="0" indent="0"/>
            <a:r>
              <a:rPr lang="en-US" dirty="0" smtClean="0"/>
              <a:t>Empiric steroids should be started in any patient with a high clinical concern</a:t>
            </a:r>
          </a:p>
          <a:p>
            <a:pPr marL="0" indent="0"/>
            <a:endParaRPr lang="en-US" dirty="0" smtClean="0"/>
          </a:p>
          <a:p>
            <a:pPr marL="0" indent="0"/>
            <a:r>
              <a:rPr lang="en-US" dirty="0" smtClean="0"/>
              <a:t>Temporal artery biopsy is the gold standard, but GCA can cause “ skip lesions” and may require serial biopsies to identify the pathology </a:t>
            </a:r>
          </a:p>
          <a:p>
            <a:pPr marL="0" indent="0">
              <a:buNone/>
            </a:pPr>
            <a:endParaRPr lang="en-US" dirty="0"/>
          </a:p>
        </p:txBody>
      </p:sp>
    </p:spTree>
    <p:extLst>
      <p:ext uri="{BB962C8B-B14F-4D97-AF65-F5344CB8AC3E}">
        <p14:creationId xmlns:p14="http://schemas.microsoft.com/office/powerpoint/2010/main" xmlns="" val="15497743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437883"/>
            <a:ext cx="7886700" cy="5739081"/>
          </a:xfrm>
        </p:spPr>
        <p:txBody>
          <a:bodyPr>
            <a:normAutofit fontScale="85000" lnSpcReduction="20000"/>
          </a:bodyPr>
          <a:lstStyle/>
          <a:p>
            <a:pPr marL="0" indent="0">
              <a:buNone/>
            </a:pPr>
            <a:r>
              <a:rPr lang="en-US" b="1" dirty="0" smtClean="0"/>
              <a:t>2. Infectious or inflammatory:</a:t>
            </a:r>
          </a:p>
          <a:p>
            <a:pPr marL="0" indent="0">
              <a:buNone/>
            </a:pPr>
            <a:endParaRPr lang="en-US" dirty="0" smtClean="0"/>
          </a:p>
          <a:p>
            <a:pPr marL="0" indent="0">
              <a:buNone/>
            </a:pPr>
            <a:r>
              <a:rPr lang="en-US" dirty="0" smtClean="0"/>
              <a:t>Intracranial infections , such as encephalitis and meningitis, usually present with headache and often fever</a:t>
            </a:r>
          </a:p>
          <a:p>
            <a:pPr marL="0" indent="0">
              <a:buNone/>
            </a:pPr>
            <a:endParaRPr lang="en-US" dirty="0" smtClean="0"/>
          </a:p>
          <a:p>
            <a:pPr marL="0" indent="0">
              <a:buNone/>
            </a:pPr>
            <a:r>
              <a:rPr lang="en-US" dirty="0" smtClean="0"/>
              <a:t>They may also have nuchal rigidity and altered mental status</a:t>
            </a:r>
          </a:p>
          <a:p>
            <a:pPr marL="0" indent="0">
              <a:buNone/>
            </a:pPr>
            <a:endParaRPr lang="en-US" dirty="0" smtClean="0"/>
          </a:p>
          <a:p>
            <a:pPr marL="0" indent="0">
              <a:buNone/>
            </a:pPr>
            <a:r>
              <a:rPr lang="en-US" dirty="0" smtClean="0"/>
              <a:t>As the infection progresses , seizures and focal neurological deficits may occur</a:t>
            </a:r>
          </a:p>
          <a:p>
            <a:pPr marL="0" indent="0">
              <a:buNone/>
            </a:pPr>
            <a:endParaRPr lang="en-US" dirty="0" smtClean="0"/>
          </a:p>
          <a:p>
            <a:pPr marL="0" indent="0">
              <a:buNone/>
            </a:pPr>
            <a:r>
              <a:rPr lang="en-US" dirty="0" smtClean="0"/>
              <a:t>Infections can be bacterial, viral , fungal, or parasitic; the headache semiology does not help to differentiate the underlying cause</a:t>
            </a:r>
            <a:endParaRPr lang="en-US" dirty="0"/>
          </a:p>
        </p:txBody>
      </p:sp>
    </p:spTree>
    <p:extLst>
      <p:ext uri="{BB962C8B-B14F-4D97-AF65-F5344CB8AC3E}">
        <p14:creationId xmlns:p14="http://schemas.microsoft.com/office/powerpoint/2010/main" xmlns="" val="217343740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643945"/>
            <a:ext cx="7886700" cy="5533019"/>
          </a:xfrm>
        </p:spPr>
        <p:txBody>
          <a:bodyPr>
            <a:normAutofit fontScale="92500" lnSpcReduction="10000"/>
          </a:bodyPr>
          <a:lstStyle/>
          <a:p>
            <a:pPr marL="0" indent="0">
              <a:buNone/>
            </a:pPr>
            <a:endParaRPr lang="en-US" dirty="0" smtClean="0"/>
          </a:p>
          <a:p>
            <a:pPr marL="0" indent="0">
              <a:buNone/>
            </a:pPr>
            <a:r>
              <a:rPr lang="en-US" dirty="0" smtClean="0"/>
              <a:t> LP is the crucial diagnostic test and necessary in any patient for whom there is concern for a CNS infection</a:t>
            </a:r>
          </a:p>
          <a:p>
            <a:pPr marL="0" indent="0">
              <a:buNone/>
            </a:pPr>
            <a:endParaRPr lang="en-US" dirty="0" smtClean="0"/>
          </a:p>
          <a:p>
            <a:pPr marL="0" indent="0">
              <a:buNone/>
            </a:pPr>
            <a:r>
              <a:rPr lang="en-US" dirty="0" smtClean="0"/>
              <a:t>There are often other signs of infection, and the headache has a temporal correlation to the infection</a:t>
            </a:r>
          </a:p>
          <a:p>
            <a:pPr marL="0" indent="0">
              <a:buNone/>
            </a:pPr>
            <a:endParaRPr lang="en-US" dirty="0" smtClean="0"/>
          </a:p>
          <a:p>
            <a:pPr marL="0" indent="0">
              <a:buNone/>
            </a:pPr>
            <a:r>
              <a:rPr lang="en-US" dirty="0" smtClean="0"/>
              <a:t>CNS inflammatory and autoimmune conditions such as sarcoidosis and lupus frequently present with headache</a:t>
            </a:r>
            <a:endParaRPr lang="en-US" dirty="0"/>
          </a:p>
        </p:txBody>
      </p:sp>
    </p:spTree>
    <p:extLst>
      <p:ext uri="{BB962C8B-B14F-4D97-AF65-F5344CB8AC3E}">
        <p14:creationId xmlns:p14="http://schemas.microsoft.com/office/powerpoint/2010/main" xmlns="" val="270440080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695459"/>
            <a:ext cx="7886700" cy="5481504"/>
          </a:xfrm>
        </p:spPr>
        <p:txBody>
          <a:bodyPr>
            <a:normAutofit fontScale="85000" lnSpcReduction="10000"/>
          </a:bodyPr>
          <a:lstStyle/>
          <a:p>
            <a:pPr marL="0" indent="0">
              <a:buNone/>
            </a:pPr>
            <a:r>
              <a:rPr lang="en-US" b="1" dirty="0" smtClean="0"/>
              <a:t> 3. Neoplastic causes</a:t>
            </a:r>
          </a:p>
          <a:p>
            <a:pPr marL="0" indent="0">
              <a:buNone/>
            </a:pPr>
            <a:endParaRPr lang="en-US" dirty="0" smtClean="0"/>
          </a:p>
          <a:p>
            <a:pPr marL="0" indent="0">
              <a:buNone/>
            </a:pPr>
            <a:r>
              <a:rPr lang="en-US" dirty="0" smtClean="0"/>
              <a:t>Intracranial neoplasms may present with headaches, especially when there is significant mass effect</a:t>
            </a:r>
          </a:p>
          <a:p>
            <a:pPr marL="0" indent="0">
              <a:buNone/>
            </a:pPr>
            <a:endParaRPr lang="en-US" dirty="0" smtClean="0"/>
          </a:p>
          <a:p>
            <a:pPr marL="0" indent="0">
              <a:buNone/>
            </a:pPr>
            <a:r>
              <a:rPr lang="en-US" dirty="0" smtClean="0"/>
              <a:t>The headache semiology may be nonspecific but may have features of intracranial hypertension, including wakening the patient from sleep , being worse when supine, and worse with Valsalva maneuver</a:t>
            </a:r>
          </a:p>
          <a:p>
            <a:pPr marL="0" indent="0">
              <a:buNone/>
            </a:pPr>
            <a:endParaRPr lang="en-US" dirty="0" smtClean="0"/>
          </a:p>
          <a:p>
            <a:pPr marL="0" indent="0">
              <a:buNone/>
            </a:pPr>
            <a:r>
              <a:rPr lang="en-US" dirty="0" smtClean="0"/>
              <a:t>The headache may occur early or late with neoplasms and with any type of primary cancer</a:t>
            </a:r>
            <a:endParaRPr lang="en-US" dirty="0"/>
          </a:p>
        </p:txBody>
      </p:sp>
    </p:spTree>
    <p:extLst>
      <p:ext uri="{BB962C8B-B14F-4D97-AF65-F5344CB8AC3E}">
        <p14:creationId xmlns:p14="http://schemas.microsoft.com/office/powerpoint/2010/main" xmlns="" val="293156107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910" y="285728"/>
            <a:ext cx="7886700" cy="5623171"/>
          </a:xfrm>
        </p:spPr>
        <p:txBody>
          <a:bodyPr>
            <a:normAutofit fontScale="70000" lnSpcReduction="20000"/>
          </a:bodyPr>
          <a:lstStyle/>
          <a:p>
            <a:pPr marL="0" indent="0">
              <a:buNone/>
            </a:pPr>
            <a:r>
              <a:rPr lang="en-US" b="1" dirty="0" smtClean="0"/>
              <a:t>4. Traumatic causes</a:t>
            </a:r>
          </a:p>
          <a:p>
            <a:pPr marL="0" indent="0">
              <a:buNone/>
            </a:pPr>
            <a:endParaRPr lang="en-US" dirty="0" smtClean="0"/>
          </a:p>
          <a:p>
            <a:pPr marL="0" indent="0">
              <a:buNone/>
            </a:pPr>
            <a:r>
              <a:rPr lang="en-US" dirty="0" smtClean="0"/>
              <a:t>Head and neck injuries often result in headache</a:t>
            </a:r>
          </a:p>
          <a:p>
            <a:pPr marL="0" indent="0">
              <a:buNone/>
            </a:pPr>
            <a:endParaRPr lang="en-US" dirty="0" smtClean="0"/>
          </a:p>
          <a:p>
            <a:pPr marL="0" indent="0">
              <a:buNone/>
            </a:pPr>
            <a:r>
              <a:rPr lang="en-US" dirty="0" smtClean="0"/>
              <a:t>To be attributed to trauma, the headache must develop with a temporal association with the injury</a:t>
            </a:r>
          </a:p>
          <a:p>
            <a:pPr marL="0" indent="0">
              <a:buNone/>
            </a:pPr>
            <a:endParaRPr lang="en-US" dirty="0" smtClean="0"/>
          </a:p>
          <a:p>
            <a:pPr marL="0" indent="0">
              <a:buNone/>
            </a:pPr>
            <a:r>
              <a:rPr lang="en-US" dirty="0" smtClean="0"/>
              <a:t>The severity of the injury does not necessarily correlate with the severity of the headache; even minor head injuries or whiplash may cause headaches</a:t>
            </a:r>
          </a:p>
          <a:p>
            <a:pPr marL="0" indent="0">
              <a:buNone/>
            </a:pPr>
            <a:endParaRPr lang="en-US" dirty="0" smtClean="0"/>
          </a:p>
          <a:p>
            <a:pPr marL="0" indent="0"/>
            <a:r>
              <a:rPr lang="en-US" dirty="0" smtClean="0"/>
              <a:t>There is no specific headache semiology that helps with the diagnosis</a:t>
            </a:r>
          </a:p>
          <a:p>
            <a:pPr marL="0" indent="0"/>
            <a:endParaRPr lang="en-US" dirty="0" smtClean="0"/>
          </a:p>
          <a:p>
            <a:pPr marL="0" indent="0"/>
            <a:r>
              <a:rPr lang="en-US" dirty="0" smtClean="0"/>
              <a:t>In patients with a history of significant head or neck injury, it is</a:t>
            </a:r>
          </a:p>
          <a:p>
            <a:pPr marL="0" indent="0"/>
            <a:r>
              <a:rPr lang="en-US" dirty="0" smtClean="0"/>
              <a:t>important to assess for intracranial hemorrhage or dissection of cervical vessels- which may require additional treatment</a:t>
            </a:r>
          </a:p>
          <a:p>
            <a:pPr marL="0" indent="0">
              <a:buNone/>
            </a:pPr>
            <a:endParaRPr lang="en-US" dirty="0"/>
          </a:p>
        </p:txBody>
      </p:sp>
    </p:spTree>
    <p:extLst>
      <p:ext uri="{BB962C8B-B14F-4D97-AF65-F5344CB8AC3E}">
        <p14:creationId xmlns:p14="http://schemas.microsoft.com/office/powerpoint/2010/main" xmlns="" val="94926849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515155"/>
            <a:ext cx="7886700" cy="5661808"/>
          </a:xfrm>
        </p:spPr>
        <p:txBody>
          <a:bodyPr>
            <a:normAutofit fontScale="77500" lnSpcReduction="20000"/>
          </a:bodyPr>
          <a:lstStyle/>
          <a:p>
            <a:pPr marL="0" indent="0">
              <a:buNone/>
            </a:pPr>
            <a:r>
              <a:rPr lang="en-US" b="1" dirty="0" smtClean="0"/>
              <a:t>5. Intracerebral pressure disorders</a:t>
            </a:r>
          </a:p>
          <a:p>
            <a:pPr marL="0" indent="0">
              <a:buNone/>
            </a:pPr>
            <a:endParaRPr lang="en-US" dirty="0" smtClean="0"/>
          </a:p>
          <a:p>
            <a:pPr marL="0" indent="0">
              <a:buNone/>
            </a:pPr>
            <a:r>
              <a:rPr lang="en-US" dirty="0" smtClean="0"/>
              <a:t>Intracranial hypertension and hypotension can cause headaches, but with markedly different </a:t>
            </a:r>
            <a:r>
              <a:rPr lang="en-US" dirty="0" err="1" smtClean="0"/>
              <a:t>semiologies</a:t>
            </a:r>
            <a:endParaRPr lang="en-US" dirty="0" smtClean="0"/>
          </a:p>
          <a:p>
            <a:pPr marL="0" indent="0">
              <a:buNone/>
            </a:pPr>
            <a:r>
              <a:rPr lang="en-US" b="1" dirty="0"/>
              <a:t> </a:t>
            </a:r>
            <a:r>
              <a:rPr lang="en-US" b="1" dirty="0" smtClean="0"/>
              <a:t>A) Intracranial hypertension</a:t>
            </a:r>
          </a:p>
          <a:p>
            <a:pPr marL="0" indent="0">
              <a:buNone/>
            </a:pPr>
            <a:r>
              <a:rPr lang="en-US" dirty="0" smtClean="0"/>
              <a:t>Intracranial hypertension may be “ idiopathic”( most common in obese young woman) or due to medications or systemic disorders</a:t>
            </a:r>
          </a:p>
          <a:p>
            <a:pPr marL="0" indent="0">
              <a:buNone/>
            </a:pPr>
            <a:endParaRPr lang="en-US" dirty="0" smtClean="0"/>
          </a:p>
          <a:p>
            <a:pPr marL="0" indent="0">
              <a:buNone/>
            </a:pPr>
            <a:r>
              <a:rPr lang="en-US" dirty="0" smtClean="0"/>
              <a:t>The headache is often described as worse when </a:t>
            </a:r>
            <a:r>
              <a:rPr lang="en-US" i="1" dirty="0" smtClean="0"/>
              <a:t>supine</a:t>
            </a:r>
            <a:r>
              <a:rPr lang="en-US" dirty="0" smtClean="0"/>
              <a:t> or sleeping</a:t>
            </a:r>
          </a:p>
          <a:p>
            <a:pPr marL="0" indent="0">
              <a:buNone/>
            </a:pPr>
            <a:r>
              <a:rPr lang="en-US" dirty="0"/>
              <a:t> </a:t>
            </a:r>
            <a:r>
              <a:rPr lang="en-US" dirty="0" smtClean="0"/>
              <a:t>( awakening the patient from sleep) , or with Valsalva maneuver</a:t>
            </a:r>
          </a:p>
          <a:p>
            <a:pPr marL="0" indent="0">
              <a:buNone/>
            </a:pPr>
            <a:endParaRPr lang="en-US" dirty="0" smtClean="0"/>
          </a:p>
          <a:p>
            <a:pPr marL="0" indent="0">
              <a:buNone/>
            </a:pPr>
            <a:r>
              <a:rPr lang="en-US" dirty="0" smtClean="0"/>
              <a:t>Patients often have associated features , including papilledema, pulsatile tinnitus, or visual symptoms</a:t>
            </a:r>
            <a:endParaRPr lang="en-US" dirty="0"/>
          </a:p>
        </p:txBody>
      </p:sp>
    </p:spTree>
    <p:extLst>
      <p:ext uri="{BB962C8B-B14F-4D97-AF65-F5344CB8AC3E}">
        <p14:creationId xmlns:p14="http://schemas.microsoft.com/office/powerpoint/2010/main" xmlns="" val="273528989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03031"/>
            <a:ext cx="7886700" cy="6073932"/>
          </a:xfrm>
        </p:spPr>
        <p:txBody>
          <a:bodyPr>
            <a:normAutofit fontScale="85000" lnSpcReduction="20000"/>
          </a:bodyPr>
          <a:lstStyle/>
          <a:p>
            <a:pPr marL="0" indent="0">
              <a:buNone/>
            </a:pPr>
            <a:r>
              <a:rPr lang="en-US" dirty="0" smtClean="0"/>
              <a:t> Patients should have imaging to exclude a mass lesion or venous sinus thrombosis</a:t>
            </a:r>
          </a:p>
          <a:p>
            <a:pPr marL="0" indent="0">
              <a:buNone/>
            </a:pPr>
            <a:endParaRPr lang="en-US" dirty="0" smtClean="0"/>
          </a:p>
          <a:p>
            <a:pPr marL="0" indent="0">
              <a:buNone/>
            </a:pPr>
            <a:r>
              <a:rPr lang="en-US" dirty="0" smtClean="0"/>
              <a:t>If the imaging is unrevealing , the diagnosis is made with an LP when the patient is in the lateral decubitus position with legs extended</a:t>
            </a:r>
          </a:p>
          <a:p>
            <a:pPr marL="0" indent="0">
              <a:buNone/>
            </a:pPr>
            <a:endParaRPr lang="en-US" dirty="0" smtClean="0"/>
          </a:p>
          <a:p>
            <a:pPr marL="0" indent="0">
              <a:buNone/>
            </a:pPr>
            <a:r>
              <a:rPr lang="en-US" dirty="0" smtClean="0"/>
              <a:t>Intracerebral pressure ( ICP) is elevated above 200 mm CSF</a:t>
            </a:r>
          </a:p>
          <a:p>
            <a:pPr marL="0" indent="0">
              <a:buNone/>
            </a:pPr>
            <a:endParaRPr lang="en-US" dirty="0" smtClean="0"/>
          </a:p>
          <a:p>
            <a:pPr marL="0" indent="0">
              <a:buNone/>
            </a:pPr>
            <a:r>
              <a:rPr lang="en-US" dirty="0" smtClean="0"/>
              <a:t>Acetazolamide is the first-line treatment for idiopathic intracranial hypertension ( IIH)</a:t>
            </a:r>
          </a:p>
          <a:p>
            <a:pPr marL="0" indent="0">
              <a:buNone/>
            </a:pPr>
            <a:endParaRPr lang="en-US" dirty="0" smtClean="0"/>
          </a:p>
          <a:p>
            <a:pPr marL="0" indent="0">
              <a:buNone/>
            </a:pPr>
            <a:r>
              <a:rPr lang="en-US" dirty="0" smtClean="0"/>
              <a:t>Patients require monitoring of their visual fields, and treatment for obesity is warranted when present </a:t>
            </a:r>
            <a:endParaRPr lang="en-US" dirty="0"/>
          </a:p>
        </p:txBody>
      </p:sp>
    </p:spTree>
    <p:extLst>
      <p:ext uri="{BB962C8B-B14F-4D97-AF65-F5344CB8AC3E}">
        <p14:creationId xmlns:p14="http://schemas.microsoft.com/office/powerpoint/2010/main" xmlns="" val="123565885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502277"/>
            <a:ext cx="7886700" cy="5674687"/>
          </a:xfrm>
        </p:spPr>
        <p:txBody>
          <a:bodyPr>
            <a:normAutofit fontScale="85000" lnSpcReduction="20000"/>
          </a:bodyPr>
          <a:lstStyle/>
          <a:p>
            <a:pPr marL="0" indent="0">
              <a:buNone/>
            </a:pPr>
            <a:r>
              <a:rPr lang="en-US" b="1" dirty="0" smtClean="0"/>
              <a:t>B) Intracranial hypotension</a:t>
            </a:r>
          </a:p>
          <a:p>
            <a:pPr marL="0" indent="0">
              <a:buNone/>
            </a:pPr>
            <a:r>
              <a:rPr lang="en-US" dirty="0" smtClean="0"/>
              <a:t>Intracranial hypotension may be spontaneous or traumatic</a:t>
            </a:r>
          </a:p>
          <a:p>
            <a:pPr marL="0" indent="0">
              <a:buNone/>
            </a:pPr>
            <a:r>
              <a:rPr lang="en-US" dirty="0" smtClean="0"/>
              <a:t>The headache improves when the patient is supine but worsens with standing</a:t>
            </a:r>
          </a:p>
          <a:p>
            <a:pPr marL="0" indent="0">
              <a:buNone/>
            </a:pPr>
            <a:r>
              <a:rPr lang="en-US" dirty="0" smtClean="0"/>
              <a:t>The pain is often most severe at the vertex and can be associated with neck pain or tinnitus</a:t>
            </a:r>
          </a:p>
          <a:p>
            <a:pPr marL="0" indent="0">
              <a:buNone/>
            </a:pPr>
            <a:r>
              <a:rPr lang="en-US" dirty="0" smtClean="0"/>
              <a:t>It is frequently traumatic- occurring after an attempted epidural puncture or LP</a:t>
            </a:r>
          </a:p>
          <a:p>
            <a:pPr marL="0" indent="0">
              <a:buNone/>
            </a:pPr>
            <a:r>
              <a:rPr lang="en-US" dirty="0" smtClean="0"/>
              <a:t>Generally, the </a:t>
            </a:r>
            <a:r>
              <a:rPr lang="en-US" dirty="0" err="1" smtClean="0"/>
              <a:t>dural</a:t>
            </a:r>
            <a:r>
              <a:rPr lang="en-US" dirty="0" smtClean="0"/>
              <a:t> leak causing the headache heals gradually, without </a:t>
            </a:r>
            <a:r>
              <a:rPr lang="en-US" dirty="0" err="1" smtClean="0"/>
              <a:t>intervention,but</a:t>
            </a:r>
            <a:r>
              <a:rPr lang="en-US" dirty="0" smtClean="0"/>
              <a:t> when symptoms persist or when the headache etiology is unclear, brain MRI may be helpful ;it may show evidence of sagging( figure)</a:t>
            </a:r>
            <a:endParaRPr lang="en-US" dirty="0"/>
          </a:p>
        </p:txBody>
      </p:sp>
    </p:spTree>
    <p:extLst>
      <p:ext uri="{BB962C8B-B14F-4D97-AF65-F5344CB8AC3E}">
        <p14:creationId xmlns:p14="http://schemas.microsoft.com/office/powerpoint/2010/main" xmlns="" val="285697628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xmlns="" val="0"/>
              </a:ext>
            </a:extLst>
          </a:blip>
          <a:srcRect l="6028" r="3448"/>
          <a:stretch/>
        </p:blipFill>
        <p:spPr>
          <a:xfrm>
            <a:off x="1342622" y="373488"/>
            <a:ext cx="6172200" cy="6484513"/>
          </a:xfrm>
        </p:spPr>
      </p:pic>
    </p:spTree>
    <p:extLst>
      <p:ext uri="{BB962C8B-B14F-4D97-AF65-F5344CB8AC3E}">
        <p14:creationId xmlns:p14="http://schemas.microsoft.com/office/powerpoint/2010/main" xmlns="" val="240671025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605307"/>
            <a:ext cx="7886700" cy="5571656"/>
          </a:xfrm>
        </p:spPr>
        <p:txBody>
          <a:bodyPr/>
          <a:lstStyle/>
          <a:p>
            <a:pPr marL="0" indent="0">
              <a:buNone/>
            </a:pPr>
            <a:r>
              <a:rPr lang="en-US" dirty="0" smtClean="0"/>
              <a:t> </a:t>
            </a:r>
          </a:p>
          <a:p>
            <a:pPr marL="0" indent="0">
              <a:buNone/>
            </a:pPr>
            <a:r>
              <a:rPr lang="en-US" dirty="0" smtClean="0"/>
              <a:t>The definitive diagnosis is made with an LP showing an opening pressure below 60 mm CSF</a:t>
            </a:r>
          </a:p>
          <a:p>
            <a:pPr marL="0" indent="0">
              <a:buNone/>
            </a:pPr>
            <a:endParaRPr lang="en-US" dirty="0"/>
          </a:p>
          <a:p>
            <a:pPr marL="0" indent="0">
              <a:buNone/>
            </a:pPr>
            <a:r>
              <a:rPr lang="en-US" dirty="0" smtClean="0"/>
              <a:t>If a patient remains symptomatic from intracranial hypotension, a blood patch may be attempted to cover the </a:t>
            </a:r>
            <a:r>
              <a:rPr lang="en-US" dirty="0" err="1" smtClean="0"/>
              <a:t>dural</a:t>
            </a:r>
            <a:r>
              <a:rPr lang="en-US" dirty="0" smtClean="0"/>
              <a:t> leak( if it can be found)</a:t>
            </a:r>
            <a:endParaRPr lang="en-US" dirty="0"/>
          </a:p>
        </p:txBody>
      </p:sp>
    </p:spTree>
    <p:extLst>
      <p:ext uri="{BB962C8B-B14F-4D97-AF65-F5344CB8AC3E}">
        <p14:creationId xmlns:p14="http://schemas.microsoft.com/office/powerpoint/2010/main" xmlns="" val="178681536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463639"/>
            <a:ext cx="7886700" cy="5713324"/>
          </a:xfrm>
        </p:spPr>
        <p:txBody>
          <a:bodyPr>
            <a:normAutofit fontScale="85000" lnSpcReduction="10000"/>
          </a:bodyPr>
          <a:lstStyle/>
          <a:p>
            <a:pPr marL="0" indent="0">
              <a:buNone/>
            </a:pPr>
            <a:r>
              <a:rPr lang="en-US" b="1" dirty="0" smtClean="0"/>
              <a:t>6. Medication causes</a:t>
            </a:r>
          </a:p>
          <a:p>
            <a:pPr marL="0" indent="0">
              <a:buNone/>
            </a:pPr>
            <a:r>
              <a:rPr lang="en-US" dirty="0" smtClean="0"/>
              <a:t>Medications associated with headaches are numerous</a:t>
            </a:r>
          </a:p>
          <a:p>
            <a:pPr marL="0" indent="0">
              <a:buNone/>
            </a:pPr>
            <a:endParaRPr lang="en-US" dirty="0" smtClean="0"/>
          </a:p>
          <a:p>
            <a:pPr marL="0" indent="0">
              <a:buNone/>
            </a:pPr>
            <a:r>
              <a:rPr lang="en-US" dirty="0" smtClean="0"/>
              <a:t>They range from hormonal therapies, including contraceptives, to nitric oxide</a:t>
            </a:r>
          </a:p>
          <a:p>
            <a:pPr marL="0" indent="0">
              <a:buNone/>
            </a:pPr>
            <a:endParaRPr lang="en-US" dirty="0" smtClean="0"/>
          </a:p>
          <a:p>
            <a:pPr marL="0" indent="0">
              <a:buNone/>
            </a:pPr>
            <a:r>
              <a:rPr lang="en-US" dirty="0" smtClean="0"/>
              <a:t>Withdrawal of a medication or other treatment may also cause a headache; the most common example is a caffeine withdrawal headache</a:t>
            </a:r>
          </a:p>
          <a:p>
            <a:pPr marL="0" indent="0">
              <a:buNone/>
            </a:pPr>
            <a:endParaRPr lang="en-US" dirty="0" smtClean="0"/>
          </a:p>
          <a:p>
            <a:pPr marL="0" indent="0">
              <a:buNone/>
            </a:pPr>
            <a:r>
              <a:rPr lang="en-US" dirty="0" smtClean="0"/>
              <a:t>Headache semiology is nonspecific, but the temporal association to medication change helps establish the diagnosis</a:t>
            </a:r>
          </a:p>
          <a:p>
            <a:pPr marL="0" indent="0">
              <a:buNone/>
            </a:pPr>
            <a:endParaRPr lang="en-US" dirty="0"/>
          </a:p>
        </p:txBody>
      </p:sp>
    </p:spTree>
    <p:extLst>
      <p:ext uri="{BB962C8B-B14F-4D97-AF65-F5344CB8AC3E}">
        <p14:creationId xmlns:p14="http://schemas.microsoft.com/office/powerpoint/2010/main" xmlns="" val="409194161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515155"/>
            <a:ext cx="7886700" cy="5661808"/>
          </a:xfrm>
        </p:spPr>
        <p:txBody>
          <a:bodyPr>
            <a:normAutofit fontScale="85000" lnSpcReduction="20000"/>
          </a:bodyPr>
          <a:lstStyle/>
          <a:p>
            <a:pPr marL="0" indent="0">
              <a:buNone/>
            </a:pPr>
            <a:r>
              <a:rPr lang="en-US" b="1" dirty="0" smtClean="0"/>
              <a:t>Head and neck disorders</a:t>
            </a:r>
          </a:p>
          <a:p>
            <a:pPr marL="0" indent="0">
              <a:buNone/>
            </a:pPr>
            <a:r>
              <a:rPr lang="en-US" dirty="0" smtClean="0"/>
              <a:t>There are many different structural disorders that can cause headache</a:t>
            </a:r>
          </a:p>
          <a:p>
            <a:pPr marL="0" indent="0">
              <a:buNone/>
            </a:pPr>
            <a:endParaRPr lang="en-US" dirty="0" smtClean="0"/>
          </a:p>
          <a:p>
            <a:pPr marL="0" indent="0">
              <a:buNone/>
            </a:pPr>
            <a:r>
              <a:rPr lang="en-US" dirty="0" smtClean="0"/>
              <a:t>Treatments are based on the specific causes identified, and these disorders may occur simultaneously with other primary or secondary headache disorders</a:t>
            </a:r>
          </a:p>
          <a:p>
            <a:pPr marL="0" indent="0">
              <a:buNone/>
            </a:pPr>
            <a:endParaRPr lang="en-US" dirty="0"/>
          </a:p>
          <a:p>
            <a:pPr marL="0" indent="0">
              <a:buNone/>
            </a:pPr>
            <a:r>
              <a:rPr lang="en-US" dirty="0" smtClean="0"/>
              <a:t>Sinusitis is commonly associated with a headache</a:t>
            </a:r>
          </a:p>
          <a:p>
            <a:pPr marL="0" indent="0">
              <a:buNone/>
            </a:pPr>
            <a:r>
              <a:rPr lang="en-US" dirty="0" smtClean="0"/>
              <a:t> </a:t>
            </a:r>
          </a:p>
          <a:p>
            <a:pPr marL="0" indent="0">
              <a:buNone/>
            </a:pPr>
            <a:r>
              <a:rPr lang="en-US" dirty="0" smtClean="0"/>
              <a:t>It may be </a:t>
            </a:r>
            <a:r>
              <a:rPr lang="en-US" dirty="0" err="1" smtClean="0"/>
              <a:t>bifrontal</a:t>
            </a:r>
            <a:r>
              <a:rPr lang="en-US" dirty="0" smtClean="0"/>
              <a:t> or unilateral</a:t>
            </a:r>
          </a:p>
          <a:p>
            <a:pPr marL="0" indent="0">
              <a:buNone/>
            </a:pPr>
            <a:endParaRPr lang="en-US" dirty="0" smtClean="0"/>
          </a:p>
          <a:p>
            <a:pPr marL="0" indent="0">
              <a:buNone/>
            </a:pPr>
            <a:r>
              <a:rPr lang="en-US" dirty="0" smtClean="0"/>
              <a:t>Acute  sinusitis is often associated with other symptoms  of a respiratory tract infection</a:t>
            </a:r>
            <a:endParaRPr lang="en-US" dirty="0"/>
          </a:p>
        </p:txBody>
      </p:sp>
    </p:spTree>
    <p:extLst>
      <p:ext uri="{BB962C8B-B14F-4D97-AF65-F5344CB8AC3E}">
        <p14:creationId xmlns:p14="http://schemas.microsoft.com/office/powerpoint/2010/main" xmlns="" val="84733333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347731"/>
            <a:ext cx="7886700" cy="5829233"/>
          </a:xfrm>
        </p:spPr>
        <p:txBody>
          <a:bodyPr>
            <a:normAutofit fontScale="92500" lnSpcReduction="20000"/>
          </a:bodyPr>
          <a:lstStyle/>
          <a:p>
            <a:pPr marL="0" indent="0">
              <a:buNone/>
            </a:pPr>
            <a:r>
              <a:rPr lang="en-US" dirty="0" smtClean="0"/>
              <a:t> Temporomandibular joint disorder ( TMD) is another common cause of headache and may be unilateral or bilateral</a:t>
            </a:r>
          </a:p>
          <a:p>
            <a:pPr marL="0" indent="0">
              <a:buNone/>
            </a:pPr>
            <a:endParaRPr lang="en-US" dirty="0" smtClean="0"/>
          </a:p>
          <a:p>
            <a:pPr marL="0" indent="0">
              <a:buNone/>
            </a:pPr>
            <a:r>
              <a:rPr lang="en-US" dirty="0" smtClean="0"/>
              <a:t>On exam, there may be evidence of dental wearing( chipped and flattened teeth) and discomfort on palpation of the joint</a:t>
            </a:r>
          </a:p>
          <a:p>
            <a:pPr marL="0" indent="0">
              <a:buNone/>
            </a:pPr>
            <a:endParaRPr lang="en-US" dirty="0" smtClean="0"/>
          </a:p>
          <a:p>
            <a:pPr marL="0" indent="0">
              <a:buNone/>
            </a:pPr>
            <a:r>
              <a:rPr lang="en-US" dirty="0" err="1" smtClean="0"/>
              <a:t>Cervicogenic</a:t>
            </a:r>
            <a:r>
              <a:rPr lang="en-US" dirty="0" smtClean="0"/>
              <a:t> headaches are also common and may be identified by palpation of myofascial trigger points in the neck</a:t>
            </a:r>
          </a:p>
          <a:p>
            <a:pPr marL="0" indent="0">
              <a:buNone/>
            </a:pPr>
            <a:endParaRPr lang="en-US" dirty="0" smtClean="0"/>
          </a:p>
          <a:p>
            <a:pPr marL="0" indent="0">
              <a:buNone/>
            </a:pPr>
            <a:r>
              <a:rPr lang="en-US" dirty="0" smtClean="0"/>
              <a:t>Cervical range of motion is often reduced</a:t>
            </a:r>
            <a:endParaRPr lang="en-US" dirty="0"/>
          </a:p>
        </p:txBody>
      </p:sp>
    </p:spTree>
    <p:extLst>
      <p:ext uri="{BB962C8B-B14F-4D97-AF65-F5344CB8AC3E}">
        <p14:creationId xmlns:p14="http://schemas.microsoft.com/office/powerpoint/2010/main" xmlns="" val="50106893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862885"/>
            <a:ext cx="7886700" cy="5314078"/>
          </a:xfrm>
        </p:spPr>
        <p:txBody>
          <a:bodyPr>
            <a:normAutofit fontScale="77500" lnSpcReduction="20000"/>
          </a:bodyPr>
          <a:lstStyle/>
          <a:p>
            <a:pPr marL="0" indent="0">
              <a:buNone/>
            </a:pPr>
            <a:r>
              <a:rPr lang="en-US" b="1" dirty="0" smtClean="0"/>
              <a:t>Trigeminal neuralgia</a:t>
            </a:r>
          </a:p>
          <a:p>
            <a:pPr marL="0" indent="0">
              <a:buNone/>
            </a:pPr>
            <a:r>
              <a:rPr lang="en-US" dirty="0" smtClean="0"/>
              <a:t>The pain of trigeminal neuralgia is shock-like, occurring in one or all branches of the trigeminal nerve</a:t>
            </a:r>
          </a:p>
          <a:p>
            <a:pPr marL="0" indent="0">
              <a:buNone/>
            </a:pPr>
            <a:endParaRPr lang="en-US" dirty="0" smtClean="0"/>
          </a:p>
          <a:p>
            <a:pPr marL="0" indent="0">
              <a:buNone/>
            </a:pPr>
            <a:r>
              <a:rPr lang="en-US" dirty="0" smtClean="0"/>
              <a:t>The pain is usually paroxysmal and recurrent</a:t>
            </a:r>
          </a:p>
          <a:p>
            <a:pPr marL="0" indent="0">
              <a:buNone/>
            </a:pPr>
            <a:endParaRPr lang="en-US" dirty="0" smtClean="0"/>
          </a:p>
          <a:p>
            <a:pPr marL="0" indent="0">
              <a:buNone/>
            </a:pPr>
            <a:r>
              <a:rPr lang="en-US" dirty="0" smtClean="0"/>
              <a:t>It may be triggered by common activities such as brushing hair or teeth</a:t>
            </a:r>
          </a:p>
          <a:p>
            <a:pPr marL="0" indent="0">
              <a:buNone/>
            </a:pPr>
            <a:endParaRPr lang="en-US" dirty="0" smtClean="0"/>
          </a:p>
          <a:p>
            <a:pPr marL="0" indent="0">
              <a:buNone/>
            </a:pPr>
            <a:r>
              <a:rPr lang="en-US" dirty="0" smtClean="0"/>
              <a:t>It may be idiopathic or due to  structural causes such as a mass or vascular lesion, or a demyelinating lesion of multiple sclerosis</a:t>
            </a:r>
          </a:p>
          <a:p>
            <a:pPr marL="0" indent="0">
              <a:buNone/>
            </a:pPr>
            <a:endParaRPr lang="en-US" dirty="0" smtClean="0"/>
          </a:p>
          <a:p>
            <a:pPr marL="0" indent="0">
              <a:buNone/>
            </a:pPr>
            <a:r>
              <a:rPr lang="en-US" dirty="0" smtClean="0"/>
              <a:t>Carbamazepine is a common first-line treatment </a:t>
            </a:r>
            <a:endParaRPr lang="en-US" dirty="0"/>
          </a:p>
        </p:txBody>
      </p:sp>
    </p:spTree>
    <p:extLst>
      <p:ext uri="{BB962C8B-B14F-4D97-AF65-F5344CB8AC3E}">
        <p14:creationId xmlns:p14="http://schemas.microsoft.com/office/powerpoint/2010/main" xmlns="" val="355603472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528035"/>
            <a:ext cx="8229630" cy="5972799"/>
          </a:xfrm>
        </p:spPr>
        <p:txBody>
          <a:bodyPr>
            <a:normAutofit fontScale="92500" lnSpcReduction="20000"/>
          </a:bodyPr>
          <a:lstStyle/>
          <a:p>
            <a:pPr marL="0" indent="0">
              <a:buNone/>
            </a:pPr>
            <a:r>
              <a:rPr lang="en-US" smtClean="0"/>
              <a:t>SUMMARY</a:t>
            </a:r>
            <a:endParaRPr lang="en-US" dirty="0" smtClean="0"/>
          </a:p>
          <a:p>
            <a:pPr marL="0" indent="0">
              <a:buNone/>
            </a:pPr>
            <a:r>
              <a:rPr lang="en-US" dirty="0" smtClean="0"/>
              <a:t>Migraines, tension headaches, and TACs are the 3 most common types of primary headache disorders</a:t>
            </a:r>
          </a:p>
          <a:p>
            <a:pPr marL="0" indent="0">
              <a:buNone/>
            </a:pPr>
            <a:endParaRPr lang="en-US" dirty="0" smtClean="0"/>
          </a:p>
          <a:p>
            <a:pPr marL="0" indent="0">
              <a:buNone/>
            </a:pPr>
            <a:r>
              <a:rPr lang="en-US" dirty="0" smtClean="0"/>
              <a:t>The International Headache Society maintains an evidence-based categorization of primary and secondary headache disorders</a:t>
            </a:r>
          </a:p>
          <a:p>
            <a:pPr marL="0" indent="0">
              <a:buNone/>
            </a:pPr>
            <a:endParaRPr lang="en-US" dirty="0" smtClean="0"/>
          </a:p>
          <a:p>
            <a:pPr marL="0" indent="0">
              <a:buNone/>
            </a:pPr>
            <a:r>
              <a:rPr lang="en-US" dirty="0" smtClean="0"/>
              <a:t>If a headache history and pattern is not consistent with a primary headache disorder, the clinician should consider a secondary headache disorder, review the rare types of primary headache disorders, or consider that the headache may be a combination of more than one headache  disorder</a:t>
            </a:r>
            <a:endParaRPr lang="en-US" dirty="0"/>
          </a:p>
        </p:txBody>
      </p:sp>
    </p:spTree>
    <p:extLst>
      <p:ext uri="{BB962C8B-B14F-4D97-AF65-F5344CB8AC3E}">
        <p14:creationId xmlns:p14="http://schemas.microsoft.com/office/powerpoint/2010/main" xmlns="" val="30302323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363</TotalTime>
  <Words>2947</Words>
  <Application>Microsoft Office PowerPoint</Application>
  <PresentationFormat>On-screen Show (4:3)</PresentationFormat>
  <Paragraphs>377</Paragraphs>
  <Slides>55</Slides>
  <Notes>0</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Office Theme</vt:lpstr>
      <vt:lpstr>HEADACHE</vt:lpstr>
      <vt:lpstr>Slide 2</vt:lpstr>
      <vt:lpstr>TWO MAJOR CATEGORIES</vt:lpstr>
      <vt:lpstr>Slide 4</vt:lpstr>
      <vt:lpstr>Slide 5</vt:lpstr>
      <vt:lpstr>Slide 6</vt:lpstr>
      <vt:lpstr>Slide 7</vt:lpstr>
      <vt:lpstr>Slide 8</vt:lpstr>
      <vt:lpstr>Slide 9</vt:lpstr>
      <vt:lpstr>Slide 10</vt:lpstr>
      <vt:lpstr>Slide 11</vt:lpstr>
      <vt:lpstr>*some neurologists use the term trigeminal autonomic cephalgia to group a number of conditions including cluster headache, paroxysmal hemicrania and short-lived unilateral neuralgiform headache with conjunctival injection and tearing (SUNCT). It is recommended such patients are referred for specialist assessment as specific treatment may be required, for example it is known paroxysmal hemicrania responds very well to indomethacin</vt:lpstr>
      <vt:lpstr>Slide 13</vt:lpstr>
      <vt:lpstr>Slide 14</vt:lpstr>
      <vt:lpstr>Slide 15</vt:lpstr>
      <vt:lpstr>TENSION-TYPE HEADACHE</vt:lpstr>
      <vt:lpstr>Slide 17</vt:lpstr>
      <vt:lpstr>Tension-type headache treatment</vt:lpstr>
      <vt:lpstr>Slide 19</vt:lpstr>
      <vt:lpstr>Slide 20</vt:lpstr>
      <vt:lpstr>Migraine </vt:lpstr>
      <vt:lpstr>Migraine </vt:lpstr>
      <vt:lpstr>Migraine</vt:lpstr>
      <vt:lpstr>Slide 24</vt:lpstr>
      <vt:lpstr>Slide 25</vt:lpstr>
      <vt:lpstr>Management</vt:lpstr>
      <vt:lpstr>Slide 27</vt:lpstr>
      <vt:lpstr>Slide 28</vt:lpstr>
      <vt:lpstr>Slide 29</vt:lpstr>
      <vt:lpstr>Slide 30</vt:lpstr>
      <vt:lpstr>Cluster headache</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HEADACHE</dc:title>
  <dc:creator>hsp0nuro2</dc:creator>
  <cp:lastModifiedBy>hsp0nuro2</cp:lastModifiedBy>
  <cp:revision>44</cp:revision>
  <dcterms:created xsi:type="dcterms:W3CDTF">2025-01-28T09:14:20Z</dcterms:created>
  <dcterms:modified xsi:type="dcterms:W3CDTF">2025-02-11T08:52:00Z</dcterms:modified>
</cp:coreProperties>
</file>