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63" r:id="rId3"/>
    <p:sldId id="265" r:id="rId4"/>
    <p:sldId id="266" r:id="rId5"/>
    <p:sldId id="267" r:id="rId6"/>
    <p:sldId id="264" r:id="rId7"/>
    <p:sldId id="268" r:id="rId8"/>
    <p:sldId id="269" r:id="rId9"/>
    <p:sldId id="270" r:id="rId10"/>
    <p:sldId id="271" r:id="rId11"/>
    <p:sldId id="257" r:id="rId12"/>
    <p:sldId id="259" r:id="rId13"/>
    <p:sldId id="273" r:id="rId14"/>
    <p:sldId id="274" r:id="rId15"/>
    <p:sldId id="260" r:id="rId16"/>
    <p:sldId id="272" r:id="rId17"/>
    <p:sldId id="275" r:id="rId18"/>
    <p:sldId id="354" r:id="rId19"/>
    <p:sldId id="357" r:id="rId20"/>
    <p:sldId id="356" r:id="rId21"/>
    <p:sldId id="276" r:id="rId22"/>
    <p:sldId id="277" r:id="rId23"/>
    <p:sldId id="312" r:id="rId24"/>
    <p:sldId id="359" r:id="rId25"/>
    <p:sldId id="278" r:id="rId26"/>
    <p:sldId id="313" r:id="rId27"/>
    <p:sldId id="314" r:id="rId28"/>
    <p:sldId id="315" r:id="rId29"/>
    <p:sldId id="261" r:id="rId30"/>
    <p:sldId id="341" r:id="rId31"/>
    <p:sldId id="342" r:id="rId32"/>
    <p:sldId id="337" r:id="rId33"/>
    <p:sldId id="343" r:id="rId34"/>
    <p:sldId id="338" r:id="rId35"/>
    <p:sldId id="339" r:id="rId36"/>
    <p:sldId id="348" r:id="rId37"/>
    <p:sldId id="350" r:id="rId38"/>
    <p:sldId id="344" r:id="rId39"/>
    <p:sldId id="360" r:id="rId40"/>
    <p:sldId id="361" r:id="rId41"/>
    <p:sldId id="345" r:id="rId42"/>
    <p:sldId id="362" r:id="rId43"/>
    <p:sldId id="363" r:id="rId44"/>
    <p:sldId id="346" r:id="rId45"/>
    <p:sldId id="347" r:id="rId46"/>
    <p:sldId id="262" r:id="rId47"/>
    <p:sldId id="322" r:id="rId48"/>
    <p:sldId id="316" r:id="rId49"/>
    <p:sldId id="317" r:id="rId50"/>
    <p:sldId id="351" r:id="rId51"/>
    <p:sldId id="318" r:id="rId52"/>
    <p:sldId id="340" r:id="rId53"/>
    <p:sldId id="323" r:id="rId54"/>
    <p:sldId id="352" r:id="rId55"/>
    <p:sldId id="325" r:id="rId56"/>
    <p:sldId id="332" r:id="rId57"/>
    <p:sldId id="333" r:id="rId58"/>
    <p:sldId id="334" r:id="rId59"/>
    <p:sldId id="300" r:id="rId60"/>
    <p:sldId id="301" r:id="rId61"/>
    <p:sldId id="33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6E8E6-189B-4788-9D98-11356D19300F}" type="datetimeFigureOut">
              <a:rPr lang="en-US" smtClean="0"/>
              <a:t>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78004B-784F-47CA-9064-21AE316829D3}" type="slidenum">
              <a:rPr lang="en-US" smtClean="0"/>
              <a:t>‹#›</a:t>
            </a:fld>
            <a:endParaRPr lang="en-US"/>
          </a:p>
        </p:txBody>
      </p:sp>
    </p:spTree>
    <p:extLst>
      <p:ext uri="{BB962C8B-B14F-4D97-AF65-F5344CB8AC3E}">
        <p14:creationId xmlns:p14="http://schemas.microsoft.com/office/powerpoint/2010/main" val="1898072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062F2-70F0-4C1E-A087-E15462291F92}" type="slidenum">
              <a:rPr lang="en-US" smtClean="0"/>
              <a:t>20</a:t>
            </a:fld>
            <a:endParaRPr lang="en-US"/>
          </a:p>
        </p:txBody>
      </p:sp>
    </p:spTree>
    <p:extLst>
      <p:ext uri="{BB962C8B-B14F-4D97-AF65-F5344CB8AC3E}">
        <p14:creationId xmlns:p14="http://schemas.microsoft.com/office/powerpoint/2010/main" val="2545441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78004B-784F-47CA-9064-21AE316829D3}" type="slidenum">
              <a:rPr lang="en-US" smtClean="0"/>
              <a:t>49</a:t>
            </a:fld>
            <a:endParaRPr lang="en-US"/>
          </a:p>
        </p:txBody>
      </p:sp>
    </p:spTree>
    <p:extLst>
      <p:ext uri="{BB962C8B-B14F-4D97-AF65-F5344CB8AC3E}">
        <p14:creationId xmlns:p14="http://schemas.microsoft.com/office/powerpoint/2010/main" val="474163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78004B-784F-47CA-9064-21AE316829D3}" type="slidenum">
              <a:rPr lang="en-US" smtClean="0"/>
              <a:t>51</a:t>
            </a:fld>
            <a:endParaRPr lang="en-US"/>
          </a:p>
        </p:txBody>
      </p:sp>
    </p:spTree>
    <p:extLst>
      <p:ext uri="{BB962C8B-B14F-4D97-AF65-F5344CB8AC3E}">
        <p14:creationId xmlns:p14="http://schemas.microsoft.com/office/powerpoint/2010/main" val="544384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78004B-784F-47CA-9064-21AE316829D3}" type="slidenum">
              <a:rPr lang="en-US" smtClean="0"/>
              <a:t>60</a:t>
            </a:fld>
            <a:endParaRPr lang="en-US"/>
          </a:p>
        </p:txBody>
      </p:sp>
    </p:spTree>
    <p:extLst>
      <p:ext uri="{BB962C8B-B14F-4D97-AF65-F5344CB8AC3E}">
        <p14:creationId xmlns:p14="http://schemas.microsoft.com/office/powerpoint/2010/main" val="3894432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6E86-6DCF-7790-0954-3C451ADD23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9525F6-B11F-EFAB-C27C-C013823BE8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38B6FC-B48D-E7DE-4F57-64C6653FA80E}"/>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64E9211C-EC4A-1D2A-CC25-2E7AA5A29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4CDF08-2317-E64F-8D2E-5850550952C3}"/>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2406547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4F945-238E-AC50-4FDD-098B79BACC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0B358E-F82C-E9E7-20CF-D38F213F77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DD5BD-C796-3E1E-1A1B-26D4B9DFCEC0}"/>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030E1A89-71D4-182A-983E-C44F0B7C9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35F05A-BF26-6FAB-2763-64FDD85AD9F5}"/>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1205613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66AA8-3DEF-A9AA-CC23-419A3A29AC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86445C-0B2F-E7CE-3029-C21780D7EC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31CAAE-6BB9-E992-E406-936FD1784870}"/>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28E74D54-17E3-0E37-5E05-ECD89F7D8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4C79EC-8339-A492-8838-9DCE3910CE11}"/>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3560435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A8939-E1A1-C735-0F3D-350B6304E2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94440F-63AE-B1E8-54A0-C8BC95866F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BC2A72-768B-B037-19C0-89DB9E0BB5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C333DB-31EF-017C-BA62-3F954E9FA7F3}"/>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6" name="Footer Placeholder 5">
            <a:extLst>
              <a:ext uri="{FF2B5EF4-FFF2-40B4-BE49-F238E27FC236}">
                <a16:creationId xmlns:a16="http://schemas.microsoft.com/office/drawing/2014/main" id="{FC65F739-3CC1-524A-0414-392E6F5D93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8FAE8E-6104-F895-4DD1-7477B0277C29}"/>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11723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A359-836E-4485-2D80-D1350B9C5E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316C9-E9E7-72A0-5E21-56EB697DCC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274C6-52F8-9C63-92DC-5A663568E2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293DE5-F6AC-76AD-620C-B3E84ACA97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01D819-EA8E-A4C5-0ED5-774E09E1E9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27A5FF-E980-29C5-221D-BE01B82F1BD3}"/>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8" name="Footer Placeholder 7">
            <a:extLst>
              <a:ext uri="{FF2B5EF4-FFF2-40B4-BE49-F238E27FC236}">
                <a16:creationId xmlns:a16="http://schemas.microsoft.com/office/drawing/2014/main" id="{D4683DBC-7962-BAA7-A851-EE90C7B2FB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EDE794-8266-1738-2842-8B3F3F9E6B2E}"/>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106619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82625-7EC4-0743-65A7-FE0971E1B1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188705-AF6D-0DED-B430-8C1F682B6270}"/>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4" name="Footer Placeholder 3">
            <a:extLst>
              <a:ext uri="{FF2B5EF4-FFF2-40B4-BE49-F238E27FC236}">
                <a16:creationId xmlns:a16="http://schemas.microsoft.com/office/drawing/2014/main" id="{F56B9161-A632-289D-A5E1-D630AB30D9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0FFBBC-4A16-B5B0-AD10-3B1FB77A31EF}"/>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3589193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7577DD-D471-5785-F259-7A09D5A2B94F}"/>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3" name="Footer Placeholder 2">
            <a:extLst>
              <a:ext uri="{FF2B5EF4-FFF2-40B4-BE49-F238E27FC236}">
                <a16:creationId xmlns:a16="http://schemas.microsoft.com/office/drawing/2014/main" id="{A96DD9F9-06FE-47E8-B838-FFDF894AA4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0BC34A-01D5-3909-239E-DE605EC1DBAF}"/>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98182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7C71-F360-343C-A4DA-8024BE807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9267F2-C9F6-747D-D36D-5E4BDDB87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DCD6E6-8472-65CF-44B8-69C505FAF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CB65CC-BE05-6160-827E-AA19B04CE3DE}"/>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6" name="Footer Placeholder 5">
            <a:extLst>
              <a:ext uri="{FF2B5EF4-FFF2-40B4-BE49-F238E27FC236}">
                <a16:creationId xmlns:a16="http://schemas.microsoft.com/office/drawing/2014/main" id="{353F540F-8FE6-6572-E876-70FADE3771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A005A8-6AEE-CA15-38FF-08FC4A130B1B}"/>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2831935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BB56D-6CE8-8B75-03A9-45B1D09782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95A87B-F939-1695-3781-4A7363E58F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55467D-2A0A-1EAC-BE3C-4D835CE78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D3A013-57A6-DE92-CC59-DE74A849E3AD}"/>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6" name="Footer Placeholder 5">
            <a:extLst>
              <a:ext uri="{FF2B5EF4-FFF2-40B4-BE49-F238E27FC236}">
                <a16:creationId xmlns:a16="http://schemas.microsoft.com/office/drawing/2014/main" id="{D77DAF5D-B667-FBC0-D866-2547E5131A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4CD94-789D-978A-81AF-118026413440}"/>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3466686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01B89-3B05-713E-B2E0-70D5C53DAC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990115-7590-7747-AC03-A10C516284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5A1296-B690-350F-F775-08EC4852F597}"/>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2314B86F-3CD8-2C63-208E-960124798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D7991F-278B-F570-4A56-587A28A4D368}"/>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2441109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4A9F56-7158-8E7F-9684-18C972E2D0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22D24-F35E-1B90-C0C1-DC198FA8D3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231D80-74BF-5CFF-14D9-6FBEFEAF64FE}"/>
              </a:ext>
            </a:extLst>
          </p:cNvPr>
          <p:cNvSpPr>
            <a:spLocks noGrp="1"/>
          </p:cNvSpPr>
          <p:nvPr>
            <p:ph type="dt" sz="half" idx="10"/>
          </p:nvPr>
        </p:nvSpPr>
        <p:spPr/>
        <p:txBody>
          <a:body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9C5E38CE-A482-9896-E5A2-0EBC549DF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C7BA0F-8FD7-CBB3-39A0-55CC6B78CBFD}"/>
              </a:ext>
            </a:extLst>
          </p:cNvPr>
          <p:cNvSpPr>
            <a:spLocks noGrp="1"/>
          </p:cNvSpPr>
          <p:nvPr>
            <p:ph type="sldNum" sz="quarter" idx="12"/>
          </p:nvPr>
        </p:nvSpPr>
        <p:spPr/>
        <p:txBody>
          <a:bodyPr/>
          <a:lstStyle/>
          <a:p>
            <a:fld id="{26F7A618-B9E8-4CCD-8AF8-05E4F15D4FEF}" type="slidenum">
              <a:rPr lang="en-US" smtClean="0"/>
              <a:t>‹#›</a:t>
            </a:fld>
            <a:endParaRPr lang="en-US"/>
          </a:p>
        </p:txBody>
      </p:sp>
    </p:spTree>
    <p:extLst>
      <p:ext uri="{BB962C8B-B14F-4D97-AF65-F5344CB8AC3E}">
        <p14:creationId xmlns:p14="http://schemas.microsoft.com/office/powerpoint/2010/main" val="3639494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BE7FD3-7B5A-A5F4-05A9-021A10980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B08437-1A3C-9EBA-F1BB-EE056EE1F8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6D22D-D093-E4E2-8824-12F97778C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A933AD-16DA-46DD-BBEA-26E92783DB36}" type="datetimeFigureOut">
              <a:rPr lang="en-US" smtClean="0"/>
              <a:t>2/9/2025</a:t>
            </a:fld>
            <a:endParaRPr lang="en-US"/>
          </a:p>
        </p:txBody>
      </p:sp>
      <p:sp>
        <p:nvSpPr>
          <p:cNvPr id="5" name="Footer Placeholder 4">
            <a:extLst>
              <a:ext uri="{FF2B5EF4-FFF2-40B4-BE49-F238E27FC236}">
                <a16:creationId xmlns:a16="http://schemas.microsoft.com/office/drawing/2014/main" id="{0B19FFD0-898A-607D-2181-B8093012F1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B43699-0269-C9C3-919A-7F6483BC38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F7A618-B9E8-4CCD-8AF8-05E4F15D4FEF}" type="slidenum">
              <a:rPr lang="en-US" smtClean="0"/>
              <a:t>‹#›</a:t>
            </a:fld>
            <a:endParaRPr lang="en-US"/>
          </a:p>
        </p:txBody>
      </p:sp>
    </p:spTree>
    <p:extLst>
      <p:ext uri="{BB962C8B-B14F-4D97-AF65-F5344CB8AC3E}">
        <p14:creationId xmlns:p14="http://schemas.microsoft.com/office/powerpoint/2010/main" val="4129069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ng.com/ck/a?!&amp;&amp;p=ed0b15a948fbb1b6JmltdHM9MTcyNjg3NjgwMCZpZ3VpZD0yYjgxMDZlNC1lMzI5LTYyNjMtMWM5Yi0xMmNhZTcyOTY0NjcmaW5zaWQ9NTc0Ng&amp;ptn=3&amp;ver=2&amp;hsh=3&amp;fclid=2b8106e4-e329-6263-1c9b-12cae7296467&amp;psq=who+definition+of+stroke+2023&amp;u=a1aHR0cHM6Ly93d3cucHVibGljaGVhbHRoLmNvbS5uZy93b3JsZC1oZWFsdGgtb3JnYW5pemF0aW9uLXdoby1kZWZpbml0aW9uLW9mLXN0cm9rZS8&amp;ntb=1"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webmd.com/diabetes/default.htm" TargetMode="External"/><Relationship Id="rId2" Type="http://schemas.openxmlformats.org/officeDocument/2006/relationships/hyperlink" Target="https://www.webmd.com/heart-disease/default.htm"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6CFED287-CF7B-9D32-329F-735AF12AF607}"/>
              </a:ext>
            </a:extLst>
          </p:cNvPr>
          <p:cNvSpPr>
            <a:spLocks noGrp="1"/>
          </p:cNvSpPr>
          <p:nvPr>
            <p:ph type="ctrTitle"/>
          </p:nvPr>
        </p:nvSpPr>
        <p:spPr>
          <a:xfrm>
            <a:off x="2087621" y="4060722"/>
            <a:ext cx="8796687" cy="1051616"/>
          </a:xfrm>
        </p:spPr>
        <p:txBody>
          <a:bodyPr anchor="b">
            <a:normAutofit fontScale="90000"/>
          </a:bodyPr>
          <a:lstStyle/>
          <a:p>
            <a:r>
              <a:rPr lang="en-US" sz="5200" b="1" dirty="0">
                <a:solidFill>
                  <a:schemeClr val="tx2"/>
                </a:solidFill>
                <a:latin typeface="Times New Roman" panose="02020603050405020304" pitchFamily="18" charset="0"/>
                <a:cs typeface="Times New Roman" panose="02020603050405020304" pitchFamily="18" charset="0"/>
              </a:rPr>
              <a:t>Cerebrovascular diseases</a:t>
            </a:r>
            <a:br>
              <a:rPr lang="en-US" sz="5200" b="1" dirty="0">
                <a:solidFill>
                  <a:schemeClr val="tx2"/>
                </a:solidFill>
                <a:latin typeface="Times New Roman" panose="02020603050405020304" pitchFamily="18" charset="0"/>
                <a:cs typeface="Times New Roman" panose="02020603050405020304" pitchFamily="18" charset="0"/>
              </a:rPr>
            </a:br>
            <a:br>
              <a:rPr lang="en-US" sz="5200" b="1" dirty="0">
                <a:solidFill>
                  <a:schemeClr val="tx2"/>
                </a:solidFill>
                <a:latin typeface="Times New Roman" panose="02020603050405020304" pitchFamily="18" charset="0"/>
                <a:cs typeface="Times New Roman" panose="02020603050405020304" pitchFamily="18" charset="0"/>
              </a:rPr>
            </a:br>
            <a:r>
              <a:rPr lang="en-US" sz="5200" b="1" dirty="0">
                <a:solidFill>
                  <a:schemeClr val="tx2"/>
                </a:solidFill>
                <a:latin typeface="Times New Roman" panose="02020603050405020304" pitchFamily="18" charset="0"/>
                <a:cs typeface="Times New Roman" panose="02020603050405020304" pitchFamily="18" charset="0"/>
              </a:rPr>
              <a:t>Neurology Rotation</a:t>
            </a:r>
            <a:br>
              <a:rPr lang="en-US" sz="5200" b="1" dirty="0">
                <a:solidFill>
                  <a:schemeClr val="tx2"/>
                </a:solidFill>
                <a:latin typeface="Times New Roman" panose="02020603050405020304" pitchFamily="18" charset="0"/>
                <a:cs typeface="Times New Roman" panose="02020603050405020304" pitchFamily="18" charset="0"/>
              </a:rPr>
            </a:br>
            <a:r>
              <a:rPr lang="en-US" sz="5200" b="1" dirty="0">
                <a:solidFill>
                  <a:schemeClr val="tx2"/>
                </a:solidFill>
                <a:latin typeface="Times New Roman" panose="02020603050405020304" pitchFamily="18" charset="0"/>
                <a:cs typeface="Times New Roman" panose="02020603050405020304" pitchFamily="18" charset="0"/>
              </a:rPr>
              <a:t>Fourth Year Medical Students </a:t>
            </a:r>
          </a:p>
        </p:txBody>
      </p:sp>
      <p:grpSp>
        <p:nvGrpSpPr>
          <p:cNvPr id="11" name="Group 10">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8" name="Freeform: Shape 17">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16238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C6CD89-D07A-ED84-4E4C-A1B073991861}"/>
              </a:ext>
            </a:extLst>
          </p:cNvPr>
          <p:cNvSpPr txBox="1"/>
          <p:nvPr/>
        </p:nvSpPr>
        <p:spPr>
          <a:xfrm>
            <a:off x="876692" y="462116"/>
            <a:ext cx="3455821" cy="518962"/>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3200" b="1" kern="1200" dirty="0">
                <a:solidFill>
                  <a:schemeClr val="tx1"/>
                </a:solidFill>
                <a:latin typeface="Times New Roman" panose="02020603050405020304" pitchFamily="18" charset="0"/>
                <a:ea typeface="+mj-ea"/>
                <a:cs typeface="Times New Roman" panose="02020603050405020304" pitchFamily="18" charset="0"/>
              </a:rPr>
              <a:t>Vascular Anatomy</a:t>
            </a:r>
          </a:p>
        </p:txBody>
      </p:sp>
      <p:sp>
        <p:nvSpPr>
          <p:cNvPr id="4" name="TextBox 3">
            <a:extLst>
              <a:ext uri="{FF2B5EF4-FFF2-40B4-BE49-F238E27FC236}">
                <a16:creationId xmlns:a16="http://schemas.microsoft.com/office/drawing/2014/main" id="{049974EC-E619-13D7-5531-B7E135406BDF}"/>
              </a:ext>
            </a:extLst>
          </p:cNvPr>
          <p:cNvSpPr txBox="1"/>
          <p:nvPr/>
        </p:nvSpPr>
        <p:spPr>
          <a:xfrm>
            <a:off x="226142" y="1284779"/>
            <a:ext cx="4106371" cy="3447832"/>
          </a:xfrm>
          <a:prstGeom prst="rect">
            <a:avLst/>
          </a:prstGeom>
        </p:spPr>
        <p:txBody>
          <a:bodyPr vert="horz" lIns="91440" tIns="45720" rIns="91440" bIns="45720" rtlCol="0" anchor="t">
            <a:noAutofit/>
          </a:bodyPr>
          <a:lstStyle/>
          <a:p>
            <a:pPr>
              <a:lnSpc>
                <a:spcPct val="90000"/>
              </a:lnSpc>
              <a:spcAft>
                <a:spcPts val="600"/>
              </a:spcAft>
            </a:pPr>
            <a:r>
              <a:rPr lang="en-US" sz="2400" b="1"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cerebral</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vasculature</a:t>
            </a:r>
            <a:r>
              <a:rPr lang="en-US" sz="2400" b="1" dirty="0">
                <a:latin typeface="Times New Roman" panose="02020603050405020304" pitchFamily="18" charset="0"/>
                <a:cs typeface="Times New Roman" panose="02020603050405020304" pitchFamily="18" charset="0"/>
              </a:rPr>
              <a:t> is </a:t>
            </a:r>
            <a:r>
              <a:rPr lang="en-US" sz="2400" b="1" u="sng" dirty="0">
                <a:latin typeface="Times New Roman" panose="02020603050405020304" pitchFamily="18" charset="0"/>
                <a:cs typeface="Times New Roman" panose="02020603050405020304" pitchFamily="18" charset="0"/>
              </a:rPr>
              <a:t>divided</a:t>
            </a:r>
            <a:r>
              <a:rPr lang="en-US" sz="2400" b="1" dirty="0">
                <a:latin typeface="Times New Roman" panose="02020603050405020304" pitchFamily="18" charset="0"/>
                <a:cs typeface="Times New Roman" panose="02020603050405020304" pitchFamily="18" charset="0"/>
              </a:rPr>
              <a:t> into the </a:t>
            </a:r>
            <a:r>
              <a:rPr lang="en-US" sz="2400" b="1" dirty="0">
                <a:solidFill>
                  <a:srgbClr val="FF0000"/>
                </a:solidFill>
                <a:latin typeface="Times New Roman" panose="02020603050405020304" pitchFamily="18" charset="0"/>
                <a:cs typeface="Times New Roman" panose="02020603050405020304" pitchFamily="18" charset="0"/>
              </a:rPr>
              <a:t>anterior </a:t>
            </a:r>
            <a:r>
              <a:rPr lang="en-US" sz="2400" b="1" dirty="0">
                <a:latin typeface="Times New Roman" panose="02020603050405020304" pitchFamily="18" charset="0"/>
                <a:cs typeface="Times New Roman" panose="02020603050405020304" pitchFamily="18" charset="0"/>
              </a:rPr>
              <a:t>and </a:t>
            </a:r>
            <a:r>
              <a:rPr lang="en-US" sz="2400" b="1" dirty="0">
                <a:solidFill>
                  <a:srgbClr val="0070C0"/>
                </a:solidFill>
                <a:latin typeface="Times New Roman" panose="02020603050405020304" pitchFamily="18" charset="0"/>
                <a:cs typeface="Times New Roman" panose="02020603050405020304" pitchFamily="18" charset="0"/>
              </a:rPr>
              <a:t>posterior </a:t>
            </a:r>
            <a:r>
              <a:rPr lang="en-US" sz="2400" b="1" dirty="0">
                <a:latin typeface="Times New Roman" panose="02020603050405020304" pitchFamily="18" charset="0"/>
                <a:cs typeface="Times New Roman" panose="02020603050405020304" pitchFamily="18" charset="0"/>
              </a:rPr>
              <a:t>circulation , with the </a:t>
            </a:r>
            <a:r>
              <a:rPr lang="en-US" sz="2400" b="1" u="sng" dirty="0">
                <a:latin typeface="Times New Roman" panose="02020603050405020304" pitchFamily="18" charset="0"/>
                <a:cs typeface="Times New Roman" panose="02020603050405020304" pitchFamily="18" charset="0"/>
              </a:rPr>
              <a:t>anterior</a:t>
            </a:r>
            <a:r>
              <a:rPr lang="en-US" sz="2400" b="1" dirty="0">
                <a:latin typeface="Times New Roman" panose="02020603050405020304" pitchFamily="18" charset="0"/>
                <a:cs typeface="Times New Roman" panose="02020603050405020304" pitchFamily="18" charset="0"/>
              </a:rPr>
              <a:t> ( </a:t>
            </a:r>
            <a:r>
              <a:rPr lang="en-US" sz="2400" b="1" u="sng" dirty="0">
                <a:latin typeface="Times New Roman" panose="02020603050405020304" pitchFamily="18" charset="0"/>
                <a:cs typeface="Times New Roman" panose="02020603050405020304" pitchFamily="18" charset="0"/>
              </a:rPr>
              <a:t>carotid</a:t>
            </a:r>
            <a:r>
              <a:rPr lang="en-US" sz="2400" b="1" dirty="0">
                <a:latin typeface="Times New Roman" panose="02020603050405020304" pitchFamily="18" charset="0"/>
                <a:cs typeface="Times New Roman" panose="02020603050405020304" pitchFamily="18" charset="0"/>
              </a:rPr>
              <a:t>) circulation supplying the </a:t>
            </a:r>
            <a:r>
              <a:rPr lang="en-US" sz="2400" b="1" dirty="0">
                <a:solidFill>
                  <a:srgbClr val="FF0000"/>
                </a:solidFill>
                <a:latin typeface="Times New Roman" panose="02020603050405020304" pitchFamily="18" charset="0"/>
                <a:cs typeface="Times New Roman" panose="02020603050405020304" pitchFamily="18" charset="0"/>
              </a:rPr>
              <a:t>cerebral hemispheres</a:t>
            </a:r>
            <a:r>
              <a:rPr lang="en-US" sz="2400" b="1" dirty="0">
                <a:latin typeface="Times New Roman" panose="02020603050405020304" pitchFamily="18" charset="0"/>
                <a:cs typeface="Times New Roman" panose="02020603050405020304" pitchFamily="18" charset="0"/>
              </a:rPr>
              <a:t> except </a:t>
            </a:r>
            <a:r>
              <a:rPr lang="en-US" sz="2400" b="1" dirty="0">
                <a:solidFill>
                  <a:srgbClr val="0070C0"/>
                </a:solidFill>
                <a:latin typeface="Times New Roman" panose="02020603050405020304" pitchFamily="18" charset="0"/>
                <a:cs typeface="Times New Roman" panose="02020603050405020304" pitchFamily="18" charset="0"/>
              </a:rPr>
              <a:t>the medial temporal lobes and a portion of the occipital lobes,</a:t>
            </a:r>
            <a:r>
              <a:rPr lang="en-US" sz="2400" b="1" dirty="0">
                <a:latin typeface="Times New Roman" panose="02020603050405020304" pitchFamily="18" charset="0"/>
                <a:cs typeface="Times New Roman" panose="02020603050405020304" pitchFamily="18" charset="0"/>
              </a:rPr>
              <a:t> and the </a:t>
            </a:r>
            <a:r>
              <a:rPr lang="en-US" sz="2400" b="1" u="sng" dirty="0">
                <a:latin typeface="Times New Roman" panose="02020603050405020304" pitchFamily="18" charset="0"/>
                <a:cs typeface="Times New Roman" panose="02020603050405020304" pitchFamily="18" charset="0"/>
              </a:rPr>
              <a:t>posterior</a:t>
            </a:r>
            <a:r>
              <a:rPr lang="en-US" sz="2400" b="1" dirty="0">
                <a:latin typeface="Times New Roman" panose="02020603050405020304" pitchFamily="18" charset="0"/>
                <a:cs typeface="Times New Roman" panose="02020603050405020304" pitchFamily="18" charset="0"/>
              </a:rPr>
              <a:t> ( </a:t>
            </a:r>
            <a:r>
              <a:rPr lang="en-US" sz="2400" b="1" u="sng" dirty="0">
                <a:latin typeface="Times New Roman" panose="02020603050405020304" pitchFamily="18" charset="0"/>
                <a:cs typeface="Times New Roman" panose="02020603050405020304" pitchFamily="18" charset="0"/>
              </a:rPr>
              <a:t>vertebrobasilar</a:t>
            </a:r>
            <a:r>
              <a:rPr lang="en-US" sz="2400" b="1" dirty="0">
                <a:latin typeface="Times New Roman" panose="02020603050405020304" pitchFamily="18" charset="0"/>
                <a:cs typeface="Times New Roman" panose="02020603050405020304" pitchFamily="18" charset="0"/>
              </a:rPr>
              <a:t>) circulation supplying the </a:t>
            </a:r>
            <a:r>
              <a:rPr lang="en-US" sz="2400" b="1" dirty="0">
                <a:solidFill>
                  <a:srgbClr val="0070C0"/>
                </a:solidFill>
                <a:latin typeface="Times New Roman" panose="02020603050405020304" pitchFamily="18" charset="0"/>
                <a:cs typeface="Times New Roman" panose="02020603050405020304" pitchFamily="18" charset="0"/>
              </a:rPr>
              <a:t>brainstem, thalami, cerebellum and the posterior portion of the cerebral hemispheres </a:t>
            </a:r>
          </a:p>
        </p:txBody>
      </p:sp>
      <p:pic>
        <p:nvPicPr>
          <p:cNvPr id="5" name="Picture 2">
            <a:extLst>
              <a:ext uri="{FF2B5EF4-FFF2-40B4-BE49-F238E27FC236}">
                <a16:creationId xmlns:a16="http://schemas.microsoft.com/office/drawing/2014/main" id="{868ADDB4-EA2C-B4B6-5D16-70922E5CF9DB}"/>
              </a:ext>
            </a:extLst>
          </p:cNvPr>
          <p:cNvPicPr>
            <a:picLocks noChangeAspect="1" noChangeArrowheads="1"/>
          </p:cNvPicPr>
          <p:nvPr/>
        </p:nvPicPr>
        <p:blipFill>
          <a:blip r:embed="rId2"/>
          <a:srcRect l="920" r="361"/>
          <a:stretch/>
        </p:blipFill>
        <p:spPr bwMode="auto">
          <a:xfrm>
            <a:off x="4542503" y="393290"/>
            <a:ext cx="7423355" cy="6322142"/>
          </a:xfrm>
          <a:prstGeom prst="rect">
            <a:avLst/>
          </a:prstGeom>
          <a:noFill/>
        </p:spPr>
      </p:pic>
      <p:grpSp>
        <p:nvGrpSpPr>
          <p:cNvPr id="24" name="Group 23">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5" name="Rectangle 24">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704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425003"/>
            <a:ext cx="10872019" cy="5751960"/>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A) </a:t>
            </a:r>
            <a:r>
              <a:rPr lang="en-US" sz="2400" u="sng" dirty="0">
                <a:latin typeface="Times New Roman" panose="02020603050405020304" pitchFamily="18" charset="0"/>
                <a:cs typeface="Times New Roman" panose="02020603050405020304" pitchFamily="18" charset="0"/>
              </a:rPr>
              <a:t>Anterior</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circulation</a:t>
            </a:r>
          </a:p>
          <a:p>
            <a:pPr marL="0" indent="0">
              <a:buNone/>
            </a:pPr>
            <a:r>
              <a:rPr lang="en-US" sz="2400" dirty="0">
                <a:latin typeface="Times New Roman" panose="02020603050405020304" pitchFamily="18" charset="0"/>
                <a:cs typeface="Times New Roman" panose="02020603050405020304" pitchFamily="18" charset="0"/>
              </a:rPr>
              <a:t>The </a:t>
            </a:r>
            <a:r>
              <a:rPr lang="en-US" sz="2400" u="sng" dirty="0">
                <a:latin typeface="Times New Roman" panose="02020603050405020304" pitchFamily="18" charset="0"/>
                <a:cs typeface="Times New Roman" panose="02020603050405020304" pitchFamily="18" charset="0"/>
              </a:rPr>
              <a:t>right</a:t>
            </a:r>
            <a:r>
              <a:rPr lang="en-US" sz="2400" dirty="0">
                <a:latin typeface="Times New Roman" panose="02020603050405020304" pitchFamily="18" charset="0"/>
                <a:cs typeface="Times New Roman" panose="02020603050405020304" pitchFamily="18" charset="0"/>
              </a:rPr>
              <a:t> common carotid artery ( CCA) branches from the innominate artery. The </a:t>
            </a:r>
            <a:r>
              <a:rPr lang="en-US" sz="2400" u="sng" dirty="0">
                <a:latin typeface="Times New Roman" panose="02020603050405020304" pitchFamily="18" charset="0"/>
                <a:cs typeface="Times New Roman" panose="02020603050405020304" pitchFamily="18" charset="0"/>
              </a:rPr>
              <a:t>left</a:t>
            </a:r>
            <a:r>
              <a:rPr lang="en-US" sz="2400" dirty="0">
                <a:latin typeface="Times New Roman" panose="02020603050405020304" pitchFamily="18" charset="0"/>
                <a:cs typeface="Times New Roman" panose="02020603050405020304" pitchFamily="18" charset="0"/>
              </a:rPr>
              <a:t> CCA arises directly from the aorta.</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The CCA divides in the neck into the </a:t>
            </a:r>
            <a:r>
              <a:rPr lang="en-US" sz="2400" u="sng" dirty="0">
                <a:latin typeface="Times New Roman" panose="02020603050405020304" pitchFamily="18" charset="0"/>
                <a:cs typeface="Times New Roman" panose="02020603050405020304" pitchFamily="18" charset="0"/>
              </a:rPr>
              <a:t>internal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carotid</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artery</a:t>
            </a:r>
            <a:r>
              <a:rPr lang="en-US" sz="2400" dirty="0">
                <a:latin typeface="Times New Roman" panose="02020603050405020304" pitchFamily="18" charset="0"/>
                <a:cs typeface="Times New Roman" panose="02020603050405020304" pitchFamily="18" charset="0"/>
              </a:rPr>
              <a:t> ( </a:t>
            </a:r>
            <a:r>
              <a:rPr lang="en-US" sz="2400" u="sng" dirty="0">
                <a:latin typeface="Times New Roman" panose="02020603050405020304" pitchFamily="18" charset="0"/>
                <a:cs typeface="Times New Roman" panose="02020603050405020304" pitchFamily="18" charset="0"/>
              </a:rPr>
              <a:t>ICA</a:t>
            </a:r>
            <a:r>
              <a:rPr lang="en-US" sz="2400" dirty="0">
                <a:latin typeface="Times New Roman" panose="02020603050405020304" pitchFamily="18" charset="0"/>
                <a:cs typeface="Times New Roman" panose="02020603050405020304" pitchFamily="18" charset="0"/>
              </a:rPr>
              <a:t>) and the </a:t>
            </a:r>
            <a:r>
              <a:rPr lang="en-US" sz="2400" u="sng" dirty="0">
                <a:latin typeface="Times New Roman" panose="02020603050405020304" pitchFamily="18" charset="0"/>
                <a:cs typeface="Times New Roman" panose="02020603050405020304" pitchFamily="18" charset="0"/>
              </a:rPr>
              <a:t>external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carotid</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artery</a:t>
            </a:r>
            <a:r>
              <a:rPr lang="en-US" sz="2400" dirty="0">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The </a:t>
            </a:r>
            <a:r>
              <a:rPr lang="en-US" sz="2400" u="sng" dirty="0">
                <a:latin typeface="Times New Roman" panose="02020603050405020304" pitchFamily="18" charset="0"/>
                <a:cs typeface="Times New Roman" panose="02020603050405020304" pitchFamily="18" charset="0"/>
              </a:rPr>
              <a:t>ICA</a:t>
            </a:r>
            <a:r>
              <a:rPr lang="en-US" sz="2400" dirty="0">
                <a:latin typeface="Times New Roman" panose="02020603050405020304" pitchFamily="18" charset="0"/>
                <a:cs typeface="Times New Roman" panose="02020603050405020304" pitchFamily="18" charset="0"/>
              </a:rPr>
              <a:t> travels behind the pharynx , entering the skull where it forms an S-shaped curve –the </a:t>
            </a:r>
            <a:r>
              <a:rPr lang="en-US" sz="2400" u="sng" dirty="0">
                <a:latin typeface="Times New Roman" panose="02020603050405020304" pitchFamily="18" charset="0"/>
                <a:cs typeface="Times New Roman" panose="02020603050405020304" pitchFamily="18" charset="0"/>
              </a:rPr>
              <a:t>carotid</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siphon</a:t>
            </a:r>
            <a:r>
              <a:rPr lang="en-US" sz="2400" dirty="0">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This portion of the ICA gives rise to the </a:t>
            </a:r>
            <a:r>
              <a:rPr lang="en-US" sz="2400" u="sng" dirty="0">
                <a:solidFill>
                  <a:srgbClr val="FF0000"/>
                </a:solidFill>
                <a:latin typeface="Times New Roman" panose="02020603050405020304" pitchFamily="18" charset="0"/>
                <a:cs typeface="Times New Roman" panose="02020603050405020304" pitchFamily="18" charset="0"/>
              </a:rPr>
              <a:t>ophthalmic</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artery</a:t>
            </a:r>
            <a:r>
              <a:rPr lang="en-US" sz="2400" dirty="0">
                <a:solidFill>
                  <a:srgbClr val="FF0000"/>
                </a:solidFill>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The ICA then penetrates the dura and gives off the </a:t>
            </a:r>
            <a:r>
              <a:rPr lang="en-US" sz="2400" dirty="0">
                <a:solidFill>
                  <a:srgbClr val="FF0000"/>
                </a:solidFill>
                <a:latin typeface="Times New Roman" panose="02020603050405020304" pitchFamily="18" charset="0"/>
                <a:cs typeface="Times New Roman" panose="02020603050405020304" pitchFamily="18" charset="0"/>
              </a:rPr>
              <a:t>anterior choroidal and posterior communicating arteries before </a:t>
            </a:r>
            <a:r>
              <a:rPr lang="en-US" sz="2400" u="sng" dirty="0">
                <a:solidFill>
                  <a:srgbClr val="FF0000"/>
                </a:solidFill>
                <a:latin typeface="Times New Roman" panose="02020603050405020304" pitchFamily="18" charset="0"/>
                <a:cs typeface="Times New Roman" panose="02020603050405020304" pitchFamily="18" charset="0"/>
              </a:rPr>
              <a:t>bifurcating</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into</a:t>
            </a:r>
            <a:r>
              <a:rPr lang="en-US" sz="2400" dirty="0">
                <a:solidFill>
                  <a:srgbClr val="FF0000"/>
                </a:solidFill>
                <a:latin typeface="Times New Roman" panose="02020603050405020304" pitchFamily="18" charset="0"/>
                <a:cs typeface="Times New Roman" panose="02020603050405020304" pitchFamily="18" charset="0"/>
              </a:rPr>
              <a:t> the </a:t>
            </a:r>
            <a:r>
              <a:rPr lang="en-US" sz="2400" u="sng" dirty="0">
                <a:solidFill>
                  <a:srgbClr val="FF0000"/>
                </a:solidFill>
                <a:latin typeface="Times New Roman" panose="02020603050405020304" pitchFamily="18" charset="0"/>
                <a:cs typeface="Times New Roman" panose="02020603050405020304" pitchFamily="18" charset="0"/>
              </a:rPr>
              <a:t>anterior</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cerebral</a:t>
            </a:r>
            <a:r>
              <a:rPr lang="en-US" sz="2400" dirty="0">
                <a:solidFill>
                  <a:srgbClr val="FF0000"/>
                </a:solidFill>
                <a:latin typeface="Times New Roman" panose="02020603050405020304" pitchFamily="18" charset="0"/>
                <a:cs typeface="Times New Roman" panose="02020603050405020304" pitchFamily="18" charset="0"/>
              </a:rPr>
              <a:t> ( ACA) and </a:t>
            </a:r>
            <a:r>
              <a:rPr lang="en-US" sz="2400" u="sng" dirty="0">
                <a:solidFill>
                  <a:srgbClr val="FF0000"/>
                </a:solidFill>
                <a:latin typeface="Times New Roman" panose="02020603050405020304" pitchFamily="18" charset="0"/>
                <a:cs typeface="Times New Roman" panose="02020603050405020304" pitchFamily="18" charset="0"/>
              </a:rPr>
              <a:t>middle</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cerebral</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arteries</a:t>
            </a:r>
            <a:r>
              <a:rPr lang="en-US" sz="2400" dirty="0">
                <a:solidFill>
                  <a:srgbClr val="FF0000"/>
                </a:solidFill>
                <a:latin typeface="Times New Roman" panose="02020603050405020304" pitchFamily="18" charset="0"/>
                <a:cs typeface="Times New Roman" panose="02020603050405020304" pitchFamily="18" charset="0"/>
              </a:rPr>
              <a:t> ( MCA).</a:t>
            </a:r>
            <a:endParaRPr lang="ar-JO"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6479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7258" y="245806"/>
            <a:ext cx="6821129" cy="5360886"/>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The </a:t>
            </a:r>
            <a:r>
              <a:rPr lang="en-US" u="sng" dirty="0">
                <a:solidFill>
                  <a:srgbClr val="FF0000"/>
                </a:solidFill>
                <a:latin typeface="Times New Roman" panose="02020603050405020304" pitchFamily="18" charset="0"/>
                <a:cs typeface="Times New Roman" panose="02020603050405020304" pitchFamily="18" charset="0"/>
              </a:rPr>
              <a:t>ACA</a:t>
            </a:r>
            <a:r>
              <a:rPr lang="en-US" dirty="0">
                <a:latin typeface="Times New Roman" panose="02020603050405020304" pitchFamily="18" charset="0"/>
                <a:cs typeface="Times New Roman" panose="02020603050405020304" pitchFamily="18" charset="0"/>
              </a:rPr>
              <a:t> supplies the </a:t>
            </a:r>
            <a:r>
              <a:rPr lang="en-US" dirty="0">
                <a:solidFill>
                  <a:srgbClr val="FF0000"/>
                </a:solidFill>
                <a:latin typeface="Times New Roman" panose="02020603050405020304" pitchFamily="18" charset="0"/>
                <a:cs typeface="Times New Roman" panose="02020603050405020304" pitchFamily="18" charset="0"/>
              </a:rPr>
              <a:t>anterior medial cerebral hemispheres , the caudate nuclei and the basal frontal lobes.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anterior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communicating</a:t>
            </a:r>
            <a:r>
              <a:rPr lang="en-US" dirty="0">
                <a:latin typeface="Times New Roman" panose="02020603050405020304" pitchFamily="18" charset="0"/>
                <a:cs typeface="Times New Roman" panose="02020603050405020304" pitchFamily="18" charset="0"/>
              </a:rPr>
              <a:t> artery connects the two ACAs.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solidFill>
                  <a:srgbClr val="0070C0"/>
                </a:solidFill>
                <a:latin typeface="Times New Roman" panose="02020603050405020304" pitchFamily="18" charset="0"/>
                <a:cs typeface="Times New Roman" panose="02020603050405020304" pitchFamily="18" charset="0"/>
              </a:rPr>
              <a:t>MCA</a:t>
            </a:r>
            <a:r>
              <a:rPr lang="en-US" dirty="0">
                <a:latin typeface="Times New Roman" panose="02020603050405020304" pitchFamily="18" charset="0"/>
                <a:cs typeface="Times New Roman" panose="02020603050405020304" pitchFamily="18" charset="0"/>
              </a:rPr>
              <a:t> courses laterally , giving off </a:t>
            </a:r>
            <a:r>
              <a:rPr lang="en-US" u="sng" dirty="0">
                <a:solidFill>
                  <a:srgbClr val="0070C0"/>
                </a:solidFill>
                <a:latin typeface="Times New Roman" panose="02020603050405020304" pitchFamily="18" charset="0"/>
                <a:cs typeface="Times New Roman" panose="02020603050405020304" pitchFamily="18" charset="0"/>
              </a:rPr>
              <a:t>lenticulostriate</a:t>
            </a:r>
            <a:r>
              <a:rPr lang="en-US" dirty="0">
                <a:solidFill>
                  <a:srgbClr val="0070C0"/>
                </a:solidFill>
                <a:latin typeface="Times New Roman" panose="02020603050405020304" pitchFamily="18" charset="0"/>
                <a:cs typeface="Times New Roman" panose="02020603050405020304" pitchFamily="18" charset="0"/>
              </a:rPr>
              <a:t> </a:t>
            </a:r>
            <a:r>
              <a:rPr lang="en-US" u="sng" dirty="0">
                <a:solidFill>
                  <a:srgbClr val="0070C0"/>
                </a:solidFill>
                <a:latin typeface="Times New Roman" panose="02020603050405020304" pitchFamily="18" charset="0"/>
                <a:cs typeface="Times New Roman" panose="02020603050405020304" pitchFamily="18" charset="0"/>
              </a:rPr>
              <a:t>artery</a:t>
            </a:r>
            <a:r>
              <a:rPr lang="en-US" dirty="0">
                <a:solidFill>
                  <a:srgbClr val="0070C0"/>
                </a:solidFill>
                <a:latin typeface="Times New Roman" panose="02020603050405020304" pitchFamily="18" charset="0"/>
                <a:cs typeface="Times New Roman" panose="02020603050405020304" pitchFamily="18" charset="0"/>
              </a:rPr>
              <a:t> </a:t>
            </a:r>
            <a:r>
              <a:rPr lang="en-US" u="sng" dirty="0">
                <a:solidFill>
                  <a:srgbClr val="0070C0"/>
                </a:solidFill>
                <a:latin typeface="Times New Roman" panose="02020603050405020304" pitchFamily="18" charset="0"/>
                <a:cs typeface="Times New Roman" panose="02020603050405020304" pitchFamily="18" charset="0"/>
              </a:rPr>
              <a:t>branches</a:t>
            </a:r>
            <a:r>
              <a:rPr lang="en-US" dirty="0">
                <a:solidFill>
                  <a:srgbClr val="0070C0"/>
                </a:solidFill>
                <a:latin typeface="Times New Roman" panose="02020603050405020304" pitchFamily="18" charset="0"/>
                <a:cs typeface="Times New Roman" panose="02020603050405020304" pitchFamily="18" charset="0"/>
              </a:rPr>
              <a:t> to the basal ganglia and internal capsule.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MCA</a:t>
            </a:r>
            <a:r>
              <a:rPr lang="en-US" dirty="0">
                <a:latin typeface="Times New Roman" panose="02020603050405020304" pitchFamily="18" charset="0"/>
                <a:cs typeface="Times New Roman" panose="02020603050405020304" pitchFamily="18" charset="0"/>
              </a:rPr>
              <a:t> trifurcates into small anterior temporal branches and </a:t>
            </a:r>
            <a:r>
              <a:rPr lang="en-US" u="sng" dirty="0">
                <a:latin typeface="Times New Roman" panose="02020603050405020304" pitchFamily="18" charset="0"/>
                <a:cs typeface="Times New Roman" panose="02020603050405020304" pitchFamily="18" charset="0"/>
              </a:rPr>
              <a:t>large</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superior</a:t>
            </a:r>
            <a:r>
              <a:rPr lang="en-US" dirty="0">
                <a:latin typeface="Times New Roman" panose="02020603050405020304" pitchFamily="18" charset="0"/>
                <a:cs typeface="Times New Roman" panose="02020603050405020304" pitchFamily="18" charset="0"/>
              </a:rPr>
              <a:t> and </a:t>
            </a:r>
            <a:r>
              <a:rPr lang="en-US" u="sng" dirty="0">
                <a:latin typeface="Times New Roman" panose="02020603050405020304" pitchFamily="18" charset="0"/>
                <a:cs typeface="Times New Roman" panose="02020603050405020304" pitchFamily="18" charset="0"/>
              </a:rPr>
              <a:t>inferior</a:t>
            </a:r>
            <a:r>
              <a:rPr lang="en-US" dirty="0">
                <a:latin typeface="Times New Roman" panose="02020603050405020304" pitchFamily="18" charset="0"/>
                <a:cs typeface="Times New Roman" panose="02020603050405020304" pitchFamily="18" charset="0"/>
              </a:rPr>
              <a:t> divisions.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superior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division</a:t>
            </a:r>
            <a:r>
              <a:rPr lang="en-US" dirty="0">
                <a:latin typeface="Times New Roman" panose="02020603050405020304" pitchFamily="18" charset="0"/>
                <a:cs typeface="Times New Roman" panose="02020603050405020304" pitchFamily="18" charset="0"/>
              </a:rPr>
              <a:t> supplies the lateral cerebral hemispheres superior to the sylvian fissure, whereas the </a:t>
            </a:r>
            <a:r>
              <a:rPr lang="en-US" u="sng" dirty="0">
                <a:latin typeface="Times New Roman" panose="02020603050405020304" pitchFamily="18" charset="0"/>
                <a:cs typeface="Times New Roman" panose="02020603050405020304" pitchFamily="18" charset="0"/>
              </a:rPr>
              <a:t>inferior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division</a:t>
            </a:r>
            <a:r>
              <a:rPr lang="en-US" dirty="0">
                <a:latin typeface="Times New Roman" panose="02020603050405020304" pitchFamily="18" charset="0"/>
                <a:cs typeface="Times New Roman" panose="02020603050405020304" pitchFamily="18" charset="0"/>
              </a:rPr>
              <a:t> supplies the temporal and inferior parietal lobes.</a:t>
            </a:r>
            <a:endParaRPr lang="ar-JO"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81EE6E52-D818-39D6-ECF1-254987F4C1B4}"/>
              </a:ext>
            </a:extLst>
          </p:cNvPr>
          <p:cNvPicPr>
            <a:picLocks noChangeAspect="1"/>
          </p:cNvPicPr>
          <p:nvPr/>
        </p:nvPicPr>
        <p:blipFill>
          <a:blip r:embed="rId2"/>
          <a:srcRect l="2262"/>
          <a:stretch/>
        </p:blipFill>
        <p:spPr>
          <a:xfrm>
            <a:off x="7128387" y="245806"/>
            <a:ext cx="4884850" cy="6243483"/>
          </a:xfrm>
          <a:prstGeom prst="rect">
            <a:avLst/>
          </a:prstGeom>
        </p:spPr>
      </p:pic>
    </p:spTree>
    <p:extLst>
      <p:ext uri="{BB962C8B-B14F-4D97-AF65-F5344CB8AC3E}">
        <p14:creationId xmlns:p14="http://schemas.microsoft.com/office/powerpoint/2010/main" val="382994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 name="Picture 42" descr="The radiologic figure of a skeleton">
            <a:extLst>
              <a:ext uri="{FF2B5EF4-FFF2-40B4-BE49-F238E27FC236}">
                <a16:creationId xmlns:a16="http://schemas.microsoft.com/office/drawing/2014/main" id="{27DC5958-6386-B212-87E0-7D21B0CCD06E}"/>
              </a:ext>
            </a:extLst>
          </p:cNvPr>
          <p:cNvPicPr>
            <a:picLocks noChangeAspect="1"/>
          </p:cNvPicPr>
          <p:nvPr/>
        </p:nvPicPr>
        <p:blipFill>
          <a:blip r:embed="rId2"/>
          <a:srcRect b="15094"/>
          <a:stretch/>
        </p:blipFill>
        <p:spPr>
          <a:xfrm>
            <a:off x="20" y="10"/>
            <a:ext cx="12191980" cy="6857990"/>
          </a:xfrm>
          <a:prstGeom prst="rect">
            <a:avLst/>
          </a:prstGeom>
        </p:spPr>
      </p:pic>
      <p:sp>
        <p:nvSpPr>
          <p:cNvPr id="47" name="Rectangle 46">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84" y="570271"/>
            <a:ext cx="10901516" cy="5606692"/>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B)  </a:t>
            </a:r>
            <a:r>
              <a:rPr lang="en-US" u="sng" dirty="0">
                <a:latin typeface="Times New Roman" panose="02020603050405020304" pitchFamily="18" charset="0"/>
                <a:cs typeface="Times New Roman" panose="02020603050405020304" pitchFamily="18" charset="0"/>
              </a:rPr>
              <a:t>Posterior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circulation</a:t>
            </a:r>
          </a:p>
          <a:p>
            <a:pPr marL="0" indent="0">
              <a:buNone/>
            </a:pPr>
            <a:endParaRPr lang="en-US" u="sng"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first branch of each </a:t>
            </a:r>
            <a:r>
              <a:rPr lang="en-US" u="sng" dirty="0">
                <a:latin typeface="Times New Roman" panose="02020603050405020304" pitchFamily="18" charset="0"/>
                <a:cs typeface="Times New Roman" panose="02020603050405020304" pitchFamily="18" charset="0"/>
              </a:rPr>
              <a:t>subclavian</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artery</a:t>
            </a:r>
            <a:r>
              <a:rPr lang="en-US" dirty="0">
                <a:latin typeface="Times New Roman" panose="02020603050405020304" pitchFamily="18" charset="0"/>
                <a:cs typeface="Times New Roman" panose="02020603050405020304" pitchFamily="18" charset="0"/>
              </a:rPr>
              <a:t> is the </a:t>
            </a:r>
            <a:r>
              <a:rPr lang="en-US" u="sng" dirty="0">
                <a:latin typeface="Times New Roman" panose="02020603050405020304" pitchFamily="18" charset="0"/>
                <a:cs typeface="Times New Roman" panose="02020603050405020304" pitchFamily="18" charset="0"/>
              </a:rPr>
              <a:t>vertebral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artery</a:t>
            </a:r>
            <a:r>
              <a:rPr lang="en-US" dirty="0">
                <a:latin typeface="Times New Roman" panose="02020603050405020304" pitchFamily="18" charset="0"/>
                <a:cs typeface="Times New Roman" panose="02020603050405020304" pitchFamily="18" charset="0"/>
              </a:rPr>
              <a:t> ( VA).</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enters the </a:t>
            </a:r>
            <a:r>
              <a:rPr lang="en-US" u="sng" dirty="0">
                <a:latin typeface="Times New Roman" panose="02020603050405020304" pitchFamily="18" charset="0"/>
                <a:cs typeface="Times New Roman" panose="02020603050405020304" pitchFamily="18" charset="0"/>
              </a:rPr>
              <a:t>spinal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column</a:t>
            </a:r>
            <a:r>
              <a:rPr lang="en-US" dirty="0">
                <a:latin typeface="Times New Roman" panose="02020603050405020304" pitchFamily="18" charset="0"/>
                <a:cs typeface="Times New Roman" panose="02020603050405020304" pitchFamily="18" charset="0"/>
              </a:rPr>
              <a:t> via the transverse foramina of C5 or C6 and runs within the intervertebral foramina, </a:t>
            </a:r>
            <a:r>
              <a:rPr lang="en-US" u="sng" dirty="0">
                <a:latin typeface="Times New Roman" panose="02020603050405020304" pitchFamily="18" charset="0"/>
                <a:cs typeface="Times New Roman" panose="02020603050405020304" pitchFamily="18" charset="0"/>
              </a:rPr>
              <a:t>exiting</a:t>
            </a:r>
            <a:r>
              <a:rPr lang="en-US" dirty="0">
                <a:latin typeface="Times New Roman" panose="02020603050405020304" pitchFamily="18" charset="0"/>
                <a:cs typeface="Times New Roman" panose="02020603050405020304" pitchFamily="18" charset="0"/>
              </a:rPr>
              <a:t> to course </a:t>
            </a:r>
            <a:r>
              <a:rPr lang="en-US" u="sng" dirty="0">
                <a:latin typeface="Times New Roman" panose="02020603050405020304" pitchFamily="18" charset="0"/>
                <a:cs typeface="Times New Roman" panose="02020603050405020304" pitchFamily="18" charset="0"/>
              </a:rPr>
              <a:t>behind</a:t>
            </a:r>
            <a:r>
              <a:rPr lang="en-US" dirty="0">
                <a:latin typeface="Times New Roman" panose="02020603050405020304" pitchFamily="18" charset="0"/>
                <a:cs typeface="Times New Roman" panose="02020603050405020304" pitchFamily="18" charset="0"/>
              </a:rPr>
              <a:t> the </a:t>
            </a:r>
            <a:r>
              <a:rPr lang="en-US" u="sng" dirty="0">
                <a:latin typeface="Times New Roman" panose="02020603050405020304" pitchFamily="18" charset="0"/>
                <a:cs typeface="Times New Roman" panose="02020603050405020304" pitchFamily="18" charset="0"/>
              </a:rPr>
              <a:t>atlas</a:t>
            </a:r>
            <a:r>
              <a:rPr lang="en-US" dirty="0">
                <a:latin typeface="Times New Roman" panose="02020603050405020304" pitchFamily="18" charset="0"/>
                <a:cs typeface="Times New Roman" panose="02020603050405020304" pitchFamily="18" charset="0"/>
              </a:rPr>
              <a:t> before piercing the dura mater to </a:t>
            </a:r>
            <a:r>
              <a:rPr lang="en-US" u="sng" dirty="0">
                <a:latin typeface="Times New Roman" panose="02020603050405020304" pitchFamily="18" charset="0"/>
                <a:cs typeface="Times New Roman" panose="02020603050405020304" pitchFamily="18" charset="0"/>
              </a:rPr>
              <a:t>enter</a:t>
            </a:r>
            <a:r>
              <a:rPr lang="en-US" dirty="0">
                <a:latin typeface="Times New Roman" panose="02020603050405020304" pitchFamily="18" charset="0"/>
                <a:cs typeface="Times New Roman" panose="02020603050405020304" pitchFamily="18" charset="0"/>
              </a:rPr>
              <a:t> the </a:t>
            </a:r>
            <a:r>
              <a:rPr lang="en-US" u="sng" dirty="0">
                <a:latin typeface="Times New Roman" panose="02020603050405020304" pitchFamily="18" charset="0"/>
                <a:cs typeface="Times New Roman" panose="02020603050405020304" pitchFamily="18" charset="0"/>
              </a:rPr>
              <a:t>foramen</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magnum</a:t>
            </a:r>
            <a:r>
              <a:rPr lang="en-US" dirty="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intracranial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VAs</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join</a:t>
            </a:r>
            <a:r>
              <a:rPr lang="en-US" dirty="0">
                <a:latin typeface="Times New Roman" panose="02020603050405020304" pitchFamily="18" charset="0"/>
                <a:cs typeface="Times New Roman" panose="02020603050405020304" pitchFamily="18" charset="0"/>
              </a:rPr>
              <a:t> to form the </a:t>
            </a:r>
            <a:r>
              <a:rPr lang="en-US" u="sng" dirty="0">
                <a:latin typeface="Times New Roman" panose="02020603050405020304" pitchFamily="18" charset="0"/>
                <a:cs typeface="Times New Roman" panose="02020603050405020304" pitchFamily="18" charset="0"/>
              </a:rPr>
              <a:t>basilar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artery</a:t>
            </a:r>
            <a:r>
              <a:rPr lang="en-US" dirty="0">
                <a:latin typeface="Times New Roman" panose="02020603050405020304" pitchFamily="18" charset="0"/>
                <a:cs typeface="Times New Roman" panose="02020603050405020304" pitchFamily="18" charset="0"/>
              </a:rPr>
              <a:t> at the </a:t>
            </a:r>
            <a:r>
              <a:rPr lang="en-US" dirty="0" err="1">
                <a:latin typeface="Times New Roman" panose="02020603050405020304" pitchFamily="18" charset="0"/>
                <a:cs typeface="Times New Roman" panose="02020603050405020304" pitchFamily="18" charset="0"/>
              </a:rPr>
              <a:t>ponto</a:t>
            </a:r>
            <a:r>
              <a:rPr lang="en-US" dirty="0">
                <a:latin typeface="Times New Roman" panose="02020603050405020304" pitchFamily="18" charset="0"/>
                <a:cs typeface="Times New Roman" panose="02020603050405020304" pitchFamily="18" charset="0"/>
              </a:rPr>
              <a:t>-medullary junction.</a:t>
            </a:r>
            <a:endParaRPr lang="ar-J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730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neurology.mhmedical.com/data/books/1984/berkneuro_ch7_f003.png">
            <a:extLst>
              <a:ext uri="{FF2B5EF4-FFF2-40B4-BE49-F238E27FC236}">
                <a16:creationId xmlns:a16="http://schemas.microsoft.com/office/drawing/2014/main" id="{9BE79E2E-C6A4-D7FF-3B04-977BCC9E343B}"/>
              </a:ext>
            </a:extLst>
          </p:cNvPr>
          <p:cNvPicPr>
            <a:picLocks noChangeAspect="1" noChangeArrowheads="1"/>
          </p:cNvPicPr>
          <p:nvPr/>
        </p:nvPicPr>
        <p:blipFill>
          <a:blip r:embed="rId2"/>
          <a:srcRect/>
          <a:stretch>
            <a:fillRect/>
          </a:stretch>
        </p:blipFill>
        <p:spPr bwMode="auto">
          <a:xfrm>
            <a:off x="1337479" y="0"/>
            <a:ext cx="9403309" cy="6660595"/>
          </a:xfrm>
          <a:prstGeom prst="rect">
            <a:avLst/>
          </a:prstGeom>
          <a:noFill/>
        </p:spPr>
      </p:pic>
    </p:spTree>
    <p:extLst>
      <p:ext uri="{BB962C8B-B14F-4D97-AF65-F5344CB8AC3E}">
        <p14:creationId xmlns:p14="http://schemas.microsoft.com/office/powerpoint/2010/main" val="1453317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244" y="278211"/>
            <a:ext cx="11216149" cy="5790597"/>
          </a:xfrm>
        </p:spPr>
        <p:txBody>
          <a:bodyPr/>
          <a:lstStyle/>
          <a:p>
            <a:pPr marL="0" indent="0">
              <a:buNone/>
            </a:pPr>
            <a:r>
              <a:rPr lang="en-US" dirty="0"/>
              <a:t> </a:t>
            </a: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intracranial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gives off </a:t>
            </a:r>
            <a:r>
              <a:rPr lang="en-US" u="sng" dirty="0">
                <a:solidFill>
                  <a:srgbClr val="00B0F0"/>
                </a:solidFill>
                <a:latin typeface="Times New Roman" panose="02020603050405020304" pitchFamily="18" charset="0"/>
                <a:cs typeface="Times New Roman" panose="02020603050405020304" pitchFamily="18" charset="0"/>
              </a:rPr>
              <a:t>posterior</a:t>
            </a:r>
            <a:r>
              <a:rPr lang="en-US" dirty="0">
                <a:solidFill>
                  <a:srgbClr val="00B0F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a:t>
            </a:r>
            <a:r>
              <a:rPr lang="en-US" u="sng" dirty="0">
                <a:solidFill>
                  <a:srgbClr val="00B0F0"/>
                </a:solidFill>
                <a:latin typeface="Times New Roman" panose="02020603050405020304" pitchFamily="18" charset="0"/>
                <a:cs typeface="Times New Roman" panose="02020603050405020304" pitchFamily="18" charset="0"/>
              </a:rPr>
              <a:t>anterior</a:t>
            </a:r>
            <a:r>
              <a:rPr lang="en-US" dirty="0">
                <a:solidFill>
                  <a:srgbClr val="00B0F0"/>
                </a:solidFill>
                <a:latin typeface="Times New Roman" panose="02020603050405020304" pitchFamily="18" charset="0"/>
                <a:cs typeface="Times New Roman" panose="02020603050405020304" pitchFamily="18" charset="0"/>
              </a:rPr>
              <a:t> </a:t>
            </a:r>
            <a:r>
              <a:rPr lang="en-US" u="sng" dirty="0">
                <a:solidFill>
                  <a:srgbClr val="00B0F0"/>
                </a:solidFill>
                <a:latin typeface="Times New Roman" panose="02020603050405020304" pitchFamily="18" charset="0"/>
                <a:cs typeface="Times New Roman" panose="02020603050405020304" pitchFamily="18" charset="0"/>
              </a:rPr>
              <a:t>spinal</a:t>
            </a:r>
            <a:r>
              <a:rPr lang="en-US" dirty="0">
                <a:solidFill>
                  <a:srgbClr val="00B0F0"/>
                </a:solidFill>
                <a:latin typeface="Times New Roman" panose="02020603050405020304" pitchFamily="18" charset="0"/>
                <a:cs typeface="Times New Roman" panose="02020603050405020304" pitchFamily="18" charset="0"/>
              </a:rPr>
              <a:t> </a:t>
            </a:r>
            <a:r>
              <a:rPr lang="en-US" u="sng" dirty="0">
                <a:solidFill>
                  <a:srgbClr val="00B0F0"/>
                </a:solidFill>
                <a:latin typeface="Times New Roman" panose="02020603050405020304" pitchFamily="18" charset="0"/>
                <a:cs typeface="Times New Roman" panose="02020603050405020304" pitchFamily="18" charset="0"/>
              </a:rPr>
              <a:t>artery</a:t>
            </a:r>
            <a:r>
              <a:rPr lang="en-US" dirty="0">
                <a:solidFill>
                  <a:srgbClr val="00B0F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branches, penetrating arteries to the </a:t>
            </a:r>
            <a:r>
              <a:rPr lang="en-US" dirty="0">
                <a:solidFill>
                  <a:srgbClr val="00B0F0"/>
                </a:solidFill>
                <a:latin typeface="Times New Roman" panose="02020603050405020304" pitchFamily="18" charset="0"/>
                <a:cs typeface="Times New Roman" panose="02020603050405020304" pitchFamily="18" charset="0"/>
              </a:rPr>
              <a:t>medulla and the posterior inferior cerebellar artery ( </a:t>
            </a:r>
            <a:r>
              <a:rPr lang="en-US" u="sng" dirty="0">
                <a:solidFill>
                  <a:srgbClr val="00B0F0"/>
                </a:solidFill>
                <a:latin typeface="Times New Roman" panose="02020603050405020304" pitchFamily="18" charset="0"/>
                <a:cs typeface="Times New Roman" panose="02020603050405020304" pitchFamily="18" charset="0"/>
              </a:rPr>
              <a:t>PICA</a:t>
            </a:r>
            <a:r>
              <a:rPr lang="en-US" dirty="0">
                <a:solidFill>
                  <a:srgbClr val="00B0F0"/>
                </a:solidFill>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solidFill>
                  <a:srgbClr val="FF0000"/>
                </a:solidFill>
                <a:latin typeface="Times New Roman" panose="02020603050405020304" pitchFamily="18" charset="0"/>
                <a:cs typeface="Times New Roman" panose="02020603050405020304" pitchFamily="18" charset="0"/>
              </a:rPr>
              <a:t>basilar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artery</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then runs in the midline along the clivus giving off bilateral </a:t>
            </a:r>
            <a:r>
              <a:rPr lang="en-US" u="sng" dirty="0">
                <a:solidFill>
                  <a:srgbClr val="FF0000"/>
                </a:solidFill>
                <a:latin typeface="Times New Roman" panose="02020603050405020304" pitchFamily="18" charset="0"/>
                <a:cs typeface="Times New Roman" panose="02020603050405020304" pitchFamily="18" charset="0"/>
              </a:rPr>
              <a:t>anterior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inferior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cerebellar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artery</a:t>
            </a:r>
            <a:r>
              <a:rPr lang="en-US" dirty="0">
                <a:solidFill>
                  <a:srgbClr val="FF0000"/>
                </a:solidFill>
                <a:latin typeface="Times New Roman" panose="02020603050405020304" pitchFamily="18" charset="0"/>
                <a:cs typeface="Times New Roman" panose="02020603050405020304" pitchFamily="18" charset="0"/>
              </a:rPr>
              <a:t> ( </a:t>
            </a:r>
            <a:r>
              <a:rPr lang="en-US" u="sng" dirty="0">
                <a:solidFill>
                  <a:srgbClr val="FF0000"/>
                </a:solidFill>
                <a:latin typeface="Times New Roman" panose="02020603050405020304" pitchFamily="18" charset="0"/>
                <a:cs typeface="Times New Roman" panose="02020603050405020304" pitchFamily="18" charset="0"/>
              </a:rPr>
              <a:t>AICA</a:t>
            </a:r>
            <a:r>
              <a:rPr lang="en-US" dirty="0">
                <a:solidFill>
                  <a:srgbClr val="FF0000"/>
                </a:solidFill>
                <a:latin typeface="Times New Roman" panose="02020603050405020304" pitchFamily="18" charset="0"/>
                <a:cs typeface="Times New Roman" panose="02020603050405020304" pitchFamily="18" charset="0"/>
              </a:rPr>
              <a:t>) and </a:t>
            </a:r>
            <a:r>
              <a:rPr lang="en-US" u="sng" dirty="0">
                <a:solidFill>
                  <a:srgbClr val="FF0000"/>
                </a:solidFill>
                <a:latin typeface="Times New Roman" panose="02020603050405020304" pitchFamily="18" charset="0"/>
                <a:cs typeface="Times New Roman" panose="02020603050405020304" pitchFamily="18" charset="0"/>
              </a:rPr>
              <a:t>superior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cerebellar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artery</a:t>
            </a:r>
            <a:r>
              <a:rPr lang="en-US" dirty="0">
                <a:solidFill>
                  <a:srgbClr val="FF0000"/>
                </a:solidFill>
                <a:latin typeface="Times New Roman" panose="02020603050405020304" pitchFamily="18" charset="0"/>
                <a:cs typeface="Times New Roman" panose="02020603050405020304" pitchFamily="18" charset="0"/>
              </a:rPr>
              <a:t> ( </a:t>
            </a:r>
            <a:r>
              <a:rPr lang="en-US" u="sng" dirty="0">
                <a:solidFill>
                  <a:srgbClr val="FF0000"/>
                </a:solidFill>
                <a:latin typeface="Times New Roman" panose="02020603050405020304" pitchFamily="18" charset="0"/>
                <a:cs typeface="Times New Roman" panose="02020603050405020304" pitchFamily="18" charset="0"/>
              </a:rPr>
              <a:t>SCA</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branches before dividing at the Ponto mesencephalic junction into the </a:t>
            </a:r>
            <a:r>
              <a:rPr lang="en-US" u="sng" dirty="0">
                <a:solidFill>
                  <a:srgbClr val="FF0000"/>
                </a:solidFill>
                <a:latin typeface="Times New Roman" panose="02020603050405020304" pitchFamily="18" charset="0"/>
                <a:cs typeface="Times New Roman" panose="02020603050405020304" pitchFamily="18" charset="0"/>
              </a:rPr>
              <a:t>posterior</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cerebral</a:t>
            </a:r>
            <a:r>
              <a:rPr lang="en-US" dirty="0">
                <a:solidFill>
                  <a:srgbClr val="FF0000"/>
                </a:solidFill>
                <a:latin typeface="Times New Roman" panose="02020603050405020304" pitchFamily="18" charset="0"/>
                <a:cs typeface="Times New Roman" panose="02020603050405020304" pitchFamily="18" charset="0"/>
              </a:rPr>
              <a:t> </a:t>
            </a:r>
            <a:r>
              <a:rPr lang="en-US" u="sng" dirty="0">
                <a:solidFill>
                  <a:srgbClr val="FF0000"/>
                </a:solidFill>
                <a:latin typeface="Times New Roman" panose="02020603050405020304" pitchFamily="18" charset="0"/>
                <a:cs typeface="Times New Roman" panose="02020603050405020304" pitchFamily="18" charset="0"/>
              </a:rPr>
              <a:t>arteries</a:t>
            </a:r>
            <a:r>
              <a:rPr lang="en-US" dirty="0">
                <a:solidFill>
                  <a:srgbClr val="FF0000"/>
                </a:solidFill>
                <a:latin typeface="Times New Roman" panose="02020603050405020304" pitchFamily="18" charset="0"/>
                <a:cs typeface="Times New Roman" panose="02020603050405020304" pitchFamily="18" charset="0"/>
              </a:rPr>
              <a:t>  (PCA).</a:t>
            </a:r>
          </a:p>
          <a:p>
            <a:pPr marL="0" indent="0">
              <a:buNone/>
            </a:pPr>
            <a:endParaRPr lang="en-US" dirty="0">
              <a:solidFill>
                <a:srgbClr val="FF0000"/>
              </a:solidFill>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Small </a:t>
            </a:r>
            <a:r>
              <a:rPr lang="en-US" u="sng" dirty="0">
                <a:latin typeface="Times New Roman" panose="02020603050405020304" pitchFamily="18" charset="0"/>
                <a:cs typeface="Times New Roman" panose="02020603050405020304" pitchFamily="18" charset="0"/>
              </a:rPr>
              <a:t>penetrating</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arteries</a:t>
            </a:r>
            <a:r>
              <a:rPr lang="en-US" dirty="0">
                <a:latin typeface="Times New Roman" panose="02020603050405020304" pitchFamily="18" charset="0"/>
                <a:cs typeface="Times New Roman" panose="02020603050405020304" pitchFamily="18" charset="0"/>
              </a:rPr>
              <a:t> arise at the basilar artery bifurcation to supply the </a:t>
            </a:r>
            <a:r>
              <a:rPr lang="en-US" u="sng" dirty="0">
                <a:latin typeface="Times New Roman" panose="02020603050405020304" pitchFamily="18" charset="0"/>
                <a:cs typeface="Times New Roman" panose="02020603050405020304" pitchFamily="18" charset="0"/>
              </a:rPr>
              <a:t>medial</a:t>
            </a:r>
            <a:r>
              <a:rPr lang="en-US" dirty="0">
                <a:latin typeface="Times New Roman" panose="02020603050405020304" pitchFamily="18" charset="0"/>
                <a:cs typeface="Times New Roman" panose="02020603050405020304" pitchFamily="18" charset="0"/>
              </a:rPr>
              <a:t> portions of the </a:t>
            </a:r>
            <a:r>
              <a:rPr lang="en-US" u="sng" dirty="0">
                <a:latin typeface="Times New Roman" panose="02020603050405020304" pitchFamily="18" charset="0"/>
                <a:cs typeface="Times New Roman" panose="02020603050405020304" pitchFamily="18" charset="0"/>
              </a:rPr>
              <a:t>midbrain</a:t>
            </a:r>
            <a:r>
              <a:rPr lang="en-US" dirty="0">
                <a:latin typeface="Times New Roman" panose="02020603050405020304" pitchFamily="18" charset="0"/>
                <a:cs typeface="Times New Roman" panose="02020603050405020304" pitchFamily="18" charset="0"/>
              </a:rPr>
              <a:t> and </a:t>
            </a:r>
            <a:r>
              <a:rPr lang="en-US" u="sng" dirty="0">
                <a:latin typeface="Times New Roman" panose="02020603050405020304" pitchFamily="18" charset="0"/>
                <a:cs typeface="Times New Roman" panose="02020603050405020304" pitchFamily="18" charset="0"/>
              </a:rPr>
              <a:t>thalami</a:t>
            </a:r>
            <a:r>
              <a:rPr lang="en-US" dirty="0">
                <a:latin typeface="Times New Roman" panose="02020603050405020304" pitchFamily="18" charset="0"/>
                <a:cs typeface="Times New Roman" panose="02020603050405020304" pitchFamily="18" charset="0"/>
              </a:rPr>
              <a:t>.</a:t>
            </a:r>
            <a:endParaRPr lang="ar-J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875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8186"/>
            <a:ext cx="10515600" cy="5558777"/>
          </a:xfrm>
        </p:spPr>
        <p:txBody>
          <a:bodyPr/>
          <a:lstStyle/>
          <a:p>
            <a:pPr marL="0" indent="0">
              <a:buNone/>
            </a:pPr>
            <a:r>
              <a:rPr lang="en-US" dirty="0"/>
              <a:t> </a:t>
            </a:r>
            <a:r>
              <a:rPr lang="en-US" dirty="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vascular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supply</a:t>
            </a:r>
            <a:r>
              <a:rPr lang="en-US" dirty="0">
                <a:latin typeface="Times New Roman" panose="02020603050405020304" pitchFamily="18" charset="0"/>
                <a:cs typeface="Times New Roman" panose="02020603050405020304" pitchFamily="18" charset="0"/>
              </a:rPr>
              <a:t> of the </a:t>
            </a:r>
            <a:r>
              <a:rPr lang="en-US" u="sng" dirty="0">
                <a:solidFill>
                  <a:srgbClr val="00B050"/>
                </a:solidFill>
                <a:latin typeface="Times New Roman" panose="02020603050405020304" pitchFamily="18" charset="0"/>
                <a:cs typeface="Times New Roman" panose="02020603050405020304" pitchFamily="18" charset="0"/>
              </a:rPr>
              <a:t>brainstem</a:t>
            </a:r>
            <a:r>
              <a:rPr lang="en-US" dirty="0">
                <a:latin typeface="Times New Roman" panose="02020603050405020304" pitchFamily="18" charset="0"/>
                <a:cs typeface="Times New Roman" panose="02020603050405020304" pitchFamily="18" charset="0"/>
              </a:rPr>
              <a:t> includes large </a:t>
            </a:r>
            <a:r>
              <a:rPr lang="en-US" u="sng" dirty="0" err="1">
                <a:solidFill>
                  <a:srgbClr val="00B050"/>
                </a:solidFill>
                <a:latin typeface="Times New Roman" panose="02020603050405020304" pitchFamily="18" charset="0"/>
                <a:cs typeface="Times New Roman" panose="02020603050405020304" pitchFamily="18" charset="0"/>
              </a:rPr>
              <a:t>paramedian</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arteries</a:t>
            </a:r>
            <a:r>
              <a:rPr lang="en-US" dirty="0">
                <a:latin typeface="Times New Roman" panose="02020603050405020304" pitchFamily="18" charset="0"/>
                <a:cs typeface="Times New Roman" panose="02020603050405020304" pitchFamily="18" charset="0"/>
              </a:rPr>
              <a:t> and smaller, </a:t>
            </a:r>
            <a:r>
              <a:rPr lang="en-US" u="sng" dirty="0">
                <a:latin typeface="Times New Roman" panose="02020603050405020304" pitchFamily="18" charset="0"/>
                <a:cs typeface="Times New Roman" panose="02020603050405020304" pitchFamily="18" charset="0"/>
              </a:rPr>
              <a:t>short</a:t>
            </a:r>
            <a:r>
              <a:rPr lang="en-US" dirty="0">
                <a:latin typeface="Times New Roman" panose="02020603050405020304" pitchFamily="18" charset="0"/>
                <a:cs typeface="Times New Roman" panose="02020603050405020304" pitchFamily="18" charset="0"/>
              </a:rPr>
              <a:t> </a:t>
            </a:r>
            <a:r>
              <a:rPr lang="en-US" u="sng" dirty="0">
                <a:solidFill>
                  <a:srgbClr val="00B050"/>
                </a:solidFill>
                <a:latin typeface="Times New Roman" panose="02020603050405020304" pitchFamily="18" charset="0"/>
                <a:cs typeface="Times New Roman" panose="02020603050405020304" pitchFamily="18" charset="0"/>
              </a:rPr>
              <a:t>circumferential</a:t>
            </a:r>
            <a:r>
              <a:rPr lang="en-US" dirty="0">
                <a:solidFill>
                  <a:srgbClr val="00B050"/>
                </a:solidFill>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arteries</a:t>
            </a:r>
            <a:r>
              <a:rPr lang="en-US" dirty="0">
                <a:latin typeface="Times New Roman" panose="02020603050405020304" pitchFamily="18" charset="0"/>
                <a:cs typeface="Times New Roman" panose="02020603050405020304" pitchFamily="18" charset="0"/>
              </a:rPr>
              <a:t> that penetrate the basal portion of the brainstem into the tegmentum.</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u="sng" dirty="0">
                <a:latin typeface="Times New Roman" panose="02020603050405020304" pitchFamily="18" charset="0"/>
                <a:cs typeface="Times New Roman" panose="02020603050405020304" pitchFamily="18" charset="0"/>
              </a:rPr>
              <a:t>Long</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circumferential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arteries</a:t>
            </a:r>
            <a:r>
              <a:rPr lang="en-US" dirty="0">
                <a:latin typeface="Times New Roman" panose="02020603050405020304" pitchFamily="18" charset="0"/>
                <a:cs typeface="Times New Roman" panose="02020603050405020304" pitchFamily="18" charset="0"/>
              </a:rPr>
              <a:t> course around the brainstem and give off branches to the lateral tegmentum.</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t>
            </a:r>
            <a:r>
              <a:rPr lang="en-US" u="sng" dirty="0">
                <a:solidFill>
                  <a:srgbClr val="0070C0"/>
                </a:solidFill>
                <a:latin typeface="Times New Roman" panose="02020603050405020304" pitchFamily="18" charset="0"/>
                <a:cs typeface="Times New Roman" panose="02020603050405020304" pitchFamily="18" charset="0"/>
              </a:rPr>
              <a:t>PCA</a:t>
            </a:r>
            <a:r>
              <a:rPr lang="en-US" dirty="0">
                <a:solidFill>
                  <a:srgbClr val="0070C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gives off </a:t>
            </a:r>
            <a:r>
              <a:rPr lang="en-US" u="sng" dirty="0">
                <a:latin typeface="Times New Roman" panose="02020603050405020304" pitchFamily="18" charset="0"/>
                <a:cs typeface="Times New Roman" panose="02020603050405020304" pitchFamily="18" charset="0"/>
              </a:rPr>
              <a:t>penetrating</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arteries</a:t>
            </a:r>
            <a:r>
              <a:rPr lang="en-US" dirty="0">
                <a:latin typeface="Times New Roman" panose="02020603050405020304" pitchFamily="18" charset="0"/>
                <a:cs typeface="Times New Roman" panose="02020603050405020304" pitchFamily="18" charset="0"/>
              </a:rPr>
              <a:t> to the </a:t>
            </a:r>
            <a:r>
              <a:rPr lang="en-US" dirty="0">
                <a:solidFill>
                  <a:srgbClr val="0070C0"/>
                </a:solidFill>
                <a:latin typeface="Times New Roman" panose="02020603050405020304" pitchFamily="18" charset="0"/>
                <a:cs typeface="Times New Roman" panose="02020603050405020304" pitchFamily="18" charset="0"/>
              </a:rPr>
              <a:t>midbrain</a:t>
            </a:r>
            <a:r>
              <a:rPr lang="en-US" dirty="0">
                <a:latin typeface="Times New Roman" panose="02020603050405020304" pitchFamily="18" charset="0"/>
                <a:cs typeface="Times New Roman" panose="02020603050405020304" pitchFamily="18" charset="0"/>
              </a:rPr>
              <a:t> and </a:t>
            </a:r>
            <a:r>
              <a:rPr lang="en-US" dirty="0">
                <a:solidFill>
                  <a:srgbClr val="0070C0"/>
                </a:solidFill>
                <a:latin typeface="Times New Roman" panose="02020603050405020304" pitchFamily="18" charset="0"/>
                <a:cs typeface="Times New Roman" panose="02020603050405020304" pitchFamily="18" charset="0"/>
              </a:rPr>
              <a:t>thalamus</a:t>
            </a:r>
            <a:r>
              <a:rPr lang="en-US" dirty="0">
                <a:latin typeface="Times New Roman" panose="02020603050405020304" pitchFamily="18" charset="0"/>
                <a:cs typeface="Times New Roman" panose="02020603050405020304" pitchFamily="18" charset="0"/>
              </a:rPr>
              <a:t>, courses around the cerebral peduncles and then supplies the </a:t>
            </a:r>
            <a:r>
              <a:rPr lang="en-US" u="sng" dirty="0">
                <a:solidFill>
                  <a:srgbClr val="0070C0"/>
                </a:solidFill>
                <a:latin typeface="Times New Roman" panose="02020603050405020304" pitchFamily="18" charset="0"/>
                <a:cs typeface="Times New Roman" panose="02020603050405020304" pitchFamily="18" charset="0"/>
              </a:rPr>
              <a:t>occipital</a:t>
            </a:r>
            <a:r>
              <a:rPr lang="en-US" dirty="0">
                <a:solidFill>
                  <a:srgbClr val="0070C0"/>
                </a:solidFill>
                <a:latin typeface="Times New Roman" panose="02020603050405020304" pitchFamily="18" charset="0"/>
                <a:cs typeface="Times New Roman" panose="02020603050405020304" pitchFamily="18" charset="0"/>
              </a:rPr>
              <a:t> </a:t>
            </a:r>
            <a:r>
              <a:rPr lang="en-US" u="sng" dirty="0">
                <a:solidFill>
                  <a:srgbClr val="0070C0"/>
                </a:solidFill>
                <a:latin typeface="Times New Roman" panose="02020603050405020304" pitchFamily="18" charset="0"/>
                <a:cs typeface="Times New Roman" panose="02020603050405020304" pitchFamily="18" charset="0"/>
              </a:rPr>
              <a:t>lobe</a:t>
            </a:r>
            <a:r>
              <a:rPr lang="en-US" dirty="0">
                <a:solidFill>
                  <a:srgbClr val="0070C0"/>
                </a:solidFill>
                <a:latin typeface="Times New Roman" panose="02020603050405020304" pitchFamily="18" charset="0"/>
                <a:cs typeface="Times New Roman" panose="02020603050405020304" pitchFamily="18" charset="0"/>
              </a:rPr>
              <a:t> and the </a:t>
            </a:r>
            <a:r>
              <a:rPr lang="en-US" u="sng" dirty="0">
                <a:solidFill>
                  <a:srgbClr val="0070C0"/>
                </a:solidFill>
                <a:latin typeface="Times New Roman" panose="02020603050405020304" pitchFamily="18" charset="0"/>
                <a:cs typeface="Times New Roman" panose="02020603050405020304" pitchFamily="18" charset="0"/>
              </a:rPr>
              <a:t>inferior</a:t>
            </a:r>
            <a:r>
              <a:rPr lang="en-US" dirty="0">
                <a:solidFill>
                  <a:srgbClr val="0070C0"/>
                </a:solidFill>
                <a:latin typeface="Times New Roman" panose="02020603050405020304" pitchFamily="18" charset="0"/>
                <a:cs typeface="Times New Roman" panose="02020603050405020304" pitchFamily="18" charset="0"/>
              </a:rPr>
              <a:t> </a:t>
            </a:r>
            <a:r>
              <a:rPr lang="en-US" u="sng" dirty="0">
                <a:solidFill>
                  <a:srgbClr val="0070C0"/>
                </a:solidFill>
                <a:latin typeface="Times New Roman" panose="02020603050405020304" pitchFamily="18" charset="0"/>
                <a:cs typeface="Times New Roman" panose="02020603050405020304" pitchFamily="18" charset="0"/>
              </a:rPr>
              <a:t>surface</a:t>
            </a:r>
            <a:r>
              <a:rPr lang="en-US" dirty="0">
                <a:solidFill>
                  <a:srgbClr val="0070C0"/>
                </a:solidFill>
                <a:latin typeface="Times New Roman" panose="02020603050405020304" pitchFamily="18" charset="0"/>
                <a:cs typeface="Times New Roman" panose="02020603050405020304" pitchFamily="18" charset="0"/>
              </a:rPr>
              <a:t> of the </a:t>
            </a:r>
            <a:r>
              <a:rPr lang="en-US" u="sng" dirty="0">
                <a:solidFill>
                  <a:srgbClr val="0070C0"/>
                </a:solidFill>
                <a:latin typeface="Times New Roman" panose="02020603050405020304" pitchFamily="18" charset="0"/>
                <a:cs typeface="Times New Roman" panose="02020603050405020304" pitchFamily="18" charset="0"/>
              </a:rPr>
              <a:t>temporal</a:t>
            </a:r>
            <a:r>
              <a:rPr lang="en-US" dirty="0">
                <a:solidFill>
                  <a:srgbClr val="0070C0"/>
                </a:solidFill>
                <a:latin typeface="Times New Roman" panose="02020603050405020304" pitchFamily="18" charset="0"/>
                <a:cs typeface="Times New Roman" panose="02020603050405020304" pitchFamily="18" charset="0"/>
              </a:rPr>
              <a:t> lobe.</a:t>
            </a:r>
            <a:endParaRPr lang="ar-JO"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0390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767" y="173380"/>
            <a:ext cx="11697929" cy="5610293"/>
          </a:xfrm>
        </p:spPr>
        <p:txBody>
          <a:bodyPr/>
          <a:lstStyle/>
          <a:p>
            <a:pPr marL="0" indent="0">
              <a:buNone/>
            </a:pPr>
            <a:r>
              <a:rPr lang="en-US" dirty="0"/>
              <a:t> </a:t>
            </a:r>
            <a:r>
              <a:rPr lang="en-US" sz="2000" dirty="0">
                <a:latin typeface="Times New Roman" panose="02020603050405020304" pitchFamily="18" charset="0"/>
                <a:cs typeface="Times New Roman" panose="02020603050405020304" pitchFamily="18" charset="0"/>
              </a:rPr>
              <a:t>The </a:t>
            </a:r>
            <a:r>
              <a:rPr lang="en-US" sz="2000" u="sng" dirty="0">
                <a:latin typeface="Times New Roman" panose="02020603050405020304" pitchFamily="18" charset="0"/>
                <a:cs typeface="Times New Roman" panose="02020603050405020304" pitchFamily="18" charset="0"/>
              </a:rPr>
              <a:t>circle</a:t>
            </a:r>
            <a:r>
              <a:rPr lang="en-US" sz="2000" dirty="0">
                <a:latin typeface="Times New Roman" panose="02020603050405020304" pitchFamily="18" charset="0"/>
                <a:cs typeface="Times New Roman" panose="02020603050405020304" pitchFamily="18" charset="0"/>
              </a:rPr>
              <a:t> of </a:t>
            </a:r>
            <a:r>
              <a:rPr lang="en-US" sz="2000" u="sng" dirty="0">
                <a:latin typeface="Times New Roman" panose="02020603050405020304" pitchFamily="18" charset="0"/>
                <a:cs typeface="Times New Roman" panose="02020603050405020304" pitchFamily="18" charset="0"/>
              </a:rPr>
              <a:t>Willis</a:t>
            </a:r>
            <a:r>
              <a:rPr lang="en-US" sz="2000" dirty="0">
                <a:latin typeface="Times New Roman" panose="02020603050405020304" pitchFamily="18" charset="0"/>
                <a:cs typeface="Times New Roman" panose="02020603050405020304" pitchFamily="18" charset="0"/>
              </a:rPr>
              <a:t> connects the anterior circulation of each side through the </a:t>
            </a:r>
            <a:r>
              <a:rPr lang="en-US" sz="2000" u="sng" dirty="0">
                <a:latin typeface="Times New Roman" panose="02020603050405020304" pitchFamily="18" charset="0"/>
                <a:cs typeface="Times New Roman" panose="02020603050405020304" pitchFamily="18" charset="0"/>
              </a:rPr>
              <a:t>anterior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communicating</a:t>
            </a:r>
            <a:r>
              <a:rPr lang="en-US" sz="2000" dirty="0">
                <a:latin typeface="Times New Roman" panose="02020603050405020304" pitchFamily="18" charset="0"/>
                <a:cs typeface="Times New Roman" panose="02020603050405020304" pitchFamily="18" charset="0"/>
              </a:rPr>
              <a:t> artery, and the posterior and anterior circulation of each side through the </a:t>
            </a:r>
            <a:r>
              <a:rPr lang="en-US" sz="2000" u="sng" dirty="0">
                <a:latin typeface="Times New Roman" panose="02020603050405020304" pitchFamily="18" charset="0"/>
                <a:cs typeface="Times New Roman" panose="02020603050405020304" pitchFamily="18" charset="0"/>
              </a:rPr>
              <a:t>posterior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communicating</a:t>
            </a:r>
            <a:r>
              <a:rPr lang="en-US" sz="2000" dirty="0">
                <a:latin typeface="Times New Roman" panose="02020603050405020304" pitchFamily="18" charset="0"/>
                <a:cs typeface="Times New Roman" panose="02020603050405020304" pitchFamily="18" charset="0"/>
              </a:rPr>
              <a:t> artery.</a:t>
            </a:r>
          </a:p>
          <a:p>
            <a:pPr marL="0" indent="0">
              <a:buNone/>
            </a:pPr>
            <a:r>
              <a:rPr lang="en-US" sz="2000" dirty="0">
                <a:latin typeface="Times New Roman" panose="02020603050405020304" pitchFamily="18" charset="0"/>
                <a:cs typeface="Times New Roman" panose="02020603050405020304" pitchFamily="18" charset="0"/>
              </a:rPr>
              <a:t>Each </a:t>
            </a:r>
            <a:r>
              <a:rPr lang="en-US" sz="2000" u="sng" dirty="0">
                <a:latin typeface="Times New Roman" panose="02020603050405020304" pitchFamily="18" charset="0"/>
                <a:cs typeface="Times New Roman" panose="02020603050405020304" pitchFamily="18" charset="0"/>
              </a:rPr>
              <a:t>carotid</a:t>
            </a:r>
            <a:r>
              <a:rPr lang="en-US" sz="2000" dirty="0">
                <a:latin typeface="Times New Roman" panose="02020603050405020304" pitchFamily="18" charset="0"/>
                <a:cs typeface="Times New Roman" panose="02020603050405020304" pitchFamily="18" charset="0"/>
              </a:rPr>
              <a:t> artery supplies </a:t>
            </a:r>
            <a:r>
              <a:rPr lang="en-US" sz="2000" u="sng" dirty="0">
                <a:latin typeface="Times New Roman" panose="02020603050405020304" pitchFamily="18" charset="0"/>
                <a:cs typeface="Times New Roman" panose="02020603050405020304" pitchFamily="18" charset="0"/>
              </a:rPr>
              <a:t>four-fifths</a:t>
            </a:r>
            <a:r>
              <a:rPr lang="en-US" sz="2000" dirty="0">
                <a:latin typeface="Times New Roman" panose="02020603050405020304" pitchFamily="18" charset="0"/>
                <a:cs typeface="Times New Roman" panose="02020603050405020304" pitchFamily="18" charset="0"/>
              </a:rPr>
              <a:t> of the </a:t>
            </a:r>
            <a:r>
              <a:rPr lang="en-US" sz="2000" u="sng" dirty="0">
                <a:latin typeface="Times New Roman" panose="02020603050405020304" pitchFamily="18" charset="0"/>
                <a:cs typeface="Times New Roman" panose="02020603050405020304" pitchFamily="18" charset="0"/>
              </a:rPr>
              <a:t>brain</a:t>
            </a:r>
            <a:r>
              <a:rPr lang="en-US" sz="2000" dirty="0">
                <a:latin typeface="Times New Roman" panose="02020603050405020304" pitchFamily="18" charset="0"/>
                <a:cs typeface="Times New Roman" panose="02020603050405020304" pitchFamily="18" charset="0"/>
              </a:rPr>
              <a:t>, the vertebrobasilar circulation, one-fifth</a:t>
            </a:r>
            <a:endParaRPr lang="ar-JO" sz="2000" dirty="0">
              <a:latin typeface="Times New Roman" panose="02020603050405020304" pitchFamily="18" charset="0"/>
              <a:cs typeface="Times New Roman" panose="02020603050405020304" pitchFamily="18" charset="0"/>
            </a:endParaRPr>
          </a:p>
        </p:txBody>
      </p:sp>
      <p:pic>
        <p:nvPicPr>
          <p:cNvPr id="2" name="Content Placeholder 4" descr="Diagram&#10;&#10;Description automatically generated">
            <a:extLst>
              <a:ext uri="{FF2B5EF4-FFF2-40B4-BE49-F238E27FC236}">
                <a16:creationId xmlns:a16="http://schemas.microsoft.com/office/drawing/2014/main" id="{3BA87185-95E3-A7B4-66CB-47DE4A72987A}"/>
              </a:ext>
            </a:extLst>
          </p:cNvPr>
          <p:cNvPicPr>
            <a:picLocks noChangeAspect="1"/>
          </p:cNvPicPr>
          <p:nvPr/>
        </p:nvPicPr>
        <p:blipFill rotWithShape="1">
          <a:blip r:embed="rId2">
            <a:extLst>
              <a:ext uri="{28A0092B-C50C-407E-A947-70E740481C1C}">
                <a14:useLocalDpi xmlns:a14="http://schemas.microsoft.com/office/drawing/2010/main" val="0"/>
              </a:ext>
            </a:extLst>
          </a:blip>
          <a:srcRect t="7347"/>
          <a:stretch/>
        </p:blipFill>
        <p:spPr>
          <a:xfrm>
            <a:off x="477078" y="1445342"/>
            <a:ext cx="11439617" cy="5300015"/>
          </a:xfrm>
          <a:prstGeom prst="rect">
            <a:avLst/>
          </a:prstGeom>
        </p:spPr>
      </p:pic>
    </p:spTree>
    <p:extLst>
      <p:ext uri="{BB962C8B-B14F-4D97-AF65-F5344CB8AC3E}">
        <p14:creationId xmlns:p14="http://schemas.microsoft.com/office/powerpoint/2010/main" val="229176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2926FEEE-69DC-AD34-F52D-442883EF6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583" y="-92765"/>
            <a:ext cx="11529391" cy="6858000"/>
          </a:xfrm>
          <a:prstGeom prst="rect">
            <a:avLst/>
          </a:prstGeom>
        </p:spPr>
      </p:pic>
    </p:spTree>
    <p:extLst>
      <p:ext uri="{BB962C8B-B14F-4D97-AF65-F5344CB8AC3E}">
        <p14:creationId xmlns:p14="http://schemas.microsoft.com/office/powerpoint/2010/main" val="3802748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3BE9F1DD-6D2A-AFCE-4377-107EF7B7DB5E}"/>
              </a:ext>
            </a:extLst>
          </p:cNvPr>
          <p:cNvSpPr txBox="1"/>
          <p:nvPr/>
        </p:nvSpPr>
        <p:spPr>
          <a:xfrm>
            <a:off x="0" y="1243013"/>
            <a:ext cx="3855720" cy="437197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chemeClr val="tx2"/>
                </a:solidFill>
                <a:latin typeface="Times New Roman" panose="02020603050405020304" pitchFamily="18" charset="0"/>
                <a:ea typeface="+mj-ea"/>
                <a:cs typeface="Times New Roman" panose="02020603050405020304" pitchFamily="18" charset="0"/>
              </a:rPr>
              <a:t>Definition </a:t>
            </a:r>
          </a:p>
          <a:p>
            <a:pPr algn="ctr">
              <a:lnSpc>
                <a:spcPct val="90000"/>
              </a:lnSpc>
              <a:spcBef>
                <a:spcPct val="0"/>
              </a:spcBef>
              <a:spcAft>
                <a:spcPts val="600"/>
              </a:spcAft>
            </a:pPr>
            <a:r>
              <a:rPr lang="en-US" sz="3600" b="1" kern="1200" dirty="0">
                <a:solidFill>
                  <a:schemeClr val="tx2"/>
                </a:solidFill>
                <a:latin typeface="Times New Roman" panose="02020603050405020304" pitchFamily="18" charset="0"/>
                <a:ea typeface="+mj-ea"/>
                <a:cs typeface="Times New Roman" panose="02020603050405020304" pitchFamily="18" charset="0"/>
              </a:rPr>
              <a:t>of Stroke</a:t>
            </a:r>
          </a:p>
        </p:txBody>
      </p:sp>
      <p:sp>
        <p:nvSpPr>
          <p:cNvPr id="3" name="TextBox 2">
            <a:extLst>
              <a:ext uri="{FF2B5EF4-FFF2-40B4-BE49-F238E27FC236}">
                <a16:creationId xmlns:a16="http://schemas.microsoft.com/office/drawing/2014/main" id="{4546E64B-7330-118F-32C8-E64008227833}"/>
              </a:ext>
            </a:extLst>
          </p:cNvPr>
          <p:cNvSpPr txBox="1"/>
          <p:nvPr/>
        </p:nvSpPr>
        <p:spPr>
          <a:xfrm>
            <a:off x="5388077" y="508838"/>
            <a:ext cx="6005347" cy="5526202"/>
          </a:xfrm>
          <a:prstGeom prst="rect">
            <a:avLst/>
          </a:prstGeom>
        </p:spPr>
        <p:txBody>
          <a:bodyPr vert="horz" lIns="91440" tIns="45720" rIns="91440" bIns="45720" rtlCol="0" anchor="ctr">
            <a:noAutofit/>
          </a:bodyPr>
          <a:lstStyle/>
          <a:p>
            <a:pPr marL="342900" indent="-228600">
              <a:lnSpc>
                <a:spcPct val="90000"/>
              </a:lnSpc>
              <a:spcAft>
                <a:spcPts val="600"/>
              </a:spcAft>
              <a:buFont typeface="Arial" panose="020B0604020202020204" pitchFamily="34" charset="0"/>
              <a:buChar char="•"/>
            </a:pPr>
            <a:r>
              <a:rPr lang="en-US" sz="2400" b="1" i="0" dirty="0">
                <a:effectLst/>
                <a:latin typeface="Times New Roman" panose="02020603050405020304" pitchFamily="18" charset="0"/>
                <a:cs typeface="Times New Roman" panose="02020603050405020304" pitchFamily="18" charset="0"/>
              </a:rPr>
              <a:t>Strokes are a life-threatening emergency, and immediate medical attention is critical to prevent permanent damage or death.</a:t>
            </a:r>
          </a:p>
          <a:p>
            <a:pPr marL="342900" indent="-228600">
              <a:lnSpc>
                <a:spcPct val="90000"/>
              </a:lnSpc>
              <a:spcAft>
                <a:spcPts val="600"/>
              </a:spcAft>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400" b="1"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The World Health Organization (WHO) defines stroke as “rapidly developing clinical signs of focal (or global) disturbance of cerebral function, with symptoms lasting 24 hours or longer or leading to death, with no apparent cause other than vascular origin”</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589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DF3B6A-0A8A-B766-003E-AA3FC03A3B33}"/>
              </a:ext>
            </a:extLst>
          </p:cNvPr>
          <p:cNvSpPr txBox="1"/>
          <p:nvPr/>
        </p:nvSpPr>
        <p:spPr>
          <a:xfrm>
            <a:off x="438410" y="1288026"/>
            <a:ext cx="5822102" cy="5073103"/>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There are </a:t>
            </a:r>
            <a:r>
              <a:rPr lang="en-US" sz="2000" dirty="0">
                <a:latin typeface="Times New Roman" panose="02020603050405020304" pitchFamily="18" charset="0"/>
                <a:cs typeface="Times New Roman" panose="02020603050405020304" pitchFamily="18" charset="0"/>
              </a:rPr>
              <a:t>three</a:t>
            </a:r>
            <a:r>
              <a:rPr lang="en-US" sz="2000" b="0" i="0" dirty="0">
                <a:effectLst/>
                <a:latin typeface="Times New Roman" panose="02020603050405020304" pitchFamily="18" charset="0"/>
                <a:cs typeface="Times New Roman" panose="02020603050405020304" pitchFamily="18" charset="0"/>
              </a:rPr>
              <a:t> main types of ischemic stroke:</a:t>
            </a:r>
          </a:p>
          <a:p>
            <a:pPr marL="0" indent="0">
              <a:buNone/>
            </a:pPr>
            <a:r>
              <a:rPr lang="en-US" sz="2000" b="1" i="0" u="sng" dirty="0">
                <a:effectLst/>
                <a:latin typeface="Times New Roman" panose="02020603050405020304" pitchFamily="18" charset="0"/>
                <a:cs typeface="Times New Roman" panose="02020603050405020304" pitchFamily="18" charset="0"/>
              </a:rPr>
              <a:t>1) Thrombotic strokes</a:t>
            </a:r>
            <a:r>
              <a:rPr lang="en-US" sz="2000" u="sng" dirty="0">
                <a:latin typeface="Times New Roman" panose="02020603050405020304" pitchFamily="18" charset="0"/>
                <a:cs typeface="Times New Roman" panose="02020603050405020304" pitchFamily="18" charset="0"/>
              </a:rPr>
              <a:t>:</a:t>
            </a:r>
            <a:r>
              <a:rPr lang="en-US" sz="2000" b="0" i="0" dirty="0">
                <a:effectLst/>
                <a:latin typeface="Times New Roman" panose="02020603050405020304" pitchFamily="18" charset="0"/>
                <a:cs typeface="Times New Roman" panose="02020603050405020304" pitchFamily="18" charset="0"/>
              </a:rPr>
              <a:t> caused by a blood clot that forms in an artery that supplies blood to </a:t>
            </a:r>
            <a:r>
              <a:rPr lang="en-US" sz="2000" dirty="0">
                <a:latin typeface="Times New Roman" panose="02020603050405020304" pitchFamily="18" charset="0"/>
                <a:cs typeface="Times New Roman" panose="02020603050405020304" pitchFamily="18" charset="0"/>
              </a:rPr>
              <a:t>the </a:t>
            </a:r>
            <a:r>
              <a:rPr lang="en-US" sz="2000" b="0" i="0" dirty="0">
                <a:effectLst/>
                <a:latin typeface="Times New Roman" panose="02020603050405020304" pitchFamily="18" charset="0"/>
                <a:cs typeface="Times New Roman" panose="02020603050405020304" pitchFamily="18" charset="0"/>
              </a:rPr>
              <a:t>brain, also called an </a:t>
            </a:r>
            <a:r>
              <a:rPr lang="en-US" sz="2000" b="1" i="0" dirty="0">
                <a:effectLst/>
                <a:latin typeface="Times New Roman" panose="02020603050405020304" pitchFamily="18" charset="0"/>
                <a:cs typeface="Times New Roman" panose="02020603050405020304" pitchFamily="18" charset="0"/>
              </a:rPr>
              <a:t>atherosclerotic stroke</a:t>
            </a:r>
            <a:r>
              <a:rPr lang="en-US" sz="2000" b="0" i="0" dirty="0">
                <a:effectLst/>
                <a:latin typeface="Times New Roman" panose="02020603050405020304" pitchFamily="18" charset="0"/>
                <a:cs typeface="Times New Roman" panose="02020603050405020304" pitchFamily="18" charset="0"/>
              </a:rPr>
              <a:t>. </a:t>
            </a:r>
            <a:r>
              <a:rPr lang="en-US" sz="2000" b="1" i="0" u="sng" dirty="0">
                <a:effectLst/>
                <a:latin typeface="Times New Roman" panose="02020603050405020304" pitchFamily="18" charset="0"/>
                <a:cs typeface="Times New Roman" panose="02020603050405020304" pitchFamily="18" charset="0"/>
              </a:rPr>
              <a:t>It affects mostly the large cervical and intracranial arteries. </a:t>
            </a:r>
            <a:r>
              <a:rPr lang="en-US" sz="2000" dirty="0">
                <a:latin typeface="Times New Roman" panose="02020603050405020304" pitchFamily="18" charset="0"/>
                <a:cs typeface="Times New Roman" panose="02020603050405020304" pitchFamily="18" charset="0"/>
              </a:rPr>
              <a:t>Less commonly a clot forms within the lumen due to a </a:t>
            </a:r>
            <a:r>
              <a:rPr lang="en-US" sz="2000" b="1" dirty="0">
                <a:latin typeface="Times New Roman" panose="02020603050405020304" pitchFamily="18" charset="0"/>
                <a:cs typeface="Times New Roman" panose="02020603050405020304" pitchFamily="18" charset="0"/>
              </a:rPr>
              <a:t>primary hematological disease ( Polycythemia, Essential thrombocytosis or hypercoagulability).</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u="sng" dirty="0">
                <a:latin typeface="Times New Roman" panose="02020603050405020304" pitchFamily="18" charset="0"/>
                <a:cs typeface="Times New Roman" panose="02020603050405020304" pitchFamily="18" charset="0"/>
              </a:rPr>
              <a:t>Vessel</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wall</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pathologies</a:t>
            </a:r>
            <a:r>
              <a:rPr lang="en-US" sz="2000" dirty="0">
                <a:latin typeface="Times New Roman" panose="02020603050405020304" pitchFamily="18" charset="0"/>
                <a:cs typeface="Times New Roman" panose="02020603050405020304" pitchFamily="18" charset="0"/>
              </a:rPr>
              <a:t> leading to thrombosis include vasoconstriction, </a:t>
            </a:r>
            <a:r>
              <a:rPr lang="en-US" sz="2000" b="1" dirty="0">
                <a:latin typeface="Times New Roman" panose="02020603050405020304" pitchFamily="18" charset="0"/>
                <a:cs typeface="Times New Roman" panose="02020603050405020304" pitchFamily="18" charset="0"/>
              </a:rPr>
              <a:t>fibromuscular dysplasia and arterial dissection.</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b="1" u="sng" dirty="0">
                <a:latin typeface="Times New Roman" panose="02020603050405020304" pitchFamily="18" charset="0"/>
                <a:cs typeface="Times New Roman" panose="02020603050405020304" pitchFamily="18" charset="0"/>
              </a:rPr>
              <a:t>Thrombosis</a:t>
            </a:r>
            <a:r>
              <a:rPr lang="en-US" sz="2000" b="1" dirty="0">
                <a:latin typeface="Times New Roman" panose="02020603050405020304" pitchFamily="18" charset="0"/>
                <a:cs typeface="Times New Roman" panose="02020603050405020304" pitchFamily="18" charset="0"/>
              </a:rPr>
              <a:t> of </a:t>
            </a:r>
            <a:r>
              <a:rPr lang="en-US" sz="2000" b="1" u="sng" dirty="0">
                <a:latin typeface="Times New Roman" panose="02020603050405020304" pitchFamily="18" charset="0"/>
                <a:cs typeface="Times New Roman" panose="02020603050405020304" pitchFamily="18" charset="0"/>
              </a:rPr>
              <a:t>penetrating</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intracranial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arteries</a:t>
            </a:r>
            <a:r>
              <a:rPr lang="en-US" sz="2000" b="1" dirty="0">
                <a:latin typeface="Times New Roman" panose="02020603050405020304" pitchFamily="18" charset="0"/>
                <a:cs typeface="Times New Roman" panose="02020603050405020304" pitchFamily="18" charset="0"/>
              </a:rPr>
              <a:t> is most often the consequence of hypertension, </a:t>
            </a:r>
            <a:r>
              <a:rPr lang="en-US" sz="2000" dirty="0">
                <a:latin typeface="Times New Roman" panose="02020603050405020304" pitchFamily="18" charset="0"/>
                <a:cs typeface="Times New Roman" panose="02020603050405020304" pitchFamily="18" charset="0"/>
              </a:rPr>
              <a:t>with hypertrophy of the media and deposition of fibrinoid material( </a:t>
            </a:r>
            <a:r>
              <a:rPr lang="en-US" sz="2000" u="sng" dirty="0" err="1">
                <a:latin typeface="Times New Roman" panose="02020603050405020304" pitchFamily="18" charset="0"/>
                <a:cs typeface="Times New Roman" panose="02020603050405020304" pitchFamily="18" charset="0"/>
              </a:rPr>
              <a:t>lipohyalinosis</a:t>
            </a:r>
            <a:r>
              <a:rPr lang="en-US" sz="2000" dirty="0">
                <a:latin typeface="Times New Roman" panose="02020603050405020304" pitchFamily="18" charset="0"/>
                <a:cs typeface="Times New Roman" panose="02020603050405020304" pitchFamily="18" charset="0"/>
              </a:rPr>
              <a:t>) .</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000" b="0" i="0" dirty="0">
              <a:effectLst/>
              <a:latin typeface="Times New Roman" panose="02020603050405020304" pitchFamily="18" charset="0"/>
              <a:cs typeface="+mj-cs"/>
            </a:endParaRPr>
          </a:p>
        </p:txBody>
      </p:sp>
      <p:grpSp>
        <p:nvGrpSpPr>
          <p:cNvPr id="38" name="Group 37">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39" name="Freeform: Shape 38">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0A3676A4-B06F-B291-2B74-1D1FC42C0C6E}"/>
              </a:ext>
            </a:extLst>
          </p:cNvPr>
          <p:cNvSpPr txBox="1"/>
          <p:nvPr/>
        </p:nvSpPr>
        <p:spPr>
          <a:xfrm>
            <a:off x="8298427" y="2298321"/>
            <a:ext cx="3175819" cy="1831271"/>
          </a:xfrm>
          <a:prstGeom prst="rect">
            <a:avLst/>
          </a:prstGeom>
          <a:noFill/>
        </p:spPr>
        <p:txBody>
          <a:bodyPr wrap="square">
            <a:spAutoFit/>
          </a:bodyPr>
          <a:lstStyle/>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Types </a:t>
            </a:r>
          </a:p>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of ischemic stroke</a:t>
            </a:r>
            <a:endParaRPr lang="en-US" sz="4000" b="0" i="0" dirty="0">
              <a:solidFill>
                <a:schemeClr val="tx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8136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DF3B6A-0A8A-B766-003E-AA3FC03A3B33}"/>
              </a:ext>
            </a:extLst>
          </p:cNvPr>
          <p:cNvSpPr txBox="1"/>
          <p:nvPr/>
        </p:nvSpPr>
        <p:spPr>
          <a:xfrm>
            <a:off x="335392" y="673816"/>
            <a:ext cx="6010620" cy="5829121"/>
          </a:xfrm>
          <a:prstGeom prst="rect">
            <a:avLst/>
          </a:prstGeom>
        </p:spPr>
        <p:txBody>
          <a:bodyPr vert="horz" lIns="91440" tIns="45720" rIns="91440" bIns="45720" rtlCol="0" anchor="ctr">
            <a:normAutofit fontScale="92500" lnSpcReduction="10000"/>
          </a:bodyPr>
          <a:lstStyle/>
          <a:p>
            <a:pPr>
              <a:lnSpc>
                <a:spcPct val="90000"/>
              </a:lnSpc>
            </a:pPr>
            <a:r>
              <a:rPr lang="en-US" sz="2200" b="1" i="0" u="sng" dirty="0">
                <a:effectLst/>
                <a:latin typeface="Times New Roman" panose="02020603050405020304" pitchFamily="18" charset="0"/>
                <a:cs typeface="+mj-cs"/>
              </a:rPr>
              <a:t>2) Embolic strokes</a:t>
            </a:r>
            <a:r>
              <a:rPr lang="en-US" sz="2200" b="1" u="sng" dirty="0">
                <a:latin typeface="Times New Roman" panose="02020603050405020304" pitchFamily="18" charset="0"/>
                <a:cs typeface="+mj-cs"/>
              </a:rPr>
              <a:t>:</a:t>
            </a:r>
            <a:r>
              <a:rPr lang="en-US" sz="2200" b="1" dirty="0">
                <a:latin typeface="Times New Roman" panose="02020603050405020304" pitchFamily="18" charset="0"/>
                <a:cs typeface="+mj-cs"/>
              </a:rPr>
              <a:t> </a:t>
            </a:r>
            <a:r>
              <a:rPr lang="en-US" sz="2200" dirty="0">
                <a:latin typeface="Times New Roman" panose="02020603050405020304" pitchFamily="18" charset="0"/>
                <a:cs typeface="+mj-cs"/>
              </a:rPr>
              <a:t>W</a:t>
            </a:r>
            <a:r>
              <a:rPr lang="en-US" sz="2200" b="0" i="0" dirty="0">
                <a:effectLst/>
                <a:latin typeface="Times New Roman" panose="02020603050405020304" pitchFamily="18" charset="0"/>
                <a:cs typeface="+mj-cs"/>
              </a:rPr>
              <a:t>hen a clot forms somewhere else in </a:t>
            </a:r>
            <a:r>
              <a:rPr lang="en-US" sz="2200" dirty="0">
                <a:latin typeface="Times New Roman" panose="02020603050405020304" pitchFamily="18" charset="0"/>
                <a:cs typeface="+mj-cs"/>
              </a:rPr>
              <a:t>the </a:t>
            </a:r>
            <a:r>
              <a:rPr lang="en-US" sz="2200" b="0" i="0" dirty="0">
                <a:effectLst/>
                <a:latin typeface="Times New Roman" panose="02020603050405020304" pitchFamily="18" charset="0"/>
                <a:cs typeface="+mj-cs"/>
              </a:rPr>
              <a:t>body and travels through the blood vessels to </a:t>
            </a:r>
            <a:r>
              <a:rPr lang="en-US" sz="2200" dirty="0">
                <a:latin typeface="Times New Roman" panose="02020603050405020304" pitchFamily="18" charset="0"/>
                <a:cs typeface="+mj-cs"/>
              </a:rPr>
              <a:t>the </a:t>
            </a:r>
            <a:r>
              <a:rPr lang="en-US" sz="2200" b="0" i="0" dirty="0">
                <a:effectLst/>
                <a:latin typeface="Times New Roman" panose="02020603050405020304" pitchFamily="18" charset="0"/>
                <a:cs typeface="+mj-cs"/>
              </a:rPr>
              <a:t>brain. It gets stuck there and stops the flow of your blood. </a:t>
            </a:r>
            <a:r>
              <a:rPr lang="en-US" sz="2200" b="1" dirty="0">
                <a:latin typeface="Times New Roman" panose="02020603050405020304" pitchFamily="18" charset="0"/>
                <a:cs typeface="+mj-cs"/>
              </a:rPr>
              <a:t>The </a:t>
            </a:r>
            <a:r>
              <a:rPr lang="en-US" sz="2200" b="1" u="sng" dirty="0">
                <a:latin typeface="Times New Roman" panose="02020603050405020304" pitchFamily="18" charset="0"/>
                <a:cs typeface="+mj-cs"/>
              </a:rPr>
              <a:t>material</a:t>
            </a:r>
            <a:r>
              <a:rPr lang="en-US" sz="2200" b="1" dirty="0">
                <a:latin typeface="Times New Roman" panose="02020603050405020304" pitchFamily="18" charset="0"/>
                <a:cs typeface="+mj-cs"/>
              </a:rPr>
              <a:t> arises proximally, mostly from the </a:t>
            </a:r>
            <a:r>
              <a:rPr lang="en-US" sz="2200" b="1" u="sng" dirty="0">
                <a:latin typeface="Times New Roman" panose="02020603050405020304" pitchFamily="18" charset="0"/>
                <a:cs typeface="+mj-cs"/>
              </a:rPr>
              <a:t>heart</a:t>
            </a:r>
            <a:r>
              <a:rPr lang="en-US" sz="2200" b="1" dirty="0">
                <a:latin typeface="Times New Roman" panose="02020603050405020304" pitchFamily="18" charset="0"/>
                <a:cs typeface="+mj-cs"/>
              </a:rPr>
              <a:t> or from </a:t>
            </a:r>
            <a:r>
              <a:rPr lang="en-US" sz="2200" b="1" u="sng" dirty="0">
                <a:latin typeface="Times New Roman" panose="02020603050405020304" pitchFamily="18" charset="0"/>
                <a:cs typeface="+mj-cs"/>
              </a:rPr>
              <a:t>major</a:t>
            </a:r>
            <a:r>
              <a:rPr lang="en-US" sz="2200" b="1" dirty="0">
                <a:latin typeface="Times New Roman" panose="02020603050405020304" pitchFamily="18" charset="0"/>
                <a:cs typeface="+mj-cs"/>
              </a:rPr>
              <a:t> </a:t>
            </a:r>
            <a:r>
              <a:rPr lang="en-US" sz="2200" b="1" u="sng" dirty="0">
                <a:latin typeface="Times New Roman" panose="02020603050405020304" pitchFamily="18" charset="0"/>
                <a:cs typeface="+mj-cs"/>
              </a:rPr>
              <a:t>arteries</a:t>
            </a:r>
            <a:r>
              <a:rPr lang="en-US" sz="2200" b="1" dirty="0">
                <a:latin typeface="Times New Roman" panose="02020603050405020304" pitchFamily="18" charset="0"/>
                <a:cs typeface="+mj-cs"/>
              </a:rPr>
              <a:t> such as the aorta, ICAs and VAs and from </a:t>
            </a:r>
            <a:r>
              <a:rPr lang="en-US" sz="2200" b="1" u="sng" dirty="0">
                <a:latin typeface="Times New Roman" panose="02020603050405020304" pitchFamily="18" charset="0"/>
                <a:cs typeface="+mj-cs"/>
              </a:rPr>
              <a:t>systemic</a:t>
            </a:r>
            <a:r>
              <a:rPr lang="en-US" sz="2200" b="1" dirty="0">
                <a:latin typeface="Times New Roman" panose="02020603050405020304" pitchFamily="18" charset="0"/>
                <a:cs typeface="+mj-cs"/>
              </a:rPr>
              <a:t> </a:t>
            </a:r>
            <a:r>
              <a:rPr lang="en-US" sz="2200" b="1" u="sng" dirty="0">
                <a:latin typeface="Times New Roman" panose="02020603050405020304" pitchFamily="18" charset="0"/>
                <a:cs typeface="+mj-cs"/>
              </a:rPr>
              <a:t>veins</a:t>
            </a:r>
            <a:r>
              <a:rPr lang="en-US" sz="2200" b="1" dirty="0">
                <a:latin typeface="Times New Roman" panose="02020603050405020304" pitchFamily="18" charset="0"/>
                <a:cs typeface="+mj-cs"/>
              </a:rPr>
              <a:t>.</a:t>
            </a:r>
            <a:r>
              <a:rPr lang="en-US" sz="2200" dirty="0">
                <a:latin typeface="Times New Roman" panose="02020603050405020304" pitchFamily="18" charset="0"/>
                <a:cs typeface="+mj-cs"/>
              </a:rPr>
              <a:t> </a:t>
            </a:r>
            <a:r>
              <a:rPr lang="en-US" sz="2200" b="1" i="0" dirty="0">
                <a:effectLst/>
                <a:latin typeface="Times New Roman" panose="02020603050405020304" pitchFamily="18" charset="0"/>
                <a:cs typeface="+mj-cs"/>
              </a:rPr>
              <a:t>Atrial fibrillation</a:t>
            </a:r>
            <a:r>
              <a:rPr lang="en-US" sz="2200" b="0" i="0" dirty="0">
                <a:effectLst/>
                <a:latin typeface="Times New Roman" panose="02020603050405020304" pitchFamily="18" charset="0"/>
                <a:cs typeface="+mj-cs"/>
              </a:rPr>
              <a:t> increases the risk of clots forming in the heart that can then travels to the brain. </a:t>
            </a:r>
            <a:endParaRPr lang="en-US" sz="2200" dirty="0">
              <a:latin typeface="Times New Roman" panose="02020603050405020304" pitchFamily="18" charset="0"/>
              <a:cs typeface="+mj-cs"/>
            </a:endParaRPr>
          </a:p>
          <a:p>
            <a:pPr marL="0" indent="-228600">
              <a:lnSpc>
                <a:spcPct val="90000"/>
              </a:lnSpc>
              <a:buFont typeface="Arial" panose="020B0604020202020204" pitchFamily="34" charset="0"/>
              <a:buChar char="•"/>
            </a:pPr>
            <a:endParaRPr lang="en-US" sz="2200" dirty="0">
              <a:latin typeface="Times New Roman" panose="02020603050405020304" pitchFamily="18" charset="0"/>
              <a:cs typeface="+mj-cs"/>
            </a:endParaRPr>
          </a:p>
          <a:p>
            <a:pPr marL="0" indent="-228600">
              <a:lnSpc>
                <a:spcPct val="90000"/>
              </a:lnSpc>
              <a:buFont typeface="Arial" panose="020B0604020202020204" pitchFamily="34" charset="0"/>
              <a:buChar char="•"/>
            </a:pPr>
            <a:r>
              <a:rPr lang="en-US" sz="2200" b="1" u="sng" dirty="0">
                <a:latin typeface="Times New Roman" panose="02020603050405020304" pitchFamily="18" charset="0"/>
                <a:cs typeface="+mj-cs"/>
              </a:rPr>
              <a:t>Cardiac</a:t>
            </a:r>
            <a:r>
              <a:rPr lang="en-US" sz="2200" b="1" dirty="0">
                <a:latin typeface="Times New Roman" panose="02020603050405020304" pitchFamily="18" charset="0"/>
                <a:cs typeface="+mj-cs"/>
              </a:rPr>
              <a:t> </a:t>
            </a:r>
            <a:r>
              <a:rPr lang="en-US" sz="2200" b="1" u="sng" dirty="0">
                <a:latin typeface="Times New Roman" panose="02020603050405020304" pitchFamily="18" charset="0"/>
                <a:cs typeface="+mj-cs"/>
              </a:rPr>
              <a:t>sources</a:t>
            </a:r>
            <a:r>
              <a:rPr lang="en-US" sz="2200" b="1" dirty="0">
                <a:latin typeface="Times New Roman" panose="02020603050405020304" pitchFamily="18" charset="0"/>
                <a:cs typeface="+mj-cs"/>
              </a:rPr>
              <a:t> of embolism include the heart valves, endocardium and clots or tumors within the atrial or ventricular cavities.</a:t>
            </a:r>
          </a:p>
          <a:p>
            <a:pPr>
              <a:lnSpc>
                <a:spcPct val="90000"/>
              </a:lnSpc>
            </a:pPr>
            <a:endParaRPr lang="en-US" sz="2200" b="1" dirty="0">
              <a:latin typeface="Times New Roman" panose="02020603050405020304" pitchFamily="18" charset="0"/>
              <a:cs typeface="+mj-cs"/>
            </a:endParaRPr>
          </a:p>
          <a:p>
            <a:pPr marL="0" indent="-228600">
              <a:lnSpc>
                <a:spcPct val="90000"/>
              </a:lnSpc>
              <a:buFont typeface="Arial" panose="020B0604020202020204" pitchFamily="34" charset="0"/>
              <a:buChar char="•"/>
            </a:pPr>
            <a:r>
              <a:rPr lang="en-US" sz="2200" u="sng" dirty="0">
                <a:latin typeface="Times New Roman" panose="02020603050405020304" pitchFamily="18" charset="0"/>
                <a:cs typeface="Times New Roman" panose="02020603050405020304" pitchFamily="18" charset="0"/>
              </a:rPr>
              <a:t>Thrombi</a:t>
            </a:r>
            <a:r>
              <a:rPr lang="en-US" sz="2200" dirty="0">
                <a:latin typeface="Times New Roman" panose="02020603050405020304" pitchFamily="18" charset="0"/>
                <a:cs typeface="Times New Roman" panose="02020603050405020304" pitchFamily="18" charset="0"/>
              </a:rPr>
              <a:t> originating in </a:t>
            </a:r>
            <a:r>
              <a:rPr lang="en-US" sz="2200" u="sng" dirty="0">
                <a:latin typeface="Times New Roman" panose="02020603050405020304" pitchFamily="18" charset="0"/>
                <a:cs typeface="Times New Roman" panose="02020603050405020304" pitchFamily="18" charset="0"/>
              </a:rPr>
              <a:t>systemic</a:t>
            </a:r>
            <a:r>
              <a:rPr lang="en-US" sz="2200" dirty="0">
                <a:latin typeface="Times New Roman" panose="02020603050405020304" pitchFamily="18" charset="0"/>
                <a:cs typeface="Times New Roman" panose="02020603050405020304" pitchFamily="18" charset="0"/>
              </a:rPr>
              <a:t> </a:t>
            </a:r>
            <a:r>
              <a:rPr lang="en-US" sz="2200" u="sng" dirty="0">
                <a:latin typeface="Times New Roman" panose="02020603050405020304" pitchFamily="18" charset="0"/>
                <a:cs typeface="Times New Roman" panose="02020603050405020304" pitchFamily="18" charset="0"/>
              </a:rPr>
              <a:t>veins</a:t>
            </a:r>
            <a:r>
              <a:rPr lang="en-US" sz="2200" dirty="0">
                <a:latin typeface="Times New Roman" panose="02020603050405020304" pitchFamily="18" charset="0"/>
                <a:cs typeface="Times New Roman" panose="02020603050405020304" pitchFamily="18" charset="0"/>
              </a:rPr>
              <a:t> travel to the brain through cardiac defects such as an atrial septal defect </a:t>
            </a:r>
            <a:r>
              <a:rPr lang="en-US" sz="2200" b="1" dirty="0">
                <a:latin typeface="Times New Roman" panose="02020603050405020304" pitchFamily="18" charset="0"/>
                <a:cs typeface="Times New Roman" panose="02020603050405020304" pitchFamily="18" charset="0"/>
              </a:rPr>
              <a:t>or a patent foramen </a:t>
            </a:r>
            <a:r>
              <a:rPr lang="en-US" sz="2200" b="1" dirty="0" err="1">
                <a:latin typeface="Times New Roman" panose="02020603050405020304" pitchFamily="18" charset="0"/>
                <a:cs typeface="Times New Roman" panose="02020603050405020304" pitchFamily="18" charset="0"/>
              </a:rPr>
              <a:t>ovale</a:t>
            </a:r>
            <a:r>
              <a:rPr lang="en-US" sz="2200" b="1" dirty="0">
                <a:latin typeface="Times New Roman" panose="02020603050405020304" pitchFamily="18" charset="0"/>
                <a:cs typeface="Times New Roman" panose="02020603050405020304" pitchFamily="18" charset="0"/>
              </a:rPr>
              <a:t>, a process termed </a:t>
            </a:r>
            <a:r>
              <a:rPr lang="en-US" sz="2200" b="1" u="sng" dirty="0">
                <a:latin typeface="Times New Roman" panose="02020603050405020304" pitchFamily="18" charset="0"/>
                <a:cs typeface="Times New Roman" panose="02020603050405020304" pitchFamily="18" charset="0"/>
              </a:rPr>
              <a:t>paradoxical</a:t>
            </a:r>
            <a:r>
              <a:rPr lang="en-US" sz="2200" b="1" dirty="0">
                <a:latin typeface="Times New Roman" panose="02020603050405020304" pitchFamily="18" charset="0"/>
                <a:cs typeface="Times New Roman" panose="02020603050405020304" pitchFamily="18" charset="0"/>
              </a:rPr>
              <a:t> </a:t>
            </a:r>
            <a:r>
              <a:rPr lang="en-US" sz="2200" b="1" u="sng" dirty="0">
                <a:latin typeface="Times New Roman" panose="02020603050405020304" pitchFamily="18" charset="0"/>
                <a:cs typeface="Times New Roman" panose="02020603050405020304" pitchFamily="18" charset="0"/>
              </a:rPr>
              <a:t>embolism</a:t>
            </a:r>
            <a:r>
              <a:rPr lang="en-US" sz="2200" b="1" dirty="0">
                <a:latin typeface="Times New Roman" panose="02020603050405020304" pitchFamily="18" charset="0"/>
                <a:cs typeface="Times New Roman" panose="02020603050405020304" pitchFamily="18" charset="0"/>
              </a:rPr>
              <a:t>.</a:t>
            </a:r>
          </a:p>
          <a:p>
            <a:pPr marL="0" indent="0">
              <a:buNone/>
            </a:pP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Occasionally, </a:t>
            </a:r>
            <a:r>
              <a:rPr lang="en-US" sz="2200" b="1" dirty="0">
                <a:latin typeface="Times New Roman" panose="02020603050405020304" pitchFamily="18" charset="0"/>
                <a:cs typeface="Times New Roman" panose="02020603050405020304" pitchFamily="18" charset="0"/>
              </a:rPr>
              <a:t>air, fat, </a:t>
            </a:r>
            <a:r>
              <a:rPr lang="en-US" sz="2200" b="1" u="sng" dirty="0">
                <a:latin typeface="Times New Roman" panose="02020603050405020304" pitchFamily="18" charset="0"/>
                <a:cs typeface="Times New Roman" panose="02020603050405020304" pitchFamily="18" charset="0"/>
              </a:rPr>
              <a:t>cholesterol</a:t>
            </a:r>
            <a:r>
              <a:rPr lang="en-US" sz="2200" b="1" dirty="0">
                <a:latin typeface="Times New Roman" panose="02020603050405020304" pitchFamily="18" charset="0"/>
                <a:cs typeface="Times New Roman" panose="02020603050405020304" pitchFamily="18" charset="0"/>
              </a:rPr>
              <a:t> </a:t>
            </a:r>
            <a:r>
              <a:rPr lang="en-US" sz="2200" b="1" u="sng" dirty="0">
                <a:latin typeface="Times New Roman" panose="02020603050405020304" pitchFamily="18" charset="0"/>
                <a:cs typeface="Times New Roman" panose="02020603050405020304" pitchFamily="18" charset="0"/>
              </a:rPr>
              <a:t>crystals</a:t>
            </a:r>
            <a:r>
              <a:rPr lang="en-US" sz="2200" b="1" dirty="0">
                <a:latin typeface="Times New Roman" panose="02020603050405020304" pitchFamily="18" charset="0"/>
                <a:cs typeface="Times New Roman" panose="02020603050405020304" pitchFamily="18" charset="0"/>
              </a:rPr>
              <a:t>, bacteria and foreign bodies enter the vascular system and embolize to brain vessels.</a:t>
            </a:r>
            <a:endParaRPr lang="ar-JO" sz="2200" b="1" dirty="0">
              <a:latin typeface="Times New Roman" panose="02020603050405020304" pitchFamily="18" charset="0"/>
              <a:cs typeface="Times New Roman" panose="02020603050405020304" pitchFamily="18" charset="0"/>
            </a:endParaRPr>
          </a:p>
          <a:p>
            <a:pPr marL="0" indent="-228600">
              <a:lnSpc>
                <a:spcPct val="90000"/>
              </a:lnSpc>
              <a:buFont typeface="Arial" panose="020B0604020202020204" pitchFamily="34" charset="0"/>
              <a:buChar char="•"/>
            </a:pPr>
            <a:endParaRPr lang="en-US" sz="2200" b="1" dirty="0">
              <a:latin typeface="Times New Roman" panose="02020603050405020304" pitchFamily="18" charset="0"/>
              <a:cs typeface="+mj-cs"/>
            </a:endParaRPr>
          </a:p>
          <a:p>
            <a:pPr>
              <a:lnSpc>
                <a:spcPct val="90000"/>
              </a:lnSpc>
              <a:spcAft>
                <a:spcPts val="600"/>
              </a:spcAft>
            </a:pPr>
            <a:endParaRPr lang="en-US" b="0" i="0" dirty="0">
              <a:solidFill>
                <a:schemeClr val="tx2"/>
              </a:solidFill>
              <a:effectLst/>
              <a:cs typeface="+mj-cs"/>
            </a:endParaRPr>
          </a:p>
          <a:p>
            <a:pPr>
              <a:lnSpc>
                <a:spcPct val="90000"/>
              </a:lnSpc>
              <a:spcAft>
                <a:spcPts val="600"/>
              </a:spcAft>
            </a:pPr>
            <a:endParaRPr lang="en-US" b="0" i="0" dirty="0">
              <a:solidFill>
                <a:schemeClr val="tx2"/>
              </a:solidFill>
              <a:effectLst/>
            </a:endParaRPr>
          </a:p>
        </p:txBody>
      </p:sp>
      <p:grpSp>
        <p:nvGrpSpPr>
          <p:cNvPr id="16" name="Group 15">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7" name="Freeform: Shape 16">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0A3676A4-B06F-B291-2B74-1D1FC42C0C6E}"/>
              </a:ext>
            </a:extLst>
          </p:cNvPr>
          <p:cNvSpPr txBox="1"/>
          <p:nvPr/>
        </p:nvSpPr>
        <p:spPr>
          <a:xfrm>
            <a:off x="8298427" y="2298321"/>
            <a:ext cx="3175819" cy="1831271"/>
          </a:xfrm>
          <a:prstGeom prst="rect">
            <a:avLst/>
          </a:prstGeom>
          <a:noFill/>
        </p:spPr>
        <p:txBody>
          <a:bodyPr wrap="square">
            <a:spAutoFit/>
          </a:bodyPr>
          <a:lstStyle/>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Types </a:t>
            </a:r>
          </a:p>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of ischemic stroke</a:t>
            </a:r>
            <a:endParaRPr lang="en-US" sz="4000" b="0" i="0" dirty="0">
              <a:solidFill>
                <a:schemeClr val="tx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9388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20527E7-7389-3E5F-3A08-CC22E071F123}"/>
              </a:ext>
            </a:extLst>
          </p:cNvPr>
          <p:cNvSpPr txBox="1"/>
          <p:nvPr/>
        </p:nvSpPr>
        <p:spPr>
          <a:xfrm>
            <a:off x="509704" y="1609355"/>
            <a:ext cx="5586296" cy="3639289"/>
          </a:xfrm>
          <a:prstGeom prst="rect">
            <a:avLst/>
          </a:prstGeom>
        </p:spPr>
        <p:txBody>
          <a:bodyPr vert="horz" lIns="91440" tIns="45720" rIns="91440" bIns="45720" rtlCol="0" anchor="ctr">
            <a:noAutofit/>
          </a:bodyPr>
          <a:lstStyle/>
          <a:p>
            <a:pPr>
              <a:lnSpc>
                <a:spcPct val="90000"/>
              </a:lnSpc>
              <a:spcAft>
                <a:spcPts val="600"/>
              </a:spcAft>
            </a:pPr>
            <a:r>
              <a:rPr lang="en-US" sz="2400" dirty="0">
                <a:latin typeface="Times New Roman" panose="02020603050405020304" pitchFamily="18" charset="0"/>
                <a:cs typeface="Times New Roman" panose="02020603050405020304" pitchFamily="18" charset="0"/>
              </a:rPr>
              <a:t>3)  </a:t>
            </a:r>
            <a:r>
              <a:rPr lang="en-US" sz="2000" b="1" u="sng" dirty="0">
                <a:latin typeface="Times New Roman" panose="02020603050405020304" pitchFamily="18" charset="0"/>
                <a:cs typeface="Times New Roman" panose="02020603050405020304" pitchFamily="18" charset="0"/>
              </a:rPr>
              <a:t>Systemic hypoperfusion</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Decreased blood flow to brain tissue may be caused by </a:t>
            </a:r>
            <a:r>
              <a:rPr lang="en-US" sz="2000" u="sng" dirty="0">
                <a:latin typeface="Times New Roman" panose="02020603050405020304" pitchFamily="18" charset="0"/>
                <a:cs typeface="Times New Roman" panose="02020603050405020304" pitchFamily="18" charset="0"/>
              </a:rPr>
              <a:t>low</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systemic</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perfusion</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pressure</a:t>
            </a:r>
            <a:r>
              <a:rPr lang="en-US" sz="2000" dirty="0">
                <a:latin typeface="Times New Roman" panose="02020603050405020304" pitchFamily="18" charset="0"/>
                <a:cs typeface="Times New Roman" panose="02020603050405020304" pitchFamily="18" charset="0"/>
              </a:rPr>
              <a:t> .</a:t>
            </a:r>
          </a:p>
          <a:p>
            <a:pPr marL="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a:t>
            </a:r>
            <a:r>
              <a:rPr lang="en-US" sz="2000" u="sng" dirty="0">
                <a:latin typeface="Times New Roman" panose="02020603050405020304" pitchFamily="18" charset="0"/>
                <a:cs typeface="Times New Roman" panose="02020603050405020304" pitchFamily="18" charset="0"/>
              </a:rPr>
              <a:t>most</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common</a:t>
            </a:r>
            <a:r>
              <a:rPr lang="en-US" sz="2000" dirty="0">
                <a:latin typeface="Times New Roman" panose="02020603050405020304" pitchFamily="18" charset="0"/>
                <a:cs typeface="Times New Roman" panose="02020603050405020304" pitchFamily="18" charset="0"/>
              </a:rPr>
              <a:t> causes are </a:t>
            </a:r>
            <a:r>
              <a:rPr lang="en-US" sz="2000" b="1" u="sng" dirty="0">
                <a:latin typeface="Times New Roman" panose="02020603050405020304" pitchFamily="18" charset="0"/>
                <a:cs typeface="Times New Roman" panose="02020603050405020304" pitchFamily="18" charset="0"/>
              </a:rPr>
              <a:t>cardiac</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pump</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failure</a:t>
            </a:r>
            <a:r>
              <a:rPr lang="en-US" sz="2000" dirty="0">
                <a:latin typeface="Times New Roman" panose="02020603050405020304" pitchFamily="18" charset="0"/>
                <a:cs typeface="Times New Roman" panose="02020603050405020304" pitchFamily="18" charset="0"/>
              </a:rPr>
              <a:t>( most often due to myocardial infarction or arrhythmia) and </a:t>
            </a:r>
            <a:r>
              <a:rPr lang="en-US" sz="2000" b="1" u="sng" dirty="0">
                <a:latin typeface="Times New Roman" panose="02020603050405020304" pitchFamily="18" charset="0"/>
                <a:cs typeface="Times New Roman" panose="02020603050405020304" pitchFamily="18" charset="0"/>
              </a:rPr>
              <a:t>systemic</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hypoperfusion</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due to blood loss or hypovolemia).</a:t>
            </a:r>
          </a:p>
          <a:p>
            <a:pPr marL="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a:t>
            </a:r>
            <a:r>
              <a:rPr lang="en-US" sz="2000" u="sng" dirty="0">
                <a:latin typeface="Times New Roman" panose="02020603050405020304" pitchFamily="18" charset="0"/>
                <a:cs typeface="Times New Roman" panose="02020603050405020304" pitchFamily="18" charset="0"/>
              </a:rPr>
              <a:t>lack</a:t>
            </a:r>
            <a:r>
              <a:rPr lang="en-US" sz="2000" dirty="0">
                <a:latin typeface="Times New Roman" panose="02020603050405020304" pitchFamily="18" charset="0"/>
                <a:cs typeface="Times New Roman" panose="02020603050405020304" pitchFamily="18" charset="0"/>
              </a:rPr>
              <a:t> of </a:t>
            </a:r>
            <a:r>
              <a:rPr lang="en-US" sz="2000" u="sng" dirty="0">
                <a:latin typeface="Times New Roman" panose="02020603050405020304" pitchFamily="18" charset="0"/>
                <a:cs typeface="Times New Roman" panose="02020603050405020304" pitchFamily="18" charset="0"/>
              </a:rPr>
              <a:t>perfusion</a:t>
            </a:r>
            <a:r>
              <a:rPr lang="en-US" sz="2000" dirty="0">
                <a:latin typeface="Times New Roman" panose="02020603050405020304" pitchFamily="18" charset="0"/>
                <a:cs typeface="Times New Roman" panose="02020603050405020304" pitchFamily="18" charset="0"/>
              </a:rPr>
              <a:t> is more </a:t>
            </a:r>
            <a:r>
              <a:rPr lang="en-US" sz="2000" u="sng" dirty="0">
                <a:latin typeface="Times New Roman" panose="02020603050405020304" pitchFamily="18" charset="0"/>
                <a:cs typeface="Times New Roman" panose="02020603050405020304" pitchFamily="18" charset="0"/>
              </a:rPr>
              <a:t>generalized</a:t>
            </a:r>
            <a:r>
              <a:rPr lang="en-US" sz="2000" dirty="0">
                <a:latin typeface="Times New Roman" panose="02020603050405020304" pitchFamily="18" charset="0"/>
                <a:cs typeface="Times New Roman" panose="02020603050405020304" pitchFamily="18" charset="0"/>
              </a:rPr>
              <a:t> than in localized thrombosis or embolism and </a:t>
            </a:r>
            <a:r>
              <a:rPr lang="en-US" sz="2000" u="sng" dirty="0">
                <a:latin typeface="Times New Roman" panose="02020603050405020304" pitchFamily="18" charset="0"/>
                <a:cs typeface="Times New Roman" panose="02020603050405020304" pitchFamily="18" charset="0"/>
              </a:rPr>
              <a:t>affects</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brain</a:t>
            </a:r>
            <a:r>
              <a:rPr lang="en-US" sz="2000"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diffusely</a:t>
            </a:r>
            <a:r>
              <a:rPr lang="en-US" sz="2000" b="1" dirty="0">
                <a:latin typeface="Times New Roman" panose="02020603050405020304" pitchFamily="18" charset="0"/>
                <a:cs typeface="Times New Roman" panose="02020603050405020304" pitchFamily="18" charset="0"/>
              </a:rPr>
              <a:t> and </a:t>
            </a:r>
            <a:r>
              <a:rPr lang="en-US" sz="2000" b="1" u="sng" dirty="0">
                <a:latin typeface="Times New Roman" panose="02020603050405020304" pitchFamily="18" charset="0"/>
                <a:cs typeface="Times New Roman" panose="02020603050405020304" pitchFamily="18" charset="0"/>
              </a:rPr>
              <a:t>bilaterally</a:t>
            </a:r>
            <a:r>
              <a:rPr lang="en-US" sz="2000" b="1" dirty="0">
                <a:latin typeface="Times New Roman" panose="02020603050405020304" pitchFamily="18" charset="0"/>
                <a:cs typeface="Times New Roman" panose="02020603050405020304" pitchFamily="18" charset="0"/>
              </a:rPr>
              <a:t>.</a:t>
            </a:r>
          </a:p>
          <a:p>
            <a:pPr marL="0" indent="-228600">
              <a:lnSpc>
                <a:spcPct val="90000"/>
              </a:lnSpc>
              <a:spcAft>
                <a:spcPts val="600"/>
              </a:spcAft>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Poor perfusion is most critical in </a:t>
            </a:r>
            <a:r>
              <a:rPr lang="en-US" sz="2000" b="1" u="sng" dirty="0">
                <a:latin typeface="Times New Roman" panose="02020603050405020304" pitchFamily="18" charset="0"/>
                <a:cs typeface="Times New Roman" panose="02020603050405020304" pitchFamily="18" charset="0"/>
              </a:rPr>
              <a:t>border</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zone</a:t>
            </a:r>
            <a:r>
              <a:rPr lang="en-US" sz="2000" b="1" dirty="0">
                <a:latin typeface="Times New Roman" panose="02020603050405020304" pitchFamily="18" charset="0"/>
                <a:cs typeface="Times New Roman" panose="02020603050405020304" pitchFamily="18" charset="0"/>
              </a:rPr>
              <a:t> or so-called </a:t>
            </a:r>
            <a:r>
              <a:rPr lang="en-US" sz="2000" b="1" u="sng" dirty="0">
                <a:latin typeface="Times New Roman" panose="02020603050405020304" pitchFamily="18" charset="0"/>
                <a:cs typeface="Times New Roman" panose="02020603050405020304" pitchFamily="18" charset="0"/>
              </a:rPr>
              <a:t>watershed</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regions</a:t>
            </a:r>
            <a:r>
              <a:rPr lang="en-US" sz="2000" b="1" dirty="0">
                <a:latin typeface="Times New Roman" panose="02020603050405020304" pitchFamily="18" charset="0"/>
                <a:cs typeface="Times New Roman" panose="02020603050405020304" pitchFamily="18" charset="0"/>
              </a:rPr>
              <a:t> at the periphery of the major vascular supply territories</a:t>
            </a:r>
            <a:r>
              <a:rPr lang="en-US" sz="2000" dirty="0">
                <a:latin typeface="Times New Roman" panose="02020603050405020304" pitchFamily="18" charset="0"/>
                <a:cs typeface="Times New Roman" panose="02020603050405020304" pitchFamily="18" charset="0"/>
              </a:rPr>
              <a:t>, for example, between the ACA and MCA or between the MCA and PCA</a:t>
            </a:r>
            <a:r>
              <a:rPr lang="en-US" sz="2400" dirty="0">
                <a:latin typeface="Times New Roman" panose="02020603050405020304" pitchFamily="18" charset="0"/>
                <a:cs typeface="Times New Roman" panose="02020603050405020304" pitchFamily="18" charset="0"/>
              </a:rPr>
              <a:t>.</a:t>
            </a:r>
          </a:p>
        </p:txBody>
      </p:sp>
      <p:grpSp>
        <p:nvGrpSpPr>
          <p:cNvPr id="16" name="Group 15">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7" name="Freeform: Shape 16">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DEC3EB98-BCCF-C87B-C60D-1237BA34A7EA}"/>
              </a:ext>
            </a:extLst>
          </p:cNvPr>
          <p:cNvSpPr txBox="1"/>
          <p:nvPr/>
        </p:nvSpPr>
        <p:spPr>
          <a:xfrm>
            <a:off x="6757438" y="2421682"/>
            <a:ext cx="6096000" cy="1277273"/>
          </a:xfrm>
          <a:prstGeom prst="rect">
            <a:avLst/>
          </a:prstGeom>
          <a:noFill/>
        </p:spPr>
        <p:txBody>
          <a:bodyPr wrap="square">
            <a:spAutoFit/>
          </a:bodyPr>
          <a:lstStyle/>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Types </a:t>
            </a:r>
          </a:p>
          <a:p>
            <a:pPr algn="ctr">
              <a:lnSpc>
                <a:spcPct val="90000"/>
              </a:lnSpc>
              <a:spcAft>
                <a:spcPts val="600"/>
              </a:spcAft>
            </a:pPr>
            <a:r>
              <a:rPr lang="en-US" sz="4000" b="1" i="0" dirty="0">
                <a:solidFill>
                  <a:schemeClr val="tx2"/>
                </a:solidFill>
                <a:effectLst/>
                <a:latin typeface="Times New Roman" panose="02020603050405020304" pitchFamily="18" charset="0"/>
                <a:cs typeface="Times New Roman" panose="02020603050405020304" pitchFamily="18" charset="0"/>
              </a:rPr>
              <a:t>of ischemic stroke</a:t>
            </a:r>
            <a:endParaRPr lang="en-US" sz="4000" b="0" i="0" dirty="0">
              <a:solidFill>
                <a:schemeClr val="tx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3817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A7884A3E-E7C3-48E4-3A2E-B89569E105C5}"/>
              </a:ext>
            </a:extLst>
          </p:cNvPr>
          <p:cNvSpPr txBox="1"/>
          <p:nvPr/>
        </p:nvSpPr>
        <p:spPr>
          <a:xfrm>
            <a:off x="6014882" y="-139224"/>
            <a:ext cx="5665839" cy="523036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Age over</a:t>
            </a:r>
            <a:r>
              <a:rPr lang="en-US" sz="3200" i="0" dirty="0">
                <a:effectLst/>
                <a:latin typeface="Times New Roman" panose="02020603050405020304" pitchFamily="18" charset="0"/>
                <a:cs typeface="Times New Roman" panose="02020603050405020304" pitchFamily="18" charset="0"/>
              </a:rPr>
              <a:t> 60 years old</a:t>
            </a:r>
          </a:p>
          <a:p>
            <a:pPr indent="-228600">
              <a:lnSpc>
                <a:spcPct val="90000"/>
              </a:lnSpc>
              <a:spcAft>
                <a:spcPts val="600"/>
              </a:spcAft>
              <a:buFont typeface="Arial" panose="020B0604020202020204" pitchFamily="34" charset="0"/>
              <a:buChar char="•"/>
            </a:pPr>
            <a:r>
              <a:rPr lang="en-US" sz="3200" i="0" dirty="0">
                <a:effectLst/>
                <a:latin typeface="Times New Roman" panose="02020603050405020304" pitchFamily="18" charset="0"/>
                <a:cs typeface="Times New Roman" panose="02020603050405020304" pitchFamily="18" charset="0"/>
              </a:rPr>
              <a:t>History of </a:t>
            </a:r>
            <a:r>
              <a:rPr lang="en-US" sz="3200" u="sng" dirty="0">
                <a:latin typeface="Times New Roman" panose="02020603050405020304" pitchFamily="18" charset="0"/>
                <a:cs typeface="Times New Roman" panose="02020603050405020304" pitchFamily="18" charset="0"/>
              </a:rPr>
              <a:t>hypertension</a:t>
            </a:r>
            <a:r>
              <a:rPr lang="en-US" sz="3200" i="0" u="sng" dirty="0">
                <a:effectLst/>
                <a:latin typeface="Times New Roman" panose="02020603050405020304" pitchFamily="18" charset="0"/>
                <a:cs typeface="Times New Roman" panose="02020603050405020304" pitchFamily="18" charset="0"/>
              </a:rPr>
              <a:t>, </a:t>
            </a:r>
            <a:r>
              <a:rPr lang="en-US" sz="3200" i="0" u="sng"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heart disease</a:t>
            </a:r>
            <a:r>
              <a:rPr lang="en-US" sz="3200" i="0" u="sng" strike="noStrike" dirty="0">
                <a:effectLst/>
                <a:latin typeface="Times New Roman" panose="02020603050405020304" pitchFamily="18" charset="0"/>
                <a:cs typeface="Times New Roman" panose="02020603050405020304" pitchFamily="18" charset="0"/>
              </a:rPr>
              <a:t>s</a:t>
            </a:r>
            <a:r>
              <a:rPr lang="en-US" sz="3200" i="0" u="sng" dirty="0">
                <a:effectLst/>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hyperlipidemia</a:t>
            </a:r>
            <a:r>
              <a:rPr lang="en-US" sz="3200" i="0" u="sng" dirty="0">
                <a:effectLst/>
                <a:latin typeface="Times New Roman" panose="02020603050405020304" pitchFamily="18" charset="0"/>
                <a:cs typeface="Times New Roman" panose="02020603050405020304" pitchFamily="18" charset="0"/>
              </a:rPr>
              <a:t>, or </a:t>
            </a:r>
            <a:r>
              <a:rPr lang="en-US" sz="3200" i="0" u="sng"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diabetes</a:t>
            </a:r>
            <a:r>
              <a:rPr lang="en-US" sz="3200" i="0" u="sng" strike="noStrike" dirty="0">
                <a:effectLst/>
                <a:latin typeface="Times New Roman" panose="02020603050405020304" pitchFamily="18" charset="0"/>
                <a:cs typeface="Times New Roman" panose="02020603050405020304" pitchFamily="18" charset="0"/>
              </a:rPr>
              <a:t>.</a:t>
            </a:r>
            <a:endParaRPr lang="en-US" sz="3200" i="0" u="sng" dirty="0">
              <a:effectLst/>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Arrythmia </a:t>
            </a:r>
            <a:endParaRPr lang="en-US" sz="3200" i="0" dirty="0">
              <a:effectLst/>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r>
              <a:rPr lang="en-US" sz="3200" i="0" dirty="0">
                <a:effectLst/>
                <a:latin typeface="Times New Roman" panose="02020603050405020304" pitchFamily="18" charset="0"/>
                <a:cs typeface="Times New Roman" panose="02020603050405020304" pitchFamily="18" charset="0"/>
              </a:rPr>
              <a:t>Smoking History </a:t>
            </a:r>
          </a:p>
          <a:p>
            <a:pPr indent="-228600">
              <a:lnSpc>
                <a:spcPct val="90000"/>
              </a:lnSpc>
              <a:spcAft>
                <a:spcPts val="600"/>
              </a:spcAf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a:t>
            </a:r>
            <a:r>
              <a:rPr lang="en-US" sz="3200" i="0" dirty="0">
                <a:effectLst/>
                <a:latin typeface="Times New Roman" panose="02020603050405020304" pitchFamily="18" charset="0"/>
                <a:cs typeface="Times New Roman" panose="02020603050405020304" pitchFamily="18" charset="0"/>
              </a:rPr>
              <a:t>amily history of strokes</a:t>
            </a:r>
          </a:p>
        </p:txBody>
      </p:sp>
      <p:sp>
        <p:nvSpPr>
          <p:cNvPr id="5" name="TextBox 4">
            <a:extLst>
              <a:ext uri="{FF2B5EF4-FFF2-40B4-BE49-F238E27FC236}">
                <a16:creationId xmlns:a16="http://schemas.microsoft.com/office/drawing/2014/main" id="{7D5B79FB-3C4E-E7B9-6BA1-6CA12FA1DDB9}"/>
              </a:ext>
            </a:extLst>
          </p:cNvPr>
          <p:cNvSpPr txBox="1"/>
          <p:nvPr/>
        </p:nvSpPr>
        <p:spPr>
          <a:xfrm>
            <a:off x="-940497" y="2836619"/>
            <a:ext cx="6105832" cy="1166473"/>
          </a:xfrm>
          <a:prstGeom prst="rect">
            <a:avLst/>
          </a:prstGeom>
          <a:noFill/>
        </p:spPr>
        <p:txBody>
          <a:bodyPr wrap="square">
            <a:spAutoFit/>
          </a:bodyPr>
          <a:lstStyle/>
          <a:p>
            <a:pPr algn="ctr">
              <a:lnSpc>
                <a:spcPct val="90000"/>
              </a:lnSpc>
              <a:spcAft>
                <a:spcPts val="600"/>
              </a:spcAft>
            </a:pPr>
            <a:r>
              <a:rPr lang="en-US" sz="3600" b="1" i="0" dirty="0">
                <a:solidFill>
                  <a:schemeClr val="tx2"/>
                </a:solidFill>
                <a:effectLst/>
                <a:latin typeface="Times New Roman" panose="02020603050405020304" pitchFamily="18" charset="0"/>
                <a:cs typeface="Times New Roman" panose="02020603050405020304" pitchFamily="18" charset="0"/>
              </a:rPr>
              <a:t>Risk factors </a:t>
            </a:r>
          </a:p>
          <a:p>
            <a:pPr algn="ctr">
              <a:lnSpc>
                <a:spcPct val="90000"/>
              </a:lnSpc>
              <a:spcAft>
                <a:spcPts val="600"/>
              </a:spcAft>
            </a:pPr>
            <a:r>
              <a:rPr lang="en-US" sz="3600" b="1" i="0" dirty="0">
                <a:solidFill>
                  <a:schemeClr val="tx2"/>
                </a:solidFill>
                <a:effectLst/>
                <a:latin typeface="Times New Roman" panose="02020603050405020304" pitchFamily="18" charset="0"/>
                <a:cs typeface="Times New Roman" panose="02020603050405020304" pitchFamily="18" charset="0"/>
              </a:rPr>
              <a:t>of ischemic stroke</a:t>
            </a:r>
            <a:endParaRPr lang="en-US" sz="3600" b="0" i="0" dirty="0">
              <a:solidFill>
                <a:schemeClr val="tx2"/>
              </a:solidFill>
              <a:effectLst/>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513A292-444F-F6B3-C84C-1B2F6B38A3A5}"/>
              </a:ext>
            </a:extLst>
          </p:cNvPr>
          <p:cNvSpPr/>
          <p:nvPr/>
        </p:nvSpPr>
        <p:spPr>
          <a:xfrm>
            <a:off x="5407742" y="4817806"/>
            <a:ext cx="6508955" cy="18446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Complications of ischemic strokes include Permanent weakness, Seizures and Vascular Dementia </a:t>
            </a:r>
          </a:p>
        </p:txBody>
      </p:sp>
    </p:spTree>
    <p:extLst>
      <p:ext uri="{BB962C8B-B14F-4D97-AF65-F5344CB8AC3E}">
        <p14:creationId xmlns:p14="http://schemas.microsoft.com/office/powerpoint/2010/main" val="283347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E8D707-3925-F1A5-2FFA-B042A0DC9BBF}"/>
              </a:ext>
            </a:extLst>
          </p:cNvPr>
          <p:cNvSpPr txBox="1"/>
          <p:nvPr/>
        </p:nvSpPr>
        <p:spPr>
          <a:xfrm>
            <a:off x="2458063" y="206478"/>
            <a:ext cx="7806813"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Classification of Ischemic Stroke by Anatomy</a:t>
            </a:r>
          </a:p>
        </p:txBody>
      </p:sp>
      <p:pic>
        <p:nvPicPr>
          <p:cNvPr id="6" name="Picture 5">
            <a:extLst>
              <a:ext uri="{FF2B5EF4-FFF2-40B4-BE49-F238E27FC236}">
                <a16:creationId xmlns:a16="http://schemas.microsoft.com/office/drawing/2014/main" id="{2C2B8D6C-98DF-BA06-470B-AFA3E47D4269}"/>
              </a:ext>
            </a:extLst>
          </p:cNvPr>
          <p:cNvPicPr>
            <a:picLocks noChangeAspect="1"/>
          </p:cNvPicPr>
          <p:nvPr/>
        </p:nvPicPr>
        <p:blipFill>
          <a:blip r:embed="rId2"/>
          <a:stretch>
            <a:fillRect/>
          </a:stretch>
        </p:blipFill>
        <p:spPr>
          <a:xfrm>
            <a:off x="255274" y="963561"/>
            <a:ext cx="11779409" cy="5496233"/>
          </a:xfrm>
          <a:prstGeom prst="rect">
            <a:avLst/>
          </a:prstGeom>
        </p:spPr>
      </p:pic>
    </p:spTree>
    <p:extLst>
      <p:ext uri="{BB962C8B-B14F-4D97-AF65-F5344CB8AC3E}">
        <p14:creationId xmlns:p14="http://schemas.microsoft.com/office/powerpoint/2010/main" val="1632225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DFD978-9DA2-87B1-EAD1-6D6721128A4C}"/>
              </a:ext>
            </a:extLst>
          </p:cNvPr>
          <p:cNvPicPr>
            <a:picLocks noChangeAspect="1"/>
          </p:cNvPicPr>
          <p:nvPr/>
        </p:nvPicPr>
        <p:blipFill>
          <a:blip r:embed="rId2"/>
          <a:stretch>
            <a:fillRect/>
          </a:stretch>
        </p:blipFill>
        <p:spPr>
          <a:xfrm>
            <a:off x="63666" y="314632"/>
            <a:ext cx="12128334" cy="6282813"/>
          </a:xfrm>
          <a:prstGeom prst="rect">
            <a:avLst/>
          </a:prstGeom>
        </p:spPr>
      </p:pic>
    </p:spTree>
    <p:extLst>
      <p:ext uri="{BB962C8B-B14F-4D97-AF65-F5344CB8AC3E}">
        <p14:creationId xmlns:p14="http://schemas.microsoft.com/office/powerpoint/2010/main" val="2721281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brain scan&#10;&#10;Description automatically generated">
            <a:extLst>
              <a:ext uri="{FF2B5EF4-FFF2-40B4-BE49-F238E27FC236}">
                <a16:creationId xmlns:a16="http://schemas.microsoft.com/office/drawing/2014/main" id="{C05D5300-47E9-48F9-C772-ABDD55F77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10" y="-1"/>
            <a:ext cx="12013790" cy="7502013"/>
          </a:xfrm>
          <a:prstGeom prst="rect">
            <a:avLst/>
          </a:prstGeom>
        </p:spPr>
      </p:pic>
    </p:spTree>
    <p:extLst>
      <p:ext uri="{BB962C8B-B14F-4D97-AF65-F5344CB8AC3E}">
        <p14:creationId xmlns:p14="http://schemas.microsoft.com/office/powerpoint/2010/main" val="1998740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T Brain - Scroll image gallery - Large MCA infarct">
            <a:extLst>
              <a:ext uri="{FF2B5EF4-FFF2-40B4-BE49-F238E27FC236}">
                <a16:creationId xmlns:a16="http://schemas.microsoft.com/office/drawing/2014/main" id="{BEA6D2E0-5637-1C16-1DD5-3058FF5C6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196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MRI Right MCA stroke DWI">
            <a:extLst>
              <a:ext uri="{FF2B5EF4-FFF2-40B4-BE49-F238E27FC236}">
                <a16:creationId xmlns:a16="http://schemas.microsoft.com/office/drawing/2014/main" id="{21865975-9778-28DC-8BB2-32929055F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63677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MRI ADC acute right MCA stroke">
            <a:extLst>
              <a:ext uri="{FF2B5EF4-FFF2-40B4-BE49-F238E27FC236}">
                <a16:creationId xmlns:a16="http://schemas.microsoft.com/office/drawing/2014/main" id="{89C497D4-4182-1D1E-60BF-C4C43F6F39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8284" y="0"/>
            <a:ext cx="56437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976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2CF030C-E955-E79D-821A-843873E5A475}"/>
              </a:ext>
            </a:extLst>
          </p:cNvPr>
          <p:cNvSpPr txBox="1"/>
          <p:nvPr/>
        </p:nvSpPr>
        <p:spPr>
          <a:xfrm>
            <a:off x="836675" y="-154505"/>
            <a:ext cx="10515600" cy="186040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800" b="1" kern="1200" dirty="0">
                <a:solidFill>
                  <a:schemeClr val="tx1"/>
                </a:solidFill>
                <a:latin typeface="Times New Roman" panose="02020603050405020304" pitchFamily="18" charset="0"/>
                <a:ea typeface="+mj-ea"/>
                <a:cs typeface="Times New Roman" panose="02020603050405020304" pitchFamily="18" charset="0"/>
              </a:rPr>
              <a:t>Common Ischemic Stroke Syndromes</a:t>
            </a:r>
          </a:p>
          <a:p>
            <a:pPr algn="ctr">
              <a:lnSpc>
                <a:spcPct val="90000"/>
              </a:lnSpc>
              <a:spcBef>
                <a:spcPct val="0"/>
              </a:spcBef>
              <a:spcAft>
                <a:spcPts val="600"/>
              </a:spcAft>
            </a:pPr>
            <a:endParaRPr lang="en-US" sz="2800" kern="1200" dirty="0">
              <a:solidFill>
                <a:schemeClr val="tx1"/>
              </a:solidFill>
              <a:latin typeface="Times New Roman" panose="02020603050405020304" pitchFamily="18" charset="0"/>
              <a:ea typeface="+mj-ea"/>
              <a:cs typeface="Times New Roman" panose="02020603050405020304" pitchFamily="18" charset="0"/>
            </a:endParaRPr>
          </a:p>
        </p:txBody>
      </p:sp>
      <p:pic>
        <p:nvPicPr>
          <p:cNvPr id="1028" name="Picture 4" descr="Pin on Strokes: Reasons, Preventions, and Recovery">
            <a:extLst>
              <a:ext uri="{FF2B5EF4-FFF2-40B4-BE49-F238E27FC236}">
                <a16:creationId xmlns:a16="http://schemas.microsoft.com/office/drawing/2014/main" id="{2E586D96-F31D-7ACB-0A55-5F8E7EEFCE3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50" y="1860400"/>
            <a:ext cx="6182506" cy="4997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n on heart attack">
            <a:extLst>
              <a:ext uri="{FF2B5EF4-FFF2-40B4-BE49-F238E27FC236}">
                <a16:creationId xmlns:a16="http://schemas.microsoft.com/office/drawing/2014/main" id="{4A873FFB-41F7-ED54-0429-3D0D3E1E82A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79456" y="1860400"/>
            <a:ext cx="6009495" cy="4997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93727F-E337-9FBE-5C99-525331EB8D87}"/>
              </a:ext>
            </a:extLst>
          </p:cNvPr>
          <p:cNvSpPr txBox="1"/>
          <p:nvPr/>
        </p:nvSpPr>
        <p:spPr>
          <a:xfrm>
            <a:off x="137652" y="924232"/>
            <a:ext cx="11897032" cy="984885"/>
          </a:xfrm>
          <a:prstGeom prst="rect">
            <a:avLst/>
          </a:prstGeom>
          <a:noFill/>
        </p:spPr>
        <p:txBody>
          <a:bodyPr wrap="square" rtlCol="0">
            <a:spAutoFit/>
          </a:bodyPr>
          <a:lstStyle/>
          <a:p>
            <a:pPr marL="342900" indent="-342900">
              <a:buFont typeface="Arial" panose="020B0604020202020204" pitchFamily="34" charset="0"/>
              <a:buChar char="•"/>
            </a:pPr>
            <a:r>
              <a:rPr lang="en-US" sz="2000" b="1" u="sng" dirty="0">
                <a:cs typeface="+mj-cs"/>
              </a:rPr>
              <a:t>Anterior Circulation: </a:t>
            </a:r>
            <a:r>
              <a:rPr lang="en-US" sz="2000" dirty="0">
                <a:cs typeface="+mj-cs"/>
              </a:rPr>
              <a:t>Left/Right </a:t>
            </a:r>
            <a:r>
              <a:rPr lang="en-US" sz="2000" u="sng" dirty="0">
                <a:cs typeface="+mj-cs"/>
              </a:rPr>
              <a:t>cerebral</a:t>
            </a:r>
            <a:r>
              <a:rPr lang="en-US" sz="2000" dirty="0">
                <a:cs typeface="+mj-cs"/>
              </a:rPr>
              <a:t> </a:t>
            </a:r>
            <a:r>
              <a:rPr lang="en-US" sz="2000" u="sng" dirty="0">
                <a:cs typeface="+mj-cs"/>
              </a:rPr>
              <a:t>hemisphere</a:t>
            </a:r>
            <a:r>
              <a:rPr lang="en-US" sz="2000" dirty="0">
                <a:cs typeface="+mj-cs"/>
              </a:rPr>
              <a:t> </a:t>
            </a:r>
            <a:r>
              <a:rPr lang="en-US" sz="2000" u="sng" dirty="0">
                <a:cs typeface="+mj-cs"/>
              </a:rPr>
              <a:t>lesions</a:t>
            </a:r>
            <a:r>
              <a:rPr lang="en-US" sz="2000" dirty="0">
                <a:cs typeface="+mj-cs"/>
              </a:rPr>
              <a:t> are most often </a:t>
            </a:r>
            <a:r>
              <a:rPr lang="en-US" sz="2000" u="sng" dirty="0">
                <a:cs typeface="+mj-cs"/>
              </a:rPr>
              <a:t>caused</a:t>
            </a:r>
            <a:r>
              <a:rPr lang="en-US" sz="2000" dirty="0">
                <a:cs typeface="+mj-cs"/>
              </a:rPr>
              <a:t> by </a:t>
            </a:r>
            <a:r>
              <a:rPr lang="en-US" sz="2000" b="1" dirty="0">
                <a:cs typeface="+mj-cs"/>
              </a:rPr>
              <a:t>carotid artery occlusion, embolism to the MCA or its branches or basal ganglionic intracerebral hemorrhages.</a:t>
            </a:r>
            <a:endParaRPr lang="ar-JO" sz="2000" b="1" dirty="0">
              <a:cs typeface="+mj-cs"/>
            </a:endParaRPr>
          </a:p>
          <a:p>
            <a:endParaRPr lang="en-US" dirty="0"/>
          </a:p>
        </p:txBody>
      </p:sp>
    </p:spTree>
    <p:extLst>
      <p:ext uri="{BB962C8B-B14F-4D97-AF65-F5344CB8AC3E}">
        <p14:creationId xmlns:p14="http://schemas.microsoft.com/office/powerpoint/2010/main" val="224611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6756BC9-AFA1-AED1-524A-1D1C44A7DA02}"/>
              </a:ext>
            </a:extLst>
          </p:cNvPr>
          <p:cNvSpPr txBox="1"/>
          <p:nvPr/>
        </p:nvSpPr>
        <p:spPr>
          <a:xfrm>
            <a:off x="325242" y="119477"/>
            <a:ext cx="6901468" cy="2057045"/>
          </a:xfrm>
          <a:prstGeom prst="rect">
            <a:avLst/>
          </a:prstGeom>
        </p:spPr>
        <p:txBody>
          <a:bodyPr vert="horz" lIns="91440" tIns="45720" rIns="91440" bIns="45720" rtlCol="0">
            <a:noAutofit/>
          </a:bodyPr>
          <a:lstStyle/>
          <a:p>
            <a:pPr marL="0" indent="-228600">
              <a:lnSpc>
                <a:spcPct val="90000"/>
              </a:lnSpc>
              <a:spcAft>
                <a:spcPts val="600"/>
              </a:spcAft>
              <a:buFont typeface="Arial" panose="020B0604020202020204" pitchFamily="34" charset="0"/>
              <a:buChar char="•"/>
            </a:pPr>
            <a:r>
              <a:rPr lang="en-US" sz="2000" b="1" u="sng" dirty="0">
                <a:latin typeface="Times New Roman" panose="02020603050405020304" pitchFamily="18" charset="0"/>
                <a:cs typeface="Times New Roman" panose="02020603050405020304" pitchFamily="18" charset="0"/>
              </a:rPr>
              <a:t>Posterior circulation:</a:t>
            </a:r>
          </a:p>
          <a:p>
            <a:pPr>
              <a:lnSpc>
                <a:spcPct val="90000"/>
              </a:lnSpc>
              <a:spcAft>
                <a:spcPts val="600"/>
              </a:spcAft>
            </a:pPr>
            <a:r>
              <a:rPr lang="en-US" sz="2000" dirty="0">
                <a:latin typeface="Times New Roman" panose="02020603050405020304" pitchFamily="18" charset="0"/>
                <a:cs typeface="Times New Roman" panose="02020603050405020304" pitchFamily="18" charset="0"/>
              </a:rPr>
              <a:t>1. Lateral </a:t>
            </a:r>
            <a:r>
              <a:rPr lang="en-US" sz="2000" u="sng" dirty="0">
                <a:latin typeface="Times New Roman" panose="02020603050405020304" pitchFamily="18" charset="0"/>
                <a:cs typeface="Times New Roman" panose="02020603050405020304" pitchFamily="18" charset="0"/>
              </a:rPr>
              <a:t>medullary</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stroke</a:t>
            </a:r>
            <a:r>
              <a:rPr lang="en-US" sz="2000" dirty="0">
                <a:latin typeface="Times New Roman" panose="02020603050405020304" pitchFamily="18" charset="0"/>
                <a:cs typeface="Times New Roman" panose="02020603050405020304" pitchFamily="18" charset="0"/>
              </a:rPr>
              <a:t> ( </a:t>
            </a:r>
            <a:r>
              <a:rPr lang="en-US" sz="2000" u="sng" dirty="0">
                <a:latin typeface="Times New Roman" panose="02020603050405020304" pitchFamily="18" charset="0"/>
                <a:cs typeface="Times New Roman" panose="02020603050405020304" pitchFamily="18" charset="0"/>
              </a:rPr>
              <a:t>Wallenberg</a:t>
            </a:r>
            <a:r>
              <a:rPr lang="en-US" sz="2000" dirty="0">
                <a:latin typeface="Times New Roman" panose="02020603050405020304" pitchFamily="18" charset="0"/>
                <a:cs typeface="Times New Roman" panose="02020603050405020304" pitchFamily="18" charset="0"/>
              </a:rPr>
              <a:t> syndrome, usually due o </a:t>
            </a:r>
            <a:r>
              <a:rPr lang="en-US" sz="2000" u="sng" dirty="0">
                <a:latin typeface="Times New Roman" panose="02020603050405020304" pitchFamily="18" charset="0"/>
                <a:cs typeface="Times New Roman" panose="02020603050405020304" pitchFamily="18" charset="0"/>
              </a:rPr>
              <a:t>intracranial</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VA </a:t>
            </a:r>
            <a:r>
              <a:rPr lang="en-US" sz="2000" dirty="0">
                <a:latin typeface="Times New Roman" panose="02020603050405020304" pitchFamily="18" charset="0"/>
                <a:cs typeface="Times New Roman" panose="02020603050405020304" pitchFamily="18" charset="0"/>
              </a:rPr>
              <a:t> or </a:t>
            </a:r>
            <a:r>
              <a:rPr lang="en-US" sz="2000" u="sng" dirty="0">
                <a:latin typeface="Times New Roman" panose="02020603050405020304" pitchFamily="18" charset="0"/>
                <a:cs typeface="Times New Roman" panose="02020603050405020304" pitchFamily="18" charset="0"/>
              </a:rPr>
              <a:t>posterior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inferior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cerebellar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artery</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PICA</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occlusion</a:t>
            </a:r>
            <a:r>
              <a:rPr lang="en-US" sz="2000" dirty="0">
                <a:latin typeface="Times New Roman" panose="02020603050405020304" pitchFamily="18" charset="0"/>
                <a:cs typeface="Times New Roman" panose="02020603050405020304" pitchFamily="18" charset="0"/>
              </a:rPr>
              <a:t>)</a:t>
            </a:r>
          </a:p>
          <a:p>
            <a:pPr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a:lnSpc>
                <a:spcPct val="90000"/>
              </a:lnSpc>
              <a:spcAft>
                <a:spcPts val="600"/>
              </a:spcAft>
            </a:pPr>
            <a:r>
              <a:rPr lang="en-US" sz="2000" dirty="0">
                <a:latin typeface="Times New Roman" panose="02020603050405020304" pitchFamily="18" charset="0"/>
                <a:cs typeface="Times New Roman" panose="02020603050405020304" pitchFamily="18" charset="0"/>
              </a:rPr>
              <a:t>2. </a:t>
            </a:r>
            <a:r>
              <a:rPr lang="en-US" sz="2000" u="sng" dirty="0">
                <a:latin typeface="Times New Roman" panose="02020603050405020304" pitchFamily="18" charset="0"/>
                <a:cs typeface="Times New Roman" panose="02020603050405020304" pitchFamily="18" charset="0"/>
              </a:rPr>
              <a:t>Bilateral</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pontine</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base</a:t>
            </a:r>
            <a:r>
              <a:rPr lang="en-US" sz="2000" dirty="0">
                <a:latin typeface="Times New Roman" panose="02020603050405020304" pitchFamily="18" charset="0"/>
                <a:cs typeface="Times New Roman" panose="02020603050405020304" pitchFamily="18" charset="0"/>
              </a:rPr>
              <a:t> and often medial tegmentum </a:t>
            </a:r>
            <a:r>
              <a:rPr lang="en-US" sz="2000" u="sng" dirty="0">
                <a:latin typeface="Times New Roman" panose="02020603050405020304" pitchFamily="18" charset="0"/>
                <a:cs typeface="Times New Roman" panose="02020603050405020304" pitchFamily="18" charset="0"/>
              </a:rPr>
              <a:t>stroke</a:t>
            </a:r>
            <a:r>
              <a:rPr lang="en-US" sz="2000" dirty="0">
                <a:latin typeface="Times New Roman" panose="02020603050405020304" pitchFamily="18" charset="0"/>
                <a:cs typeface="Times New Roman" panose="02020603050405020304" pitchFamily="18" charset="0"/>
              </a:rPr>
              <a:t>( usually due to </a:t>
            </a:r>
            <a:r>
              <a:rPr lang="en-US" sz="2000" u="sng" dirty="0">
                <a:latin typeface="Times New Roman" panose="02020603050405020304" pitchFamily="18" charset="0"/>
                <a:cs typeface="Times New Roman" panose="02020603050405020304" pitchFamily="18" charset="0"/>
              </a:rPr>
              <a:t>basilar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artery</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occlusion</a:t>
            </a:r>
            <a:r>
              <a:rPr lang="en-US" sz="2000" dirty="0">
                <a:latin typeface="Times New Roman" panose="02020603050405020304" pitchFamily="18" charset="0"/>
                <a:cs typeface="Times New Roman" panose="02020603050405020304" pitchFamily="18" charset="0"/>
              </a:rPr>
              <a:t> or </a:t>
            </a:r>
            <a:r>
              <a:rPr lang="en-US" sz="2000" u="sng" dirty="0">
                <a:latin typeface="Times New Roman" panose="02020603050405020304" pitchFamily="18" charset="0"/>
                <a:cs typeface="Times New Roman" panose="02020603050405020304" pitchFamily="18" charset="0"/>
              </a:rPr>
              <a:t>pontine</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hemorrhage</a:t>
            </a:r>
            <a:r>
              <a:rPr lang="en-US" sz="2000" dirty="0">
                <a:latin typeface="Times New Roman" panose="02020603050405020304" pitchFamily="18" charset="0"/>
                <a:cs typeface="Times New Roman" panose="02020603050405020304" pitchFamily="18" charset="0"/>
              </a:rPr>
              <a:t>) causes:</a:t>
            </a:r>
          </a:p>
          <a:p>
            <a:pPr marL="342900" indent="-3429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Quadriparesis</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Unilateral or bilateral conjugate gaze paresis; sometimes internuclear ophthalmoplegia or 6</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nerve palsy</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When the </a:t>
            </a:r>
            <a:r>
              <a:rPr lang="en-US" sz="2000" b="1" dirty="0">
                <a:latin typeface="Times New Roman" panose="02020603050405020304" pitchFamily="18" charset="0"/>
                <a:cs typeface="Times New Roman" panose="02020603050405020304" pitchFamily="18" charset="0"/>
              </a:rPr>
              <a:t>medial tegmentum </a:t>
            </a:r>
            <a:r>
              <a:rPr lang="en-US" sz="2000" dirty="0">
                <a:latin typeface="Times New Roman" panose="02020603050405020304" pitchFamily="18" charset="0"/>
                <a:cs typeface="Times New Roman" panose="02020603050405020304" pitchFamily="18" charset="0"/>
              </a:rPr>
              <a:t>is involved bilaterally, </a:t>
            </a:r>
            <a:r>
              <a:rPr lang="en-US" sz="2000" b="1" dirty="0">
                <a:latin typeface="Times New Roman" panose="02020603050405020304" pitchFamily="18" charset="0"/>
                <a:cs typeface="Times New Roman" panose="02020603050405020304" pitchFamily="18" charset="0"/>
              </a:rPr>
              <a:t>coma</a:t>
            </a:r>
            <a:r>
              <a:rPr lang="en-US" sz="2000" dirty="0">
                <a:latin typeface="Times New Roman" panose="02020603050405020304" pitchFamily="18" charset="0"/>
                <a:cs typeface="Times New Roman" panose="02020603050405020304" pitchFamily="18" charset="0"/>
              </a:rPr>
              <a:t>.</a:t>
            </a:r>
          </a:p>
          <a:p>
            <a:pPr marL="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a:lnSpc>
                <a:spcPct val="90000"/>
              </a:lnSpc>
              <a:spcAft>
                <a:spcPts val="600"/>
              </a:spcAft>
            </a:pPr>
            <a:r>
              <a:rPr lang="en-US" sz="2000" dirty="0">
                <a:latin typeface="Times New Roman" panose="02020603050405020304" pitchFamily="18" charset="0"/>
                <a:cs typeface="Times New Roman" panose="02020603050405020304" pitchFamily="18" charset="0"/>
              </a:rPr>
              <a:t>3. </a:t>
            </a:r>
            <a:r>
              <a:rPr lang="en-US" sz="2000" u="sng" dirty="0">
                <a:latin typeface="Times New Roman" panose="02020603050405020304" pitchFamily="18" charset="0"/>
                <a:cs typeface="Times New Roman" panose="02020603050405020304" pitchFamily="18" charset="0"/>
              </a:rPr>
              <a:t>Cerebellar</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infarction</a:t>
            </a:r>
            <a:r>
              <a:rPr lang="en-US" sz="2000" dirty="0">
                <a:latin typeface="Times New Roman" panose="02020603050405020304" pitchFamily="18" charset="0"/>
                <a:cs typeface="Times New Roman" panose="02020603050405020304" pitchFamily="18" charset="0"/>
              </a:rPr>
              <a:t> ( </a:t>
            </a:r>
            <a:r>
              <a:rPr lang="en-US" sz="2000" u="sng" dirty="0">
                <a:latin typeface="Times New Roman" panose="02020603050405020304" pitchFamily="18" charset="0"/>
                <a:cs typeface="Times New Roman" panose="02020603050405020304" pitchFamily="18" charset="0"/>
              </a:rPr>
              <a:t>usually</a:t>
            </a:r>
            <a:r>
              <a:rPr lang="en-US" sz="2000" dirty="0">
                <a:latin typeface="Times New Roman" panose="02020603050405020304" pitchFamily="18" charset="0"/>
                <a:cs typeface="Times New Roman" panose="02020603050405020304" pitchFamily="18" charset="0"/>
              </a:rPr>
              <a:t> due to </a:t>
            </a:r>
            <a:r>
              <a:rPr lang="en-US" sz="2000" u="sng" dirty="0">
                <a:latin typeface="Times New Roman" panose="02020603050405020304" pitchFamily="18" charset="0"/>
                <a:cs typeface="Times New Roman" panose="02020603050405020304" pitchFamily="18" charset="0"/>
              </a:rPr>
              <a:t>embolism</a:t>
            </a:r>
            <a:r>
              <a:rPr lang="en-US" sz="2000" dirty="0">
                <a:latin typeface="Times New Roman" panose="02020603050405020304" pitchFamily="18" charset="0"/>
                <a:cs typeface="Times New Roman" panose="02020603050405020304" pitchFamily="18" charset="0"/>
              </a:rPr>
              <a:t> to the PICA or SCA, or cerebellar hemorrhage) causes:</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Gait ataxia</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Dysarthria</a:t>
            </a:r>
          </a:p>
          <a:p>
            <a:pPr marL="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Ipsilateral arm dysmetria</a:t>
            </a:r>
          </a:p>
          <a:p>
            <a:pPr>
              <a:lnSpc>
                <a:spcPct val="90000"/>
              </a:lnSpc>
              <a:spcAft>
                <a:spcPts val="600"/>
              </a:spcAft>
            </a:pPr>
            <a:endParaRPr lang="en-US" sz="2000" dirty="0">
              <a:latin typeface="Times New Roman" panose="02020603050405020304" pitchFamily="18" charset="0"/>
              <a:cs typeface="Times New Roman" panose="02020603050405020304" pitchFamily="18" charset="0"/>
            </a:endParaRPr>
          </a:p>
        </p:txBody>
      </p:sp>
      <p:pic>
        <p:nvPicPr>
          <p:cNvPr id="8" name="Graphic 7" descr="Brain in head">
            <a:extLst>
              <a:ext uri="{FF2B5EF4-FFF2-40B4-BE49-F238E27FC236}">
                <a16:creationId xmlns:a16="http://schemas.microsoft.com/office/drawing/2014/main" id="{3016BBF0-E655-402C-9EC1-73099356ED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515420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picture containing text, arthropod&#10;&#10;Description automatically generated">
            <a:extLst>
              <a:ext uri="{FF2B5EF4-FFF2-40B4-BE49-F238E27FC236}">
                <a16:creationId xmlns:a16="http://schemas.microsoft.com/office/drawing/2014/main" id="{8079DC40-56F1-69B0-4CD7-A57D1733EA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51026" cy="6974006"/>
          </a:xfrm>
          <a:prstGeom prst="rect">
            <a:avLst/>
          </a:prstGeom>
        </p:spPr>
      </p:pic>
    </p:spTree>
    <p:extLst>
      <p:ext uri="{BB962C8B-B14F-4D97-AF65-F5344CB8AC3E}">
        <p14:creationId xmlns:p14="http://schemas.microsoft.com/office/powerpoint/2010/main" val="877091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troke Medicine for Stroke Physicians and Neurologists">
            <a:extLst>
              <a:ext uri="{FF2B5EF4-FFF2-40B4-BE49-F238E27FC236}">
                <a16:creationId xmlns:a16="http://schemas.microsoft.com/office/drawing/2014/main" id="{FCDA7D1D-84CC-0186-F656-E8EA7727A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810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FDEED2-CAD9-6D92-190C-9851D3AC4E1A}"/>
              </a:ext>
            </a:extLst>
          </p:cNvPr>
          <p:cNvSpPr txBox="1"/>
          <p:nvPr/>
        </p:nvSpPr>
        <p:spPr>
          <a:xfrm>
            <a:off x="157317" y="200994"/>
            <a:ext cx="4483509" cy="6370975"/>
          </a:xfrm>
          <a:prstGeom prst="rect">
            <a:avLst/>
          </a:prstGeom>
          <a:noFill/>
        </p:spPr>
        <p:txBody>
          <a:bodyPr wrap="square">
            <a:spAutoFit/>
          </a:bodyPr>
          <a:lstStyle/>
          <a:p>
            <a:pPr marL="0" indent="0">
              <a:buNone/>
            </a:pPr>
            <a:r>
              <a:rPr lang="en-US" sz="2400" u="sng" dirty="0">
                <a:latin typeface="Times New Roman" panose="02020603050405020304" pitchFamily="18" charset="0"/>
                <a:cs typeface="Times New Roman" panose="02020603050405020304" pitchFamily="18" charset="0"/>
              </a:rPr>
              <a:t>4. Left PCA territory stroke causes:</a:t>
            </a:r>
          </a:p>
          <a:p>
            <a:pPr marL="514350" indent="-514350">
              <a:buAutoNum type="alphaLcParenR"/>
            </a:pPr>
            <a:r>
              <a:rPr lang="en-US" sz="2400" dirty="0">
                <a:latin typeface="Times New Roman" panose="02020603050405020304" pitchFamily="18" charset="0"/>
                <a:cs typeface="Times New Roman" panose="02020603050405020304" pitchFamily="18" charset="0"/>
              </a:rPr>
              <a:t>Right homonymous hemianopia</a:t>
            </a:r>
          </a:p>
          <a:p>
            <a:pPr marL="0" indent="0">
              <a:buNone/>
            </a:pPr>
            <a:r>
              <a:rPr lang="en-US" sz="2400" dirty="0">
                <a:latin typeface="Times New Roman" panose="02020603050405020304" pitchFamily="18" charset="0"/>
                <a:cs typeface="Times New Roman" panose="02020603050405020304" pitchFamily="18" charset="0"/>
              </a:rPr>
              <a:t>b) At times, amnesia</a:t>
            </a:r>
          </a:p>
          <a:p>
            <a:pPr marL="0" indent="0">
              <a:buNone/>
            </a:pPr>
            <a:r>
              <a:rPr lang="en-US" sz="2400" dirty="0">
                <a:latin typeface="Times New Roman" panose="02020603050405020304" pitchFamily="18" charset="0"/>
                <a:cs typeface="Times New Roman" panose="02020603050405020304" pitchFamily="18" charset="0"/>
              </a:rPr>
              <a:t>c) Alexia (disorder of reading) without agraphia when the splenium of the corpus callosum is involved</a:t>
            </a:r>
          </a:p>
          <a:p>
            <a:pPr marL="0" indent="0">
              <a:buNone/>
            </a:pPr>
            <a:r>
              <a:rPr lang="en-US" sz="2400" u="sng" dirty="0">
                <a:latin typeface="Times New Roman" panose="02020603050405020304" pitchFamily="18" charset="0"/>
                <a:cs typeface="Times New Roman" panose="02020603050405020304" pitchFamily="18" charset="0"/>
              </a:rPr>
              <a:t>5. Right PCA territory stroke causes:</a:t>
            </a:r>
          </a:p>
          <a:p>
            <a:pPr marL="514350" indent="-514350">
              <a:buAutoNum type="alphaLcParenR"/>
            </a:pPr>
            <a:r>
              <a:rPr lang="en-US" sz="2400" dirty="0">
                <a:latin typeface="Times New Roman" panose="02020603050405020304" pitchFamily="18" charset="0"/>
                <a:cs typeface="Times New Roman" panose="02020603050405020304" pitchFamily="18" charset="0"/>
              </a:rPr>
              <a:t>Left homonymous hemianopia</a:t>
            </a:r>
          </a:p>
          <a:p>
            <a:pPr marL="0" indent="0">
              <a:buNone/>
            </a:pPr>
            <a:r>
              <a:rPr lang="en-US" sz="2400" dirty="0">
                <a:latin typeface="Times New Roman" panose="02020603050405020304" pitchFamily="18" charset="0"/>
                <a:cs typeface="Times New Roman" panose="02020603050405020304" pitchFamily="18" charset="0"/>
              </a:rPr>
              <a:t>b) At times, left-sided visual neglect</a:t>
            </a:r>
          </a:p>
          <a:p>
            <a:pPr marL="0" indent="0">
              <a:buNone/>
            </a:pPr>
            <a:r>
              <a:rPr lang="en-US" sz="2400" dirty="0">
                <a:latin typeface="Times New Roman" panose="02020603050405020304" pitchFamily="18" charset="0"/>
                <a:cs typeface="Times New Roman" panose="02020603050405020304" pitchFamily="18" charset="0"/>
              </a:rPr>
              <a:t>PCA territory infarcts are most </a:t>
            </a:r>
            <a:r>
              <a:rPr lang="en-US" sz="2400" u="sng" dirty="0">
                <a:latin typeface="Times New Roman" panose="02020603050405020304" pitchFamily="18" charset="0"/>
                <a:cs typeface="Times New Roman" panose="02020603050405020304" pitchFamily="18" charset="0"/>
              </a:rPr>
              <a:t>often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caused</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by</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embolism</a:t>
            </a:r>
            <a:r>
              <a:rPr lang="en-US" sz="2400" dirty="0">
                <a:latin typeface="Times New Roman" panose="02020603050405020304" pitchFamily="18" charset="0"/>
                <a:cs typeface="Times New Roman" panose="02020603050405020304" pitchFamily="18" charset="0"/>
              </a:rPr>
              <a:t> arising from the heart, aorta or VAs</a:t>
            </a:r>
            <a:endParaRPr lang="ar-JO" sz="2400" dirty="0">
              <a:latin typeface="Times New Roman" panose="02020603050405020304" pitchFamily="18" charset="0"/>
              <a:cs typeface="Times New Roman" panose="02020603050405020304" pitchFamily="18" charset="0"/>
            </a:endParaRPr>
          </a:p>
        </p:txBody>
      </p:sp>
      <p:pic>
        <p:nvPicPr>
          <p:cNvPr id="9" name="Content Placeholder 8">
            <a:extLst>
              <a:ext uri="{FF2B5EF4-FFF2-40B4-BE49-F238E27FC236}">
                <a16:creationId xmlns:a16="http://schemas.microsoft.com/office/drawing/2014/main" id="{B4F88644-6C21-29F6-2F00-7F3BE2E26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7641" y="1"/>
            <a:ext cx="7364359" cy="6858000"/>
          </a:xfrm>
          <a:prstGeom prst="rect">
            <a:avLst/>
          </a:prstGeom>
        </p:spPr>
      </p:pic>
    </p:spTree>
    <p:extLst>
      <p:ext uri="{BB962C8B-B14F-4D97-AF65-F5344CB8AC3E}">
        <p14:creationId xmlns:p14="http://schemas.microsoft.com/office/powerpoint/2010/main" val="687540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FEC36A-0347-0FF6-CEE8-3708AEA7BA3A}"/>
              </a:ext>
            </a:extLst>
          </p:cNvPr>
          <p:cNvSpPr txBox="1"/>
          <p:nvPr/>
        </p:nvSpPr>
        <p:spPr>
          <a:xfrm>
            <a:off x="294968" y="260835"/>
            <a:ext cx="11523406" cy="1200329"/>
          </a:xfrm>
          <a:prstGeom prst="rect">
            <a:avLst/>
          </a:prstGeom>
          <a:noFill/>
        </p:spPr>
        <p:txBody>
          <a:bodyPr wrap="square">
            <a:spAutoFit/>
          </a:bodyPr>
          <a:lstStyle/>
          <a:p>
            <a:pPr marL="285750" indent="-285750">
              <a:buFont typeface="Arial" panose="020B0604020202020204" pitchFamily="34" charset="0"/>
              <a:buChar char="•"/>
            </a:pPr>
            <a:r>
              <a:rPr lang="en-US" sz="2400" u="sng" dirty="0">
                <a:latin typeface="Times New Roman" panose="02020603050405020304" pitchFamily="18" charset="0"/>
                <a:cs typeface="+mj-cs"/>
              </a:rPr>
              <a:t>Lacunar syndromes</a:t>
            </a:r>
          </a:p>
          <a:p>
            <a:pPr marL="0" indent="0">
              <a:buNone/>
            </a:pPr>
            <a:r>
              <a:rPr lang="en-US" sz="2400" dirty="0">
                <a:latin typeface="Times New Roman" panose="02020603050405020304" pitchFamily="18" charset="0"/>
                <a:cs typeface="+mj-cs"/>
              </a:rPr>
              <a:t>Lacunar strokes are most often due to </a:t>
            </a:r>
            <a:r>
              <a:rPr lang="en-US" sz="2400" u="sng" dirty="0">
                <a:latin typeface="Times New Roman" panose="02020603050405020304" pitchFamily="18" charset="0"/>
                <a:cs typeface="+mj-cs"/>
              </a:rPr>
              <a:t>occlusion</a:t>
            </a:r>
            <a:r>
              <a:rPr lang="en-US" sz="2400" dirty="0">
                <a:latin typeface="Times New Roman" panose="02020603050405020304" pitchFamily="18" charset="0"/>
                <a:cs typeface="+mj-cs"/>
              </a:rPr>
              <a:t> of a </a:t>
            </a:r>
            <a:r>
              <a:rPr lang="en-US" sz="2400" u="sng" dirty="0">
                <a:latin typeface="Times New Roman" panose="02020603050405020304" pitchFamily="18" charset="0"/>
                <a:cs typeface="+mj-cs"/>
              </a:rPr>
              <a:t>penetrating</a:t>
            </a:r>
            <a:r>
              <a:rPr lang="en-US" sz="2400" dirty="0">
                <a:latin typeface="Times New Roman" panose="02020603050405020304" pitchFamily="18" charset="0"/>
                <a:cs typeface="+mj-cs"/>
              </a:rPr>
              <a:t> </a:t>
            </a:r>
            <a:r>
              <a:rPr lang="en-US" sz="2400" u="sng" dirty="0">
                <a:latin typeface="Times New Roman" panose="02020603050405020304" pitchFamily="18" charset="0"/>
                <a:cs typeface="+mj-cs"/>
              </a:rPr>
              <a:t>artery</a:t>
            </a:r>
            <a:r>
              <a:rPr lang="en-US" sz="2400" dirty="0">
                <a:latin typeface="Times New Roman" panose="02020603050405020304" pitchFamily="18" charset="0"/>
                <a:cs typeface="+mj-cs"/>
              </a:rPr>
              <a:t>. Lacunar strokes may occur in either the </a:t>
            </a:r>
            <a:r>
              <a:rPr lang="en-US" sz="2400" u="sng" dirty="0">
                <a:latin typeface="Times New Roman" panose="02020603050405020304" pitchFamily="18" charset="0"/>
                <a:cs typeface="+mj-cs"/>
              </a:rPr>
              <a:t>anterior</a:t>
            </a:r>
            <a:r>
              <a:rPr lang="en-US" sz="2400" dirty="0">
                <a:latin typeface="Times New Roman" panose="02020603050405020304" pitchFamily="18" charset="0"/>
                <a:cs typeface="+mj-cs"/>
              </a:rPr>
              <a:t> or the </a:t>
            </a:r>
            <a:r>
              <a:rPr lang="en-US" sz="2400" u="sng" dirty="0">
                <a:latin typeface="Times New Roman" panose="02020603050405020304" pitchFamily="18" charset="0"/>
                <a:cs typeface="+mj-cs"/>
              </a:rPr>
              <a:t>posterior</a:t>
            </a:r>
            <a:r>
              <a:rPr lang="en-US" sz="2400" dirty="0">
                <a:latin typeface="Times New Roman" panose="02020603050405020304" pitchFamily="18" charset="0"/>
                <a:cs typeface="+mj-cs"/>
              </a:rPr>
              <a:t> </a:t>
            </a:r>
            <a:r>
              <a:rPr lang="en-US" sz="2400" u="sng" dirty="0">
                <a:latin typeface="Times New Roman" panose="02020603050405020304" pitchFamily="18" charset="0"/>
                <a:cs typeface="+mj-cs"/>
              </a:rPr>
              <a:t>circulations</a:t>
            </a:r>
            <a:r>
              <a:rPr lang="en-US" sz="2400" dirty="0">
                <a:latin typeface="Times New Roman" panose="02020603050405020304" pitchFamily="18" charset="0"/>
                <a:cs typeface="+mj-cs"/>
              </a:rPr>
              <a:t>.</a:t>
            </a:r>
          </a:p>
        </p:txBody>
      </p:sp>
      <p:sp>
        <p:nvSpPr>
          <p:cNvPr id="4" name="TextBox 3">
            <a:extLst>
              <a:ext uri="{FF2B5EF4-FFF2-40B4-BE49-F238E27FC236}">
                <a16:creationId xmlns:a16="http://schemas.microsoft.com/office/drawing/2014/main" id="{717F838F-59F1-163A-559B-A3FB00F6B6BB}"/>
              </a:ext>
            </a:extLst>
          </p:cNvPr>
          <p:cNvSpPr txBox="1"/>
          <p:nvPr/>
        </p:nvSpPr>
        <p:spPr>
          <a:xfrm>
            <a:off x="363794" y="1461164"/>
            <a:ext cx="11454580" cy="2215991"/>
          </a:xfrm>
          <a:prstGeom prst="rect">
            <a:avLst/>
          </a:prstGeom>
          <a:noFill/>
        </p:spPr>
        <p:txBody>
          <a:bodyPr wrap="square" rtlCol="0">
            <a:spAutoFit/>
          </a:bodyPr>
          <a:lstStyle/>
          <a:p>
            <a:pPr marL="457200" indent="-457200">
              <a:buAutoNum type="arabicPeriod"/>
            </a:pPr>
            <a:r>
              <a:rPr lang="en-US" sz="2000" b="1" u="sng" dirty="0">
                <a:latin typeface="Times New Roman" panose="02020603050405020304" pitchFamily="18" charset="0"/>
                <a:cs typeface="Times New Roman" panose="02020603050405020304" pitchFamily="18" charset="0"/>
              </a:rPr>
              <a:t>Pure motor stroke:</a:t>
            </a:r>
            <a:r>
              <a:rPr lang="en-US" sz="2000" dirty="0">
                <a:latin typeface="Times New Roman" panose="02020603050405020304" pitchFamily="18" charset="0"/>
                <a:cs typeface="Times New Roman" panose="02020603050405020304" pitchFamily="18" charset="0"/>
              </a:rPr>
              <a:t> Weakness of the contralateral arm, face and leg without sensory, visual or cognitive/behavioral signs. Common </a:t>
            </a:r>
            <a:r>
              <a:rPr lang="en-US" sz="2000" u="sng" dirty="0">
                <a:latin typeface="Times New Roman" panose="02020603050405020304" pitchFamily="18" charset="0"/>
                <a:cs typeface="Times New Roman" panose="02020603050405020304" pitchFamily="18" charset="0"/>
              </a:rPr>
              <a:t>locations</a:t>
            </a:r>
            <a:r>
              <a:rPr lang="en-US" sz="2000" dirty="0">
                <a:latin typeface="Times New Roman" panose="02020603050405020304" pitchFamily="18" charset="0"/>
                <a:cs typeface="Times New Roman" panose="02020603050405020304" pitchFamily="18" charset="0"/>
              </a:rPr>
              <a:t> include </a:t>
            </a:r>
            <a:r>
              <a:rPr lang="en-US" sz="2000" b="1" dirty="0">
                <a:latin typeface="Times New Roman" panose="02020603050405020304" pitchFamily="18" charset="0"/>
                <a:cs typeface="Times New Roman" panose="02020603050405020304" pitchFamily="18" charset="0"/>
              </a:rPr>
              <a:t>the corona radiata, posterior limb of the </a:t>
            </a:r>
            <a:r>
              <a:rPr lang="en-US" sz="2000" b="1" u="sng" dirty="0">
                <a:latin typeface="Times New Roman" panose="02020603050405020304" pitchFamily="18" charset="0"/>
                <a:cs typeface="Times New Roman" panose="02020603050405020304" pitchFamily="18" charset="0"/>
              </a:rPr>
              <a:t>internal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capsule</a:t>
            </a:r>
            <a:r>
              <a:rPr lang="en-US" sz="2000" b="1" dirty="0">
                <a:latin typeface="Times New Roman" panose="02020603050405020304" pitchFamily="18" charset="0"/>
                <a:cs typeface="Times New Roman" panose="02020603050405020304" pitchFamily="18" charset="0"/>
              </a:rPr>
              <a:t> and </a:t>
            </a:r>
            <a:r>
              <a:rPr lang="en-US" sz="2000" b="1" u="sng" dirty="0">
                <a:latin typeface="Times New Roman" panose="02020603050405020304" pitchFamily="18" charset="0"/>
                <a:cs typeface="Times New Roman" panose="02020603050405020304" pitchFamily="18" charset="0"/>
              </a:rPr>
              <a:t>pons.</a:t>
            </a:r>
          </a:p>
          <a:p>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2</a:t>
            </a:r>
            <a:r>
              <a:rPr lang="en-US" sz="2000" b="1" u="sng" dirty="0">
                <a:latin typeface="Times New Roman" panose="02020603050405020304" pitchFamily="18" charset="0"/>
                <a:cs typeface="Times New Roman" panose="02020603050405020304" pitchFamily="18" charset="0"/>
              </a:rPr>
              <a:t>. Pure sensory stroke: </a:t>
            </a:r>
            <a:r>
              <a:rPr lang="en-US" sz="2000" dirty="0">
                <a:latin typeface="Times New Roman" panose="02020603050405020304" pitchFamily="18" charset="0"/>
                <a:cs typeface="Times New Roman" panose="02020603050405020304" pitchFamily="18" charset="0"/>
              </a:rPr>
              <a:t>Paresthesia of the contralateral body, limbs and face without motor, visual or cognitive abnormalities. The most common </a:t>
            </a:r>
            <a:r>
              <a:rPr lang="en-US" sz="2000" u="sng" dirty="0">
                <a:latin typeface="Times New Roman" panose="02020603050405020304" pitchFamily="18" charset="0"/>
                <a:cs typeface="Times New Roman" panose="02020603050405020304" pitchFamily="18" charset="0"/>
              </a:rPr>
              <a:t>location</a:t>
            </a:r>
            <a:r>
              <a:rPr lang="en-US" sz="2000" dirty="0">
                <a:latin typeface="Times New Roman" panose="02020603050405020304" pitchFamily="18" charset="0"/>
                <a:cs typeface="Times New Roman" panose="02020603050405020304" pitchFamily="18" charset="0"/>
              </a:rPr>
              <a:t> is due to infarction in the </a:t>
            </a:r>
            <a:r>
              <a:rPr lang="en-US" sz="2000" b="1" u="sng" dirty="0">
                <a:latin typeface="Times New Roman" panose="02020603050405020304" pitchFamily="18" charset="0"/>
                <a:cs typeface="Times New Roman" panose="02020603050405020304" pitchFamily="18" charset="0"/>
              </a:rPr>
              <a:t>ventral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posterior</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thalamus</a:t>
            </a:r>
            <a:r>
              <a:rPr lang="en-US" sz="2000" b="1" dirty="0">
                <a:latin typeface="Times New Roman" panose="02020603050405020304" pitchFamily="18" charset="0"/>
                <a:cs typeface="Times New Roman" panose="02020603050405020304" pitchFamily="18" charset="0"/>
              </a:rPr>
              <a:t> .</a:t>
            </a:r>
            <a:endParaRPr lang="ar-JO" sz="2000" b="1" dirty="0">
              <a:latin typeface="Times New Roman" panose="02020603050405020304" pitchFamily="18"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7B9DB041-ABE1-658A-1BC0-3D158817689F}"/>
              </a:ext>
            </a:extLst>
          </p:cNvPr>
          <p:cNvSpPr txBox="1"/>
          <p:nvPr/>
        </p:nvSpPr>
        <p:spPr>
          <a:xfrm>
            <a:off x="294968" y="3429000"/>
            <a:ext cx="11346426" cy="3139321"/>
          </a:xfrm>
          <a:prstGeom prst="rect">
            <a:avLst/>
          </a:prstGeom>
          <a:noFill/>
        </p:spPr>
        <p:txBody>
          <a:bodyPr wrap="square" rtlCol="0">
            <a:spAutoFit/>
          </a:bodyPr>
          <a:lstStyle/>
          <a:p>
            <a:pPr marL="0" indent="0">
              <a:buNone/>
            </a:pPr>
            <a:r>
              <a:rPr lang="en-US" sz="2000" b="1" dirty="0">
                <a:latin typeface="Times New Roman" panose="02020603050405020304" pitchFamily="18" charset="0"/>
                <a:cs typeface="Times New Roman" panose="02020603050405020304" pitchFamily="18" charset="0"/>
              </a:rPr>
              <a:t>3</a:t>
            </a:r>
            <a:r>
              <a:rPr lang="en-US" sz="2000" b="1" u="sng" dirty="0">
                <a:latin typeface="Times New Roman" panose="02020603050405020304" pitchFamily="18" charset="0"/>
                <a:cs typeface="Times New Roman" panose="02020603050405020304" pitchFamily="18" charset="0"/>
              </a:rPr>
              <a:t>. Sensorimotor stroke: </a:t>
            </a:r>
            <a:r>
              <a:rPr lang="en-US" sz="2000" dirty="0">
                <a:latin typeface="Times New Roman" panose="02020603050405020304" pitchFamily="18" charset="0"/>
                <a:cs typeface="Times New Roman" panose="02020603050405020304" pitchFamily="18" charset="0"/>
              </a:rPr>
              <a:t>Combination of motor and sensory lacunes due to infarction in the </a:t>
            </a:r>
            <a:r>
              <a:rPr lang="en-US" sz="2000" b="1" u="sng" dirty="0">
                <a:latin typeface="Times New Roman" panose="02020603050405020304" pitchFamily="18" charset="0"/>
                <a:cs typeface="Times New Roman" panose="02020603050405020304" pitchFamily="18" charset="0"/>
              </a:rPr>
              <a:t>ventral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posterior</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thalamus</a:t>
            </a:r>
            <a:r>
              <a:rPr lang="en-US" sz="2000" b="1" dirty="0">
                <a:latin typeface="Times New Roman" panose="02020603050405020304" pitchFamily="18" charset="0"/>
                <a:cs typeface="Times New Roman" panose="02020603050405020304" pitchFamily="18" charset="0"/>
              </a:rPr>
              <a:t> and adjacent </a:t>
            </a:r>
            <a:r>
              <a:rPr lang="en-US" sz="2000" b="1" u="sng" dirty="0">
                <a:latin typeface="Times New Roman" panose="02020603050405020304" pitchFamily="18" charset="0"/>
                <a:cs typeface="Times New Roman" panose="02020603050405020304" pitchFamily="18" charset="0"/>
              </a:rPr>
              <a:t>posterior</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limb</a:t>
            </a:r>
            <a:r>
              <a:rPr lang="en-US" sz="2000" b="1" dirty="0">
                <a:latin typeface="Times New Roman" panose="02020603050405020304" pitchFamily="18" charset="0"/>
                <a:cs typeface="Times New Roman" panose="02020603050405020304" pitchFamily="18" charset="0"/>
              </a:rPr>
              <a:t> of the </a:t>
            </a:r>
            <a:r>
              <a:rPr lang="en-US" sz="2000" b="1" u="sng" dirty="0">
                <a:latin typeface="Times New Roman" panose="02020603050405020304" pitchFamily="18" charset="0"/>
                <a:cs typeface="Times New Roman" panose="02020603050405020304" pitchFamily="18" charset="0"/>
              </a:rPr>
              <a:t>internal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capsule.</a:t>
            </a:r>
          </a:p>
          <a:p>
            <a:pPr marL="0" indent="0">
              <a:buNone/>
            </a:pPr>
            <a:endParaRPr lang="en-US" sz="2000" b="1" u="sng"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4</a:t>
            </a:r>
            <a:r>
              <a:rPr lang="en-US" sz="2000" b="1" u="sng" dirty="0">
                <a:latin typeface="Times New Roman" panose="02020603050405020304" pitchFamily="18" charset="0"/>
                <a:cs typeface="Times New Roman" panose="02020603050405020304" pitchFamily="18" charset="0"/>
              </a:rPr>
              <a:t>. Dysarthria-clumsy hand syndrome: </a:t>
            </a:r>
            <a:r>
              <a:rPr lang="en-US" sz="2000" dirty="0">
                <a:latin typeface="Times New Roman" panose="02020603050405020304" pitchFamily="18" charset="0"/>
                <a:cs typeface="Times New Roman" panose="02020603050405020304" pitchFamily="18" charset="0"/>
              </a:rPr>
              <a:t>Slurred speech and clumsiness of the contralateral hand. The most common location is </a:t>
            </a:r>
            <a:r>
              <a:rPr lang="en-US" sz="2000" b="1" dirty="0">
                <a:latin typeface="Times New Roman" panose="02020603050405020304" pitchFamily="18" charset="0"/>
                <a:cs typeface="Times New Roman" panose="02020603050405020304" pitchFamily="18" charset="0"/>
              </a:rPr>
              <a:t>in the </a:t>
            </a:r>
            <a:r>
              <a:rPr lang="en-US" sz="2000" b="1" u="sng" dirty="0">
                <a:latin typeface="Times New Roman" panose="02020603050405020304" pitchFamily="18" charset="0"/>
                <a:cs typeface="Times New Roman" panose="02020603050405020304" pitchFamily="18" charset="0"/>
              </a:rPr>
              <a:t>base</a:t>
            </a:r>
            <a:r>
              <a:rPr lang="en-US" sz="2000" b="1" dirty="0">
                <a:latin typeface="Times New Roman" panose="02020603050405020304" pitchFamily="18" charset="0"/>
                <a:cs typeface="Times New Roman" panose="02020603050405020304" pitchFamily="18" charset="0"/>
              </a:rPr>
              <a:t> of the </a:t>
            </a:r>
            <a:r>
              <a:rPr lang="en-US" sz="2000" b="1" u="sng" dirty="0">
                <a:latin typeface="Times New Roman" panose="02020603050405020304" pitchFamily="18" charset="0"/>
                <a:cs typeface="Times New Roman" panose="02020603050405020304" pitchFamily="18" charset="0"/>
              </a:rPr>
              <a:t>pons.</a:t>
            </a:r>
          </a:p>
          <a:p>
            <a:pPr marL="0" indent="0">
              <a:buNone/>
            </a:pPr>
            <a:endParaRPr lang="en-US" sz="2000" b="1" u="sng"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5. </a:t>
            </a:r>
            <a:r>
              <a:rPr lang="en-US" sz="2000" b="1" u="sng" dirty="0">
                <a:latin typeface="Times New Roman" panose="02020603050405020304" pitchFamily="18" charset="0"/>
                <a:cs typeface="Times New Roman" panose="02020603050405020304" pitchFamily="18" charset="0"/>
              </a:rPr>
              <a:t>Ataxic</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hemiparesis: </a:t>
            </a:r>
            <a:r>
              <a:rPr lang="en-US" sz="2000" dirty="0">
                <a:latin typeface="Times New Roman" panose="02020603050405020304" pitchFamily="18" charset="0"/>
                <a:cs typeface="Times New Roman" panose="02020603050405020304" pitchFamily="18" charset="0"/>
              </a:rPr>
              <a:t>Weakness and ataxia of the contralateral limbs, often greater in the leg and foot than in the arm and hand. The most common locations are the base of the </a:t>
            </a:r>
            <a:r>
              <a:rPr lang="en-US" sz="2000" b="1" u="sng" dirty="0">
                <a:latin typeface="Times New Roman" panose="02020603050405020304" pitchFamily="18" charset="0"/>
                <a:cs typeface="Times New Roman" panose="02020603050405020304" pitchFamily="18" charset="0"/>
              </a:rPr>
              <a:t>pons</a:t>
            </a:r>
            <a:r>
              <a:rPr lang="en-US" sz="2000" b="1" dirty="0">
                <a:latin typeface="Times New Roman" panose="02020603050405020304" pitchFamily="18" charset="0"/>
                <a:cs typeface="Times New Roman" panose="02020603050405020304" pitchFamily="18" charset="0"/>
              </a:rPr>
              <a:t>, posterior limb of the </a:t>
            </a:r>
            <a:r>
              <a:rPr lang="en-US" sz="2000" b="1" u="sng" dirty="0">
                <a:latin typeface="Times New Roman" panose="02020603050405020304" pitchFamily="18" charset="0"/>
                <a:cs typeface="Times New Roman" panose="02020603050405020304" pitchFamily="18" charset="0"/>
              </a:rPr>
              <a:t>internal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capsule</a:t>
            </a:r>
            <a:r>
              <a:rPr lang="en-US" sz="2000" b="1" dirty="0">
                <a:latin typeface="Times New Roman" panose="02020603050405020304" pitchFamily="18" charset="0"/>
                <a:cs typeface="Times New Roman" panose="02020603050405020304" pitchFamily="18" charset="0"/>
              </a:rPr>
              <a:t> and </a:t>
            </a:r>
            <a:r>
              <a:rPr lang="en-US" sz="2000" b="1" u="sng" dirty="0">
                <a:latin typeface="Times New Roman" panose="02020603050405020304" pitchFamily="18" charset="0"/>
                <a:cs typeface="Times New Roman" panose="02020603050405020304" pitchFamily="18" charset="0"/>
              </a:rPr>
              <a:t>corona</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radiata.</a:t>
            </a:r>
            <a:endParaRPr lang="ar-JO" sz="2000" b="1" u="sng"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16649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close-up of the front and the back of a coin&#10;&#10;Description automatically generated">
            <a:extLst>
              <a:ext uri="{FF2B5EF4-FFF2-40B4-BE49-F238E27FC236}">
                <a16:creationId xmlns:a16="http://schemas.microsoft.com/office/drawing/2014/main" id="{EF3B7DDE-56AC-6912-1B72-CDD0C97E64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563061" cy="7301947"/>
          </a:xfrm>
          <a:prstGeom prst="rect">
            <a:avLst/>
          </a:prstGeom>
        </p:spPr>
      </p:pic>
    </p:spTree>
    <p:extLst>
      <p:ext uri="{BB962C8B-B14F-4D97-AF65-F5344CB8AC3E}">
        <p14:creationId xmlns:p14="http://schemas.microsoft.com/office/powerpoint/2010/main" val="2214981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The radiologic figure of a skeleton">
            <a:extLst>
              <a:ext uri="{FF2B5EF4-FFF2-40B4-BE49-F238E27FC236}">
                <a16:creationId xmlns:a16="http://schemas.microsoft.com/office/drawing/2014/main" id="{D20C3849-1A6C-A758-5868-D9DDBB200460}"/>
              </a:ext>
            </a:extLst>
          </p:cNvPr>
          <p:cNvPicPr>
            <a:picLocks noChangeAspect="1"/>
          </p:cNvPicPr>
          <p:nvPr/>
        </p:nvPicPr>
        <p:blipFill>
          <a:blip r:embed="rId2"/>
          <a:srcRect l="9091" t="2472" b="20341"/>
          <a:stretch/>
        </p:blipFill>
        <p:spPr>
          <a:xfrm>
            <a:off x="20" y="0"/>
            <a:ext cx="12191980" cy="6857990"/>
          </a:xfrm>
          <a:prstGeom prst="rect">
            <a:avLst/>
          </a:prstGeom>
        </p:spPr>
      </p:pic>
      <p:sp>
        <p:nvSpPr>
          <p:cNvPr id="21" name="Rectangle 20">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24AB095-3FDD-49FD-EA0D-1ABBF9F0CA95}"/>
              </a:ext>
            </a:extLst>
          </p:cNvPr>
          <p:cNvSpPr txBox="1"/>
          <p:nvPr/>
        </p:nvSpPr>
        <p:spPr>
          <a:xfrm>
            <a:off x="379770" y="399947"/>
            <a:ext cx="11432460" cy="6325317"/>
          </a:xfrm>
          <a:prstGeom prst="rect">
            <a:avLst/>
          </a:prstGeom>
        </p:spPr>
        <p:txBody>
          <a:bodyPr vert="horz" lIns="91440" tIns="45720" rIns="91440" bIns="45720" rtlCol="0">
            <a:noAutofit/>
          </a:bodyPr>
          <a:lstStyle/>
          <a:p>
            <a:pPr marL="342900" indent="-228600">
              <a:lnSpc>
                <a:spcPct val="90000"/>
              </a:lnSpc>
              <a:spcAft>
                <a:spcPts val="600"/>
              </a:spcAft>
              <a:buFont typeface="Arial" panose="020B0604020202020204" pitchFamily="34" charset="0"/>
              <a:buChar char="•"/>
            </a:pPr>
            <a:r>
              <a:rPr lang="en-US" sz="2400" b="1" u="sng" dirty="0">
                <a:latin typeface="Times New Roman" panose="02020603050405020304" pitchFamily="18" charset="0"/>
                <a:cs typeface="Times New Roman" panose="02020603050405020304" pitchFamily="18" charset="0"/>
              </a:rPr>
              <a:t>Arterial</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dissection</a:t>
            </a:r>
            <a:r>
              <a:rPr lang="en-US" sz="2400" u="sng" dirty="0">
                <a:latin typeface="Times New Roman" panose="02020603050405020304" pitchFamily="18" charset="0"/>
                <a:cs typeface="Times New Roman" panose="02020603050405020304" pitchFamily="18" charset="0"/>
              </a:rPr>
              <a:t>: </a:t>
            </a:r>
          </a:p>
          <a:p>
            <a:pPr marL="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Dissection of the carotid or vertebral arteries may lead to ischemic stroke</a:t>
            </a:r>
          </a:p>
          <a:p>
            <a:pP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a</a:t>
            </a:r>
            <a:r>
              <a:rPr lang="en-US" sz="2400" b="1" u="sng" dirty="0">
                <a:latin typeface="Times New Roman" panose="02020603050405020304" pitchFamily="18" charset="0"/>
                <a:cs typeface="Times New Roman" panose="02020603050405020304" pitchFamily="18" charset="0"/>
              </a:rPr>
              <a:t>) Carotid</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dissection</a:t>
            </a:r>
            <a:r>
              <a:rPr lang="en-US" sz="2400" b="1" dirty="0">
                <a:latin typeface="Times New Roman" panose="02020603050405020304" pitchFamily="18" charset="0"/>
                <a:cs typeface="Times New Roman" panose="02020603050405020304" pitchFamily="18" charset="0"/>
              </a:rPr>
              <a:t>:</a:t>
            </a:r>
          </a:p>
          <a:p>
            <a:pPr marL="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 Typically presents with </a:t>
            </a:r>
            <a:r>
              <a:rPr lang="en-US" sz="2400" u="sng" dirty="0">
                <a:latin typeface="Times New Roman" panose="02020603050405020304" pitchFamily="18" charset="0"/>
                <a:cs typeface="Times New Roman" panose="02020603050405020304" pitchFamily="18" charset="0"/>
              </a:rPr>
              <a:t>severe</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retro-orbital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headache</a:t>
            </a:r>
            <a:r>
              <a:rPr lang="en-US" sz="2400" dirty="0">
                <a:latin typeface="Times New Roman" panose="02020603050405020304" pitchFamily="18" charset="0"/>
                <a:cs typeface="Times New Roman" panose="02020603050405020304" pitchFamily="18" charset="0"/>
              </a:rPr>
              <a:t> ipsilateral to the lesion</a:t>
            </a:r>
          </a:p>
          <a:p>
            <a:pPr indent="-228600">
              <a:lnSpc>
                <a:spcPct val="90000"/>
              </a:lnSpc>
              <a:spcAft>
                <a:spcPts val="600"/>
              </a:spcAft>
              <a:buFont typeface="Arial" panose="020B0604020202020204" pitchFamily="34" charset="0"/>
              <a:buChar char="•"/>
            </a:pPr>
            <a:r>
              <a:rPr lang="en-US" sz="2400" u="sng" dirty="0">
                <a:latin typeface="Times New Roman" panose="02020603050405020304" pitchFamily="18" charset="0"/>
                <a:cs typeface="Times New Roman" panose="02020603050405020304" pitchFamily="18" charset="0"/>
              </a:rPr>
              <a:t>Strokes</a:t>
            </a:r>
            <a:r>
              <a:rPr lang="en-US" sz="2400" dirty="0">
                <a:latin typeface="Times New Roman" panose="02020603050405020304" pitchFamily="18" charset="0"/>
                <a:cs typeface="Times New Roman" panose="02020603050405020304" pitchFamily="18" charset="0"/>
              </a:rPr>
              <a:t> involve the anterior circulation and occur either by thrombosis of the ICA or more commonly by an embolus arising from the dissection.</a:t>
            </a:r>
          </a:p>
          <a:p>
            <a:pP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r>
              <a:rPr lang="en-US" sz="2400" u="sng" dirty="0">
                <a:latin typeface="Times New Roman" panose="02020603050405020304" pitchFamily="18" charset="0"/>
                <a:cs typeface="Times New Roman" panose="02020603050405020304" pitchFamily="18" charset="0"/>
              </a:rPr>
              <a:t>On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examination</a:t>
            </a:r>
            <a:r>
              <a:rPr lang="en-US" sz="2400" dirty="0">
                <a:latin typeface="Times New Roman" panose="02020603050405020304" pitchFamily="18" charset="0"/>
                <a:cs typeface="Times New Roman" panose="02020603050405020304" pitchFamily="18" charset="0"/>
              </a:rPr>
              <a:t>: patients may have an </a:t>
            </a:r>
            <a:r>
              <a:rPr lang="en-US" sz="2400" b="1" dirty="0">
                <a:latin typeface="Times New Roman" panose="02020603050405020304" pitchFamily="18" charset="0"/>
                <a:cs typeface="Times New Roman" panose="02020603050405020304" pitchFamily="18" charset="0"/>
              </a:rPr>
              <a:t>ipsilateral </a:t>
            </a:r>
            <a:r>
              <a:rPr lang="en-US" sz="2400" b="1" u="sng" dirty="0">
                <a:latin typeface="Times New Roman" panose="02020603050405020304" pitchFamily="18" charset="0"/>
                <a:cs typeface="Times New Roman" panose="02020603050405020304" pitchFamily="18" charset="0"/>
              </a:rPr>
              <a:t>Horner’s</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syndrome</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due to the involvement of the ascending oculosympathetic tract. </a:t>
            </a:r>
            <a:r>
              <a:rPr lang="en-US" sz="2400" u="sng" dirty="0">
                <a:latin typeface="Times New Roman" panose="02020603050405020304" pitchFamily="18" charset="0"/>
                <a:cs typeface="Times New Roman" panose="02020603050405020304" pitchFamily="18" charset="0"/>
              </a:rPr>
              <a:t>Perspiration</a:t>
            </a:r>
            <a:r>
              <a:rPr lang="en-US" sz="2400" dirty="0">
                <a:latin typeface="Times New Roman" panose="02020603050405020304" pitchFamily="18" charset="0"/>
                <a:cs typeface="Times New Roman" panose="02020603050405020304" pitchFamily="18" charset="0"/>
              </a:rPr>
              <a:t> is </a:t>
            </a:r>
            <a:r>
              <a:rPr lang="en-US" sz="2400" u="sng" dirty="0">
                <a:latin typeface="Times New Roman" panose="02020603050405020304" pitchFamily="18" charset="0"/>
                <a:cs typeface="Times New Roman" panose="02020603050405020304" pitchFamily="18" charset="0"/>
              </a:rPr>
              <a:t>preserved</a:t>
            </a:r>
            <a:r>
              <a:rPr lang="en-US" sz="2400" dirty="0">
                <a:latin typeface="Times New Roman" panose="02020603050405020304" pitchFamily="18" charset="0"/>
                <a:cs typeface="Times New Roman" panose="02020603050405020304" pitchFamily="18" charset="0"/>
              </a:rPr>
              <a:t> because those fibers ascend with the external carotid artery.</a:t>
            </a:r>
          </a:p>
          <a:p>
            <a:pPr indent="-228600">
              <a:lnSpc>
                <a:spcPct val="90000"/>
              </a:lnSpc>
              <a:spcAft>
                <a:spcPts val="60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b) </a:t>
            </a:r>
            <a:r>
              <a:rPr lang="en-US" sz="2400" b="1" u="sng" dirty="0">
                <a:latin typeface="Times New Roman" panose="02020603050405020304" pitchFamily="18" charset="0"/>
                <a:cs typeface="Times New Roman" panose="02020603050405020304" pitchFamily="18" charset="0"/>
              </a:rPr>
              <a:t>VA</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dissection </a:t>
            </a:r>
            <a:r>
              <a:rPr lang="en-US" sz="2400" dirty="0">
                <a:latin typeface="Times New Roman" panose="02020603050405020304" pitchFamily="18" charset="0"/>
                <a:cs typeface="Times New Roman" panose="02020603050405020304" pitchFamily="18" charset="0"/>
              </a:rPr>
              <a:t>may be produced by </a:t>
            </a:r>
            <a:r>
              <a:rPr lang="en-US" sz="2400" u="sng" dirty="0">
                <a:latin typeface="Times New Roman" panose="02020603050405020304" pitchFamily="18" charset="0"/>
                <a:cs typeface="Times New Roman" panose="02020603050405020304" pitchFamily="18" charset="0"/>
              </a:rPr>
              <a:t>neck</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manipulation</a:t>
            </a:r>
            <a:r>
              <a:rPr lang="en-US" sz="2400" dirty="0">
                <a:latin typeface="Times New Roman" panose="02020603050405020304" pitchFamily="18" charset="0"/>
                <a:cs typeface="Times New Roman" panose="02020603050405020304" pitchFamily="18" charset="0"/>
              </a:rPr>
              <a:t> or </a:t>
            </a:r>
            <a:r>
              <a:rPr lang="en-US" sz="2400" u="sng" dirty="0">
                <a:latin typeface="Times New Roman" panose="02020603050405020304" pitchFamily="18" charset="0"/>
                <a:cs typeface="Times New Roman" panose="02020603050405020304" pitchFamily="18" charset="0"/>
              </a:rPr>
              <a:t>trauma</a:t>
            </a:r>
            <a:r>
              <a:rPr lang="en-US" sz="2400" dirty="0">
                <a:latin typeface="Times New Roman" panose="02020603050405020304" pitchFamily="18" charset="0"/>
                <a:cs typeface="Times New Roman" panose="02020603050405020304" pitchFamily="18" charset="0"/>
              </a:rPr>
              <a:t> and is commonly associated with ipsilateral neck pain and stroke in the posterior circulation.</a:t>
            </a:r>
            <a:endParaRPr lang="en-US" sz="2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330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9913399-9511-5546-C4D4-DB07DF4E6340}"/>
              </a:ext>
            </a:extLst>
          </p:cNvPr>
          <p:cNvSpPr txBox="1"/>
          <p:nvPr/>
        </p:nvSpPr>
        <p:spPr>
          <a:xfrm>
            <a:off x="292559" y="306289"/>
            <a:ext cx="7022641" cy="2057045"/>
          </a:xfrm>
          <a:prstGeom prst="rect">
            <a:avLst/>
          </a:prstGeom>
        </p:spPr>
        <p:txBody>
          <a:bodyPr vert="horz" lIns="91440" tIns="45720" rIns="91440" bIns="45720" rtlCol="0">
            <a:noAutofit/>
          </a:bodyPr>
          <a:lstStyle/>
          <a:p>
            <a:pPr>
              <a:lnSpc>
                <a:spcPct val="90000"/>
              </a:lnSpc>
              <a:spcAft>
                <a:spcPts val="600"/>
              </a:spcAft>
            </a:pPr>
            <a:r>
              <a:rPr lang="en-US" sz="2800" b="1" i="0" dirty="0">
                <a:effectLst/>
                <a:latin typeface="Times New Roman" panose="02020603050405020304" pitchFamily="18" charset="0"/>
                <a:cs typeface="Times New Roman" panose="02020603050405020304" pitchFamily="18" charset="0"/>
              </a:rPr>
              <a:t>Transient Ischemic Attack </a:t>
            </a:r>
          </a:p>
          <a:p>
            <a:pPr indent="-228600">
              <a:lnSpc>
                <a:spcPct val="90000"/>
              </a:lnSpc>
              <a:spcAft>
                <a:spcPts val="600"/>
              </a:spcAft>
              <a:buFont typeface="Arial" panose="020B0604020202020204" pitchFamily="34" charset="0"/>
              <a:buChar char="•"/>
            </a:pPr>
            <a:r>
              <a:rPr lang="en-US" sz="2800" b="0" i="0" dirty="0">
                <a:effectLst/>
                <a:latin typeface="Times New Roman" panose="02020603050405020304" pitchFamily="18" charset="0"/>
                <a:cs typeface="Times New Roman" panose="02020603050405020304" pitchFamily="18" charset="0"/>
              </a:rPr>
              <a:t>Ischemic strokes also include something called a "mini-stroke" or a TIA (transient ischemic attack). This is a temporary blockage in blood flow to your brain. The symptoms usually last for just a few minutes or may go away in 24 hours.</a:t>
            </a:r>
          </a:p>
          <a:p>
            <a:pPr>
              <a:lnSpc>
                <a:spcPct val="90000"/>
              </a:lnSpc>
              <a:spcAft>
                <a:spcPts val="600"/>
              </a:spcAft>
            </a:pPr>
            <a:endParaRPr lang="en-US" sz="2800" b="0" i="0" dirty="0">
              <a:effectLst/>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a:t>
            </a:r>
            <a:r>
              <a:rPr lang="en-US" sz="2000" u="sng" dirty="0">
                <a:latin typeface="Times New Roman" panose="02020603050405020304" pitchFamily="18" charset="0"/>
                <a:cs typeface="Times New Roman" panose="02020603050405020304" pitchFamily="18" charset="0"/>
              </a:rPr>
              <a:t>mechanisms</a:t>
            </a:r>
            <a:r>
              <a:rPr lang="en-US" sz="2000" dirty="0">
                <a:latin typeface="Times New Roman" panose="02020603050405020304" pitchFamily="18" charset="0"/>
                <a:cs typeface="Times New Roman" panose="02020603050405020304" pitchFamily="18" charset="0"/>
              </a:rPr>
              <a:t> of TIA are </a:t>
            </a:r>
            <a:r>
              <a:rPr lang="en-US" sz="2000" u="sng" dirty="0">
                <a:latin typeface="Times New Roman" panose="02020603050405020304" pitchFamily="18" charset="0"/>
                <a:cs typeface="Times New Roman" panose="02020603050405020304" pitchFamily="18" charset="0"/>
              </a:rPr>
              <a:t>identical</a:t>
            </a:r>
            <a:r>
              <a:rPr lang="en-US" sz="2000" dirty="0">
                <a:latin typeface="Times New Roman" panose="02020603050405020304" pitchFamily="18" charset="0"/>
                <a:cs typeface="Times New Roman" panose="02020603050405020304" pitchFamily="18" charset="0"/>
              </a:rPr>
              <a:t> to those of ischemic </a:t>
            </a:r>
            <a:r>
              <a:rPr lang="en-US" sz="2000" u="sng" dirty="0">
                <a:latin typeface="Times New Roman" panose="02020603050405020304" pitchFamily="18" charset="0"/>
                <a:cs typeface="Times New Roman" panose="02020603050405020304" pitchFamily="18" charset="0"/>
              </a:rPr>
              <a:t>stroke</a:t>
            </a:r>
            <a:r>
              <a:rPr lang="en-US" sz="2000" dirty="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Patients who have had a TIA have a </a:t>
            </a:r>
            <a:r>
              <a:rPr lang="en-US" sz="2000" u="sng" dirty="0">
                <a:latin typeface="Times New Roman" panose="02020603050405020304" pitchFamily="18" charset="0"/>
                <a:cs typeface="Times New Roman" panose="02020603050405020304" pitchFamily="18" charset="0"/>
              </a:rPr>
              <a:t>10</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risk</a:t>
            </a:r>
            <a:r>
              <a:rPr lang="en-US" sz="2000" dirty="0">
                <a:latin typeface="Times New Roman" panose="02020603050405020304" pitchFamily="18" charset="0"/>
                <a:cs typeface="Times New Roman" panose="02020603050405020304" pitchFamily="18" charset="0"/>
              </a:rPr>
              <a:t> of </a:t>
            </a:r>
            <a:r>
              <a:rPr lang="en-US" sz="2000" u="sng" dirty="0">
                <a:latin typeface="Times New Roman" panose="02020603050405020304" pitchFamily="18" charset="0"/>
                <a:cs typeface="Times New Roman" panose="02020603050405020304" pitchFamily="18" charset="0"/>
              </a:rPr>
              <a:t>stroke</a:t>
            </a:r>
            <a:r>
              <a:rPr lang="en-US" sz="2000" dirty="0">
                <a:latin typeface="Times New Roman" panose="02020603050405020304" pitchFamily="18" charset="0"/>
                <a:cs typeface="Times New Roman" panose="02020603050405020304" pitchFamily="18" charset="0"/>
              </a:rPr>
              <a:t> in the </a:t>
            </a:r>
            <a:r>
              <a:rPr lang="en-US" sz="2000" u="sng" dirty="0">
                <a:latin typeface="Times New Roman" panose="02020603050405020304" pitchFamily="18" charset="0"/>
                <a:cs typeface="Times New Roman" panose="02020603050405020304" pitchFamily="18" charset="0"/>
              </a:rPr>
              <a:t>90</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days</a:t>
            </a:r>
            <a:r>
              <a:rPr lang="en-US" sz="2000" dirty="0">
                <a:latin typeface="Times New Roman" panose="02020603050405020304" pitchFamily="18" charset="0"/>
                <a:cs typeface="Times New Roman" panose="02020603050405020304" pitchFamily="18" charset="0"/>
              </a:rPr>
              <a:t> following the event, and the </a:t>
            </a:r>
            <a:r>
              <a:rPr lang="en-US" sz="2000" u="sng" dirty="0">
                <a:latin typeface="Times New Roman" panose="02020603050405020304" pitchFamily="18" charset="0"/>
                <a:cs typeface="Times New Roman" panose="02020603050405020304" pitchFamily="18" charset="0"/>
              </a:rPr>
              <a:t>greatest</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risk</a:t>
            </a:r>
            <a:r>
              <a:rPr lang="en-US" sz="2000" dirty="0">
                <a:latin typeface="Times New Roman" panose="02020603050405020304" pitchFamily="18" charset="0"/>
                <a:cs typeface="Times New Roman" panose="02020603050405020304" pitchFamily="18" charset="0"/>
              </a:rPr>
              <a:t> is </a:t>
            </a:r>
            <a:r>
              <a:rPr lang="en-US" sz="2000" u="sng" dirty="0">
                <a:latin typeface="Times New Roman" panose="02020603050405020304" pitchFamily="18" charset="0"/>
                <a:cs typeface="Times New Roman" panose="02020603050405020304" pitchFamily="18" charset="0"/>
              </a:rPr>
              <a:t>within</a:t>
            </a:r>
            <a:r>
              <a:rPr lang="en-US" sz="2000" dirty="0">
                <a:latin typeface="Times New Roman" panose="02020603050405020304" pitchFamily="18" charset="0"/>
                <a:cs typeface="Times New Roman" panose="02020603050405020304" pitchFamily="18" charset="0"/>
              </a:rPr>
              <a:t> the </a:t>
            </a:r>
            <a:r>
              <a:rPr lang="en-US" sz="2000" u="sng" dirty="0">
                <a:latin typeface="Times New Roman" panose="02020603050405020304" pitchFamily="18" charset="0"/>
                <a:cs typeface="Times New Roman" panose="02020603050405020304" pitchFamily="18" charset="0"/>
              </a:rPr>
              <a:t>first</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24</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hours</a:t>
            </a:r>
            <a:r>
              <a:rPr lang="en-US" sz="2000" dirty="0">
                <a:latin typeface="Times New Roman" panose="02020603050405020304" pitchFamily="18" charset="0"/>
                <a:cs typeface="Times New Roman" panose="02020603050405020304" pitchFamily="18" charset="0"/>
              </a:rPr>
              <a:t> following a TIA.</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Therefore, the </a:t>
            </a:r>
            <a:r>
              <a:rPr lang="en-US" sz="2000" u="sng" dirty="0">
                <a:latin typeface="Times New Roman" panose="02020603050405020304" pitchFamily="18" charset="0"/>
                <a:cs typeface="Times New Roman" panose="02020603050405020304" pitchFamily="18" charset="0"/>
              </a:rPr>
              <a:t>evaluation</a:t>
            </a:r>
            <a:r>
              <a:rPr lang="en-US" sz="2000" dirty="0">
                <a:latin typeface="Times New Roman" panose="02020603050405020304" pitchFamily="18" charset="0"/>
                <a:cs typeface="Times New Roman" panose="02020603050405020304" pitchFamily="18" charset="0"/>
              </a:rPr>
              <a:t> should be </a:t>
            </a:r>
            <a:r>
              <a:rPr lang="en-US" sz="2000" u="sng" dirty="0">
                <a:latin typeface="Times New Roman" panose="02020603050405020304" pitchFamily="18" charset="0"/>
                <a:cs typeface="Times New Roman" panose="02020603050405020304" pitchFamily="18" charset="0"/>
              </a:rPr>
              <a:t>identical</a:t>
            </a:r>
            <a:r>
              <a:rPr lang="en-US" sz="2000" dirty="0">
                <a:latin typeface="Times New Roman" panose="02020603050405020304" pitchFamily="18" charset="0"/>
                <a:cs typeface="Times New Roman" panose="02020603050405020304" pitchFamily="18" charset="0"/>
              </a:rPr>
              <a:t> to that for a completed </a:t>
            </a:r>
            <a:r>
              <a:rPr lang="en-US" sz="2000" u="sng" dirty="0">
                <a:latin typeface="Times New Roman" panose="02020603050405020304" pitchFamily="18" charset="0"/>
                <a:cs typeface="Times New Roman" panose="02020603050405020304" pitchFamily="18" charset="0"/>
              </a:rPr>
              <a:t>stroke</a:t>
            </a:r>
            <a:r>
              <a:rPr lang="en-US" sz="2000" dirty="0">
                <a:latin typeface="Times New Roman" panose="02020603050405020304" pitchFamily="18" charset="0"/>
                <a:cs typeface="Times New Roman" panose="02020603050405020304" pitchFamily="18" charset="0"/>
              </a:rPr>
              <a:t> and should be conducted just as </a:t>
            </a:r>
            <a:r>
              <a:rPr lang="en-US" sz="2000" u="sng" dirty="0">
                <a:latin typeface="Times New Roman" panose="02020603050405020304" pitchFamily="18" charset="0"/>
                <a:cs typeface="Times New Roman" panose="02020603050405020304" pitchFamily="18" charset="0"/>
              </a:rPr>
              <a:t>quickly</a:t>
            </a:r>
            <a:r>
              <a:rPr lang="en-US" sz="2000" dirty="0">
                <a:latin typeface="Times New Roman" panose="02020603050405020304" pitchFamily="18" charset="0"/>
                <a:cs typeface="Times New Roman" panose="02020603050405020304" pitchFamily="18" charset="0"/>
              </a:rPr>
              <a:t>.</a:t>
            </a:r>
            <a:endParaRPr lang="ar-JO" sz="2000" dirty="0">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pic>
        <p:nvPicPr>
          <p:cNvPr id="9" name="Graphic 8" descr="Brain">
            <a:extLst>
              <a:ext uri="{FF2B5EF4-FFF2-40B4-BE49-F238E27FC236}">
                <a16:creationId xmlns:a16="http://schemas.microsoft.com/office/drawing/2014/main" id="{73E97349-E354-4E34-80A8-6B774C4392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58333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5CFF15-3140-62EF-5DC5-DEE33DD2FBB6}"/>
              </a:ext>
            </a:extLst>
          </p:cNvPr>
          <p:cNvSpPr txBox="1"/>
          <p:nvPr/>
        </p:nvSpPr>
        <p:spPr>
          <a:xfrm>
            <a:off x="3048000" y="188960"/>
            <a:ext cx="6096000" cy="584775"/>
          </a:xfrm>
          <a:prstGeom prst="rect">
            <a:avLst/>
          </a:prstGeom>
          <a:noFill/>
        </p:spPr>
        <p:txBody>
          <a:bodyPr wrap="square">
            <a:spAutoFit/>
          </a:bodyPr>
          <a:lstStyle/>
          <a:p>
            <a:pPr algn="ctr"/>
            <a:r>
              <a:rPr lang="en-US" sz="3200" b="1" dirty="0">
                <a:latin typeface="Times New Roman" panose="02020603050405020304" pitchFamily="18" charset="0"/>
                <a:cs typeface="Times New Roman" panose="02020603050405020304" pitchFamily="18" charset="0"/>
              </a:rPr>
              <a:t>Assessment of Ischemic Strokes</a:t>
            </a:r>
          </a:p>
        </p:txBody>
      </p:sp>
      <p:sp>
        <p:nvSpPr>
          <p:cNvPr id="7" name="TextBox 6">
            <a:extLst>
              <a:ext uri="{FF2B5EF4-FFF2-40B4-BE49-F238E27FC236}">
                <a16:creationId xmlns:a16="http://schemas.microsoft.com/office/drawing/2014/main" id="{6D19EE44-ADE3-C6BA-4DE0-8F2734D1435C}"/>
              </a:ext>
            </a:extLst>
          </p:cNvPr>
          <p:cNvSpPr txBox="1"/>
          <p:nvPr/>
        </p:nvSpPr>
        <p:spPr>
          <a:xfrm>
            <a:off x="462115" y="959774"/>
            <a:ext cx="11503743" cy="1938992"/>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Whilst the diagnosis of stroke may sometimes be obvious in many cases the presenting symptoms may be vague and accurate assessment difficult.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BE FAST screening tool is widely known and has a positive predictive value of 78%. A variant of BE FAST called the ROSIER score is useful for medical professionals. </a:t>
            </a:r>
          </a:p>
        </p:txBody>
      </p:sp>
      <p:pic>
        <p:nvPicPr>
          <p:cNvPr id="6146" name="Picture 2" descr="Ready yourself for a stroke before it strikes">
            <a:extLst>
              <a:ext uri="{FF2B5EF4-FFF2-40B4-BE49-F238E27FC236}">
                <a16:creationId xmlns:a16="http://schemas.microsoft.com/office/drawing/2014/main" id="{B0F7246B-7A6C-FF24-0A5F-EA8E6B3D42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856" b="15784"/>
          <a:stretch/>
        </p:blipFill>
        <p:spPr bwMode="auto">
          <a:xfrm>
            <a:off x="0" y="3267078"/>
            <a:ext cx="12192000" cy="359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655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D17066-8209-6702-2B03-6389A740DADC}"/>
              </a:ext>
            </a:extLst>
          </p:cNvPr>
          <p:cNvPicPr>
            <a:picLocks noChangeAspect="1"/>
          </p:cNvPicPr>
          <p:nvPr/>
        </p:nvPicPr>
        <p:blipFill>
          <a:blip r:embed="rId2"/>
          <a:stretch>
            <a:fillRect/>
          </a:stretch>
        </p:blipFill>
        <p:spPr>
          <a:xfrm>
            <a:off x="226142" y="169131"/>
            <a:ext cx="11867535" cy="6369321"/>
          </a:xfrm>
          <a:prstGeom prst="rect">
            <a:avLst/>
          </a:prstGeom>
        </p:spPr>
      </p:pic>
    </p:spTree>
    <p:extLst>
      <p:ext uri="{BB962C8B-B14F-4D97-AF65-F5344CB8AC3E}">
        <p14:creationId xmlns:p14="http://schemas.microsoft.com/office/powerpoint/2010/main" val="2429886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07F7B6-054D-EFBB-2750-72167AA4A916}"/>
              </a:ext>
            </a:extLst>
          </p:cNvPr>
          <p:cNvSpPr txBox="1"/>
          <p:nvPr/>
        </p:nvSpPr>
        <p:spPr>
          <a:xfrm>
            <a:off x="3126658" y="167149"/>
            <a:ext cx="5938684"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Assessment of Ischemic Strokes</a:t>
            </a:r>
          </a:p>
        </p:txBody>
      </p:sp>
      <p:pic>
        <p:nvPicPr>
          <p:cNvPr id="3074" name="Picture 2" descr="Dr Balaji Anvekar FRCR: Ischemic stroke and Vascular territories of Brain">
            <a:extLst>
              <a:ext uri="{FF2B5EF4-FFF2-40B4-BE49-F238E27FC236}">
                <a16:creationId xmlns:a16="http://schemas.microsoft.com/office/drawing/2014/main" id="{D8CB26A9-83F0-8992-EF17-60CDE3986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59668"/>
            <a:ext cx="12192000" cy="37983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75BD1EC-31DA-06D7-2D96-0EC518B9F0D4}"/>
              </a:ext>
            </a:extLst>
          </p:cNvPr>
          <p:cNvSpPr txBox="1"/>
          <p:nvPr/>
        </p:nvSpPr>
        <p:spPr>
          <a:xfrm>
            <a:off x="88489" y="690079"/>
            <a:ext cx="12191999" cy="2308324"/>
          </a:xfrm>
          <a:prstGeom prst="rect">
            <a:avLst/>
          </a:prstGeom>
          <a:noFill/>
        </p:spPr>
        <p:txBody>
          <a:bodyPr wrap="square">
            <a:spAutoFit/>
          </a:bodyPr>
          <a:lstStyle/>
          <a:p>
            <a:pPr marL="0" indent="0">
              <a:buNone/>
            </a:pPr>
            <a:r>
              <a:rPr lang="en-US" sz="1800" b="1" u="sng" dirty="0">
                <a:latin typeface="Times New Roman" panose="02020603050405020304" pitchFamily="18" charset="0"/>
                <a:cs typeface="Times New Roman" panose="02020603050405020304" pitchFamily="18" charset="0"/>
              </a:rPr>
              <a:t>A non-contrast CT </a:t>
            </a:r>
            <a:r>
              <a:rPr lang="en-US" b="1" u="sng" dirty="0">
                <a:latin typeface="Times New Roman" panose="02020603050405020304" pitchFamily="18" charset="0"/>
                <a:cs typeface="Times New Roman" panose="02020603050405020304" pitchFamily="18" charset="0"/>
              </a:rPr>
              <a:t>brain</a:t>
            </a:r>
            <a:r>
              <a:rPr lang="en-US" sz="1800" b="1" u="sng" dirty="0">
                <a:latin typeface="Times New Roman" panose="02020603050405020304" pitchFamily="18" charset="0"/>
                <a:cs typeface="Times New Roman" panose="02020603050405020304" pitchFamily="18" charset="0"/>
              </a:rPr>
              <a:t> scan is the first line radiological investigation for suspected stroke </a:t>
            </a:r>
            <a:r>
              <a:rPr lang="en-US" sz="1800" b="1" dirty="0">
                <a:latin typeface="Times New Roman" panose="02020603050405020304" pitchFamily="18" charset="0"/>
                <a:cs typeface="Times New Roman" panose="02020603050405020304" pitchFamily="18" charset="0"/>
              </a:rPr>
              <a:t>as it helps to exclude hemorrhagic strokes or another pathology such as brain tumors before considering the usage of any antiplatelets or thrombolytics and thrombectomy in acute Stroke Management.</a:t>
            </a:r>
          </a:p>
          <a:p>
            <a:pPr marL="0" indent="0">
              <a:buNone/>
            </a:pPr>
            <a:endParaRPr lang="en-US" sz="1800"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Acute ischemic strokes show areas of low density in the grey and white matter of the territory. Acute hemorrhagic strokes typically show areas of hyperdense material (blood) surrounded by low density (oedema).</a:t>
            </a:r>
          </a:p>
          <a:p>
            <a:endParaRPr lang="en-US" sz="1800" b="1" u="sng" dirty="0">
              <a:latin typeface="Times New Roman" panose="02020603050405020304" pitchFamily="18" charset="0"/>
              <a:cs typeface="Times New Roman" panose="02020603050405020304" pitchFamily="18" charset="0"/>
            </a:endParaRPr>
          </a:p>
          <a:p>
            <a:pPr marL="0" indent="0">
              <a:buNone/>
            </a:pPr>
            <a:r>
              <a:rPr lang="en-US" sz="1800" b="1" u="sng" dirty="0">
                <a:latin typeface="Times New Roman" panose="02020603050405020304" pitchFamily="18" charset="0"/>
                <a:cs typeface="Times New Roman" panose="02020603050405020304" pitchFamily="18" charset="0"/>
              </a:rPr>
              <a:t>MRI Brain with diffusion weighted imaging is more sensitive to acute brain infarction than is CT.</a:t>
            </a:r>
            <a:endParaRPr lang="ar-JO" sz="18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4361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ead Ct Scan Showing Perihemorrhagic Edema In Patient With Ich | My XXX ...">
            <a:extLst>
              <a:ext uri="{FF2B5EF4-FFF2-40B4-BE49-F238E27FC236}">
                <a16:creationId xmlns:a16="http://schemas.microsoft.com/office/drawing/2014/main" id="{F4B10FCC-CE2A-7C8B-1172-441B0C75EF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596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RI acute right MCA stroke">
            <a:extLst>
              <a:ext uri="{FF2B5EF4-FFF2-40B4-BE49-F238E27FC236}">
                <a16:creationId xmlns:a16="http://schemas.microsoft.com/office/drawing/2014/main" id="{62192BDB-EDB6-2651-2D08-03F7CED4C4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9091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69A0E5-B628-0B51-25A2-D6908A49A065}"/>
              </a:ext>
            </a:extLst>
          </p:cNvPr>
          <p:cNvSpPr txBox="1"/>
          <p:nvPr/>
        </p:nvSpPr>
        <p:spPr>
          <a:xfrm>
            <a:off x="481781" y="6056671"/>
            <a:ext cx="11189109"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Acute Right MCA stroke on MRI (DWI on the left and ADC sequence on the right)</a:t>
            </a:r>
          </a:p>
        </p:txBody>
      </p:sp>
    </p:spTree>
    <p:extLst>
      <p:ext uri="{BB962C8B-B14F-4D97-AF65-F5344CB8AC3E}">
        <p14:creationId xmlns:p14="http://schemas.microsoft.com/office/powerpoint/2010/main" val="1172770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ediction of Malignant Middle Cerebral Artery Infarction by Early ...">
            <a:extLst>
              <a:ext uri="{FF2B5EF4-FFF2-40B4-BE49-F238E27FC236}">
                <a16:creationId xmlns:a16="http://schemas.microsoft.com/office/drawing/2014/main" id="{668BB1DA-D136-35F6-393D-5C528A64D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156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AEC1ED-6182-1904-D20B-D561DEEEC4F8}"/>
              </a:ext>
            </a:extLst>
          </p:cNvPr>
          <p:cNvSpPr txBox="1"/>
          <p:nvPr/>
        </p:nvSpPr>
        <p:spPr>
          <a:xfrm>
            <a:off x="2359742" y="383458"/>
            <a:ext cx="7472516"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Diagnostic Work up for Ischemic Strokes </a:t>
            </a:r>
          </a:p>
        </p:txBody>
      </p:sp>
      <p:sp>
        <p:nvSpPr>
          <p:cNvPr id="4" name="Rectangle 1">
            <a:extLst>
              <a:ext uri="{FF2B5EF4-FFF2-40B4-BE49-F238E27FC236}">
                <a16:creationId xmlns:a16="http://schemas.microsoft.com/office/drawing/2014/main" id="{8700B143-161E-2FA6-68D5-A943742FF980}"/>
              </a:ext>
            </a:extLst>
          </p:cNvPr>
          <p:cNvSpPr>
            <a:spLocks noChangeArrowheads="1"/>
          </p:cNvSpPr>
          <p:nvPr/>
        </p:nvSpPr>
        <p:spPr bwMode="auto">
          <a:xfrm>
            <a:off x="332216" y="934564"/>
            <a:ext cx="11527567" cy="55399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28528"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200" b="1" dirty="0">
                <a:solidFill>
                  <a:srgbClr val="080808"/>
                </a:solidFill>
                <a:latin typeface="mayo-sans"/>
              </a:rPr>
              <a:t> </a:t>
            </a:r>
            <a:r>
              <a:rPr lang="en-US" altLang="en-US" sz="2000" b="1" dirty="0">
                <a:solidFill>
                  <a:srgbClr val="080808"/>
                </a:solidFill>
                <a:latin typeface="Times New Roman" panose="02020603050405020304" pitchFamily="18" charset="0"/>
                <a:cs typeface="Times New Roman" panose="02020603050405020304" pitchFamily="18" charset="0"/>
              </a:rPr>
              <a:t>Laboratory Work Up: Complete blood count, PT, PTT, Kidney function test, liver function test, Cardiac enzymes, Electrolytes, RBS level, HBA1C, Lipid Profile. Rheumatological work up is sometimes needed when history is significant for Antiphospholipid syndrome, Bechet disease or Vasculitis.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Computerized tomography (CT) scan.</a:t>
            </a:r>
            <a:r>
              <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Magnetic resonance imaging MRI/MRA/DW Images. </a:t>
            </a:r>
            <a:endPar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Carotid ultrasound: </a:t>
            </a:r>
            <a:r>
              <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shows buildup of fatty deposits called plaques and blood flow in the carotid arteries.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Echocardiogram:</a:t>
            </a:r>
            <a:r>
              <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rPr>
              <a:t> can find a source of clots in the heart that may have traveled to the brain and caused a stroke.</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pPr>
            <a:r>
              <a:rPr lang="en-US" sz="2000" b="1" dirty="0">
                <a:latin typeface="Times New Roman" panose="02020603050405020304" pitchFamily="18" charset="0"/>
                <a:cs typeface="Times New Roman" panose="02020603050405020304" pitchFamily="18" charset="0"/>
              </a:rPr>
              <a:t>In cases of suspected </a:t>
            </a:r>
            <a:r>
              <a:rPr lang="en-US" sz="2000" b="1" u="sng" dirty="0">
                <a:latin typeface="Times New Roman" panose="02020603050405020304" pitchFamily="18" charset="0"/>
                <a:cs typeface="Times New Roman" panose="02020603050405020304" pitchFamily="18" charset="0"/>
              </a:rPr>
              <a:t>arterial</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dissection</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CTA</a:t>
            </a:r>
            <a:r>
              <a:rPr lang="en-US" sz="2000" b="1" dirty="0">
                <a:latin typeface="Times New Roman" panose="02020603050405020304" pitchFamily="18" charset="0"/>
                <a:cs typeface="Times New Roman" panose="02020603050405020304" pitchFamily="18" charset="0"/>
              </a:rPr>
              <a:t> or </a:t>
            </a:r>
            <a:r>
              <a:rPr lang="en-US" sz="2000" b="1" u="sng" dirty="0">
                <a:latin typeface="Times New Roman" panose="02020603050405020304" pitchFamily="18" charset="0"/>
                <a:cs typeface="Times New Roman" panose="02020603050405020304" pitchFamily="18" charset="0"/>
              </a:rPr>
              <a:t>MRA</a:t>
            </a:r>
            <a:r>
              <a:rPr lang="en-US" sz="2000" b="1" dirty="0">
                <a:latin typeface="Times New Roman" panose="02020603050405020304" pitchFamily="18" charset="0"/>
                <a:cs typeface="Times New Roman" panose="02020603050405020304" pitchFamily="18" charset="0"/>
              </a:rPr>
              <a:t> with fat-suppressed imaging  (“</a:t>
            </a:r>
            <a:r>
              <a:rPr lang="en-US" sz="2000" b="1" u="sng" dirty="0">
                <a:latin typeface="Times New Roman" panose="02020603050405020304" pitchFamily="18" charset="0"/>
                <a:cs typeface="Times New Roman" panose="02020603050405020304" pitchFamily="18" charset="0"/>
              </a:rPr>
              <a:t>fat</a:t>
            </a:r>
            <a:r>
              <a:rPr lang="en-US" sz="2000" b="1"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sats</a:t>
            </a:r>
            <a:r>
              <a:rPr lang="en-US" sz="2000" b="1" dirty="0">
                <a:latin typeface="Times New Roman" panose="02020603050405020304" pitchFamily="18" charset="0"/>
                <a:cs typeface="Times New Roman" panose="02020603050405020304" pitchFamily="18" charset="0"/>
              </a:rPr>
              <a:t>”) to evaluate the cervical carotid and vertebral arteries should be obtained.</a:t>
            </a:r>
          </a:p>
          <a:p>
            <a:pPr eaLnBrk="0" fontAlgn="base" hangingPunct="0">
              <a:spcBef>
                <a:spcPct val="0"/>
              </a:spcBef>
              <a:spcAft>
                <a:spcPct val="0"/>
              </a:spcAft>
            </a:pPr>
            <a:endParaRPr lang="en-US" sz="2000" b="1"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pPr>
            <a:r>
              <a:rPr lang="en-US" sz="2000" dirty="0">
                <a:latin typeface="Times New Roman" panose="02020603050405020304" pitchFamily="18" charset="0"/>
                <a:cs typeface="Times New Roman" panose="02020603050405020304" pitchFamily="18" charset="0"/>
              </a:rPr>
              <a:t>Intensive </a:t>
            </a:r>
            <a:r>
              <a:rPr lang="en-US" sz="2000" u="sng" dirty="0">
                <a:latin typeface="Times New Roman" panose="02020603050405020304" pitchFamily="18" charset="0"/>
                <a:cs typeface="Times New Roman" panose="02020603050405020304" pitchFamily="18" charset="0"/>
              </a:rPr>
              <a:t>investigation</a:t>
            </a:r>
            <a:r>
              <a:rPr lang="en-US" sz="2000" dirty="0">
                <a:latin typeface="Times New Roman" panose="02020603050405020304" pitchFamily="18" charset="0"/>
                <a:cs typeface="Times New Roman" panose="02020603050405020304" pitchFamily="18" charset="0"/>
              </a:rPr>
              <a:t> for </a:t>
            </a:r>
            <a:r>
              <a:rPr lang="en-US" sz="2000" u="sng" dirty="0">
                <a:latin typeface="Times New Roman" panose="02020603050405020304" pitchFamily="18" charset="0"/>
                <a:cs typeface="Times New Roman" panose="02020603050405020304" pitchFamily="18" charset="0"/>
              </a:rPr>
              <a:t>coagulopathy</a:t>
            </a:r>
            <a:r>
              <a:rPr lang="en-US" sz="2000" dirty="0">
                <a:latin typeface="Times New Roman" panose="02020603050405020304" pitchFamily="18" charset="0"/>
                <a:cs typeface="Times New Roman" panose="02020603050405020304" pitchFamily="18" charset="0"/>
              </a:rPr>
              <a:t> may be required for some patients.</a:t>
            </a:r>
            <a:endParaRPr lang="ar-JO" sz="2000"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Char char="•"/>
            </a:pPr>
            <a:endParaRPr kumimoji="0" lang="en-US" altLang="en-US" sz="20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rgbClr val="080808"/>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15803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fetus&#10;&#10;Description automatically generated with low confidence">
            <a:extLst>
              <a:ext uri="{FF2B5EF4-FFF2-40B4-BE49-F238E27FC236}">
                <a16:creationId xmlns:a16="http://schemas.microsoft.com/office/drawing/2014/main" id="{C73CB6FA-79E5-C576-2461-3467F9F1F1E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7000568" cy="6858000"/>
          </a:xfrm>
        </p:spPr>
      </p:pic>
      <p:pic>
        <p:nvPicPr>
          <p:cNvPr id="2" name="Content Placeholder 4" descr="A picture containing blur&#10;&#10;Description automatically generated">
            <a:extLst>
              <a:ext uri="{FF2B5EF4-FFF2-40B4-BE49-F238E27FC236}">
                <a16:creationId xmlns:a16="http://schemas.microsoft.com/office/drawing/2014/main" id="{BCDBCD16-DE40-D3C8-193C-2E919B7B5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569" y="0"/>
            <a:ext cx="5191430" cy="6858000"/>
          </a:xfrm>
          <a:prstGeom prst="rect">
            <a:avLst/>
          </a:prstGeom>
        </p:spPr>
      </p:pic>
    </p:spTree>
    <p:extLst>
      <p:ext uri="{BB962C8B-B14F-4D97-AF65-F5344CB8AC3E}">
        <p14:creationId xmlns:p14="http://schemas.microsoft.com/office/powerpoint/2010/main" val="1162511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1E827C-9280-A526-EF67-B744857EB058}"/>
              </a:ext>
            </a:extLst>
          </p:cNvPr>
          <p:cNvSpPr txBox="1"/>
          <p:nvPr/>
        </p:nvSpPr>
        <p:spPr>
          <a:xfrm>
            <a:off x="3864077" y="363794"/>
            <a:ext cx="5083278"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Management of Ischemic Strokes</a:t>
            </a:r>
          </a:p>
        </p:txBody>
      </p:sp>
      <p:sp>
        <p:nvSpPr>
          <p:cNvPr id="4" name="TextBox 3">
            <a:extLst>
              <a:ext uri="{FF2B5EF4-FFF2-40B4-BE49-F238E27FC236}">
                <a16:creationId xmlns:a16="http://schemas.microsoft.com/office/drawing/2014/main" id="{1EBC788C-AAD0-CE49-A3A4-66BCD9CB07B6}"/>
              </a:ext>
            </a:extLst>
          </p:cNvPr>
          <p:cNvSpPr txBox="1"/>
          <p:nvPr/>
        </p:nvSpPr>
        <p:spPr>
          <a:xfrm>
            <a:off x="309715" y="944854"/>
            <a:ext cx="11705303" cy="5693866"/>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Blood glucose, hydration, oxygen saturation and temperature should be maintained within normal limits.</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Blood pressure should not be lowered in the acute phase unless there are complications such as Hypertensive Encephalopathy.</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Aspirin 300mg orally or rectally should be given as soon as possible if a hemorrhagic stroke has been excluded. </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Thrombolysis with alteplase should only be given if: </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is administered within 4.5 hours of onset of stroke symptoms.</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Brain hemorrhage has been definitively excluded (Imaging has been performed)</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Patients with acute ischemic stroke otherwise eligible for treatment with thrombolysis should have their blood pressure reduced to below 185/110 mmHg before treatment. </a:t>
            </a:r>
          </a:p>
        </p:txBody>
      </p:sp>
    </p:spTree>
    <p:extLst>
      <p:ext uri="{BB962C8B-B14F-4D97-AF65-F5344CB8AC3E}">
        <p14:creationId xmlns:p14="http://schemas.microsoft.com/office/powerpoint/2010/main" val="229416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D5F2ED-F382-8A5F-D6E7-E082B7B1D16C}"/>
              </a:ext>
            </a:extLst>
          </p:cNvPr>
          <p:cNvPicPr>
            <a:picLocks noChangeAspect="1"/>
          </p:cNvPicPr>
          <p:nvPr/>
        </p:nvPicPr>
        <p:blipFill>
          <a:blip r:embed="rId2"/>
          <a:stretch>
            <a:fillRect/>
          </a:stretch>
        </p:blipFill>
        <p:spPr>
          <a:xfrm>
            <a:off x="480828" y="741025"/>
            <a:ext cx="11618886" cy="5344815"/>
          </a:xfrm>
          <a:prstGeom prst="rect">
            <a:avLst/>
          </a:prstGeom>
        </p:spPr>
      </p:pic>
    </p:spTree>
    <p:extLst>
      <p:ext uri="{BB962C8B-B14F-4D97-AF65-F5344CB8AC3E}">
        <p14:creationId xmlns:p14="http://schemas.microsoft.com/office/powerpoint/2010/main" val="595849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ynthetic Multi-Exposure Speckle Imaging. (a) Schematic of the imaging ...">
            <a:extLst>
              <a:ext uri="{FF2B5EF4-FFF2-40B4-BE49-F238E27FC236}">
                <a16:creationId xmlns:a16="http://schemas.microsoft.com/office/drawing/2014/main" id="{EC966D42-9DEF-4CE7-4146-B501C7872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DB8718D-47A3-0756-A056-1CFB4AB67CB8}"/>
              </a:ext>
            </a:extLst>
          </p:cNvPr>
          <p:cNvSpPr txBox="1"/>
          <p:nvPr/>
        </p:nvSpPr>
        <p:spPr>
          <a:xfrm>
            <a:off x="119790" y="1009868"/>
            <a:ext cx="2515255" cy="646331"/>
          </a:xfrm>
          <a:prstGeom prst="rect">
            <a:avLst/>
          </a:prstGeom>
          <a:noFill/>
        </p:spPr>
        <p:txBody>
          <a:bodyPr wrap="square" rtlCol="0">
            <a:spAutoFit/>
          </a:bodyPr>
          <a:lstStyle/>
          <a:p>
            <a:r>
              <a:rPr lang="en-US" dirty="0">
                <a:solidFill>
                  <a:srgbClr val="FFFF00"/>
                </a:solidFill>
              </a:rPr>
              <a:t>You can Give Thrombolytics </a:t>
            </a:r>
          </a:p>
        </p:txBody>
      </p:sp>
      <p:sp>
        <p:nvSpPr>
          <p:cNvPr id="4" name="TextBox 3">
            <a:extLst>
              <a:ext uri="{FF2B5EF4-FFF2-40B4-BE49-F238E27FC236}">
                <a16:creationId xmlns:a16="http://schemas.microsoft.com/office/drawing/2014/main" id="{19804E2D-5B06-F7E0-A2EB-003BA9AB4268}"/>
              </a:ext>
            </a:extLst>
          </p:cNvPr>
          <p:cNvSpPr txBox="1"/>
          <p:nvPr/>
        </p:nvSpPr>
        <p:spPr>
          <a:xfrm>
            <a:off x="119790" y="4715598"/>
            <a:ext cx="2812025" cy="646331"/>
          </a:xfrm>
          <a:prstGeom prst="rect">
            <a:avLst/>
          </a:prstGeom>
          <a:noFill/>
        </p:spPr>
        <p:txBody>
          <a:bodyPr wrap="square">
            <a:spAutoFit/>
          </a:bodyPr>
          <a:lstStyle/>
          <a:p>
            <a:r>
              <a:rPr lang="en-US" dirty="0">
                <a:solidFill>
                  <a:srgbClr val="FFFF00"/>
                </a:solidFill>
              </a:rPr>
              <a:t>You can not Give Thrombolytics </a:t>
            </a:r>
          </a:p>
        </p:txBody>
      </p:sp>
    </p:spTree>
    <p:extLst>
      <p:ext uri="{BB962C8B-B14F-4D97-AF65-F5344CB8AC3E}">
        <p14:creationId xmlns:p14="http://schemas.microsoft.com/office/powerpoint/2010/main" val="933255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AE27A4-D7E0-21C9-5550-50606A00B51A}"/>
              </a:ext>
            </a:extLst>
          </p:cNvPr>
          <p:cNvSpPr txBox="1"/>
          <p:nvPr/>
        </p:nvSpPr>
        <p:spPr>
          <a:xfrm>
            <a:off x="786581" y="353961"/>
            <a:ext cx="10441858" cy="5016758"/>
          </a:xfrm>
          <a:prstGeom prst="rect">
            <a:avLst/>
          </a:prstGeom>
          <a:noFill/>
        </p:spPr>
        <p:txBody>
          <a:bodyPr wrap="square" rtlCol="0">
            <a:spAutoFit/>
          </a:bodyPr>
          <a:lstStyle/>
          <a:p>
            <a:r>
              <a:rPr lang="en-US" sz="3200" b="1" u="sng" dirty="0">
                <a:latin typeface="Times New Roman" panose="02020603050405020304" pitchFamily="18" charset="0"/>
                <a:cs typeface="Times New Roman" panose="02020603050405020304" pitchFamily="18" charset="0"/>
              </a:rPr>
              <a:t>Absolute Contraindications for thrombolytics:</a:t>
            </a:r>
          </a:p>
          <a:p>
            <a:endParaRPr lang="en-US" sz="3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Symptoms suggestive of SAH even if CT scan of brain is normal</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Large or ruptured aneurysm &gt; 10 mm</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Use of therapeutic dose of LMWH in the last 24 hours</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Associated or suspected aortic arch dissection</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CT hypodensity &gt; 1/3 MCA territory</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Major surgery in the last 14 days</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Moyamoya disease </a:t>
            </a:r>
          </a:p>
        </p:txBody>
      </p:sp>
    </p:spTree>
    <p:extLst>
      <p:ext uri="{BB962C8B-B14F-4D97-AF65-F5344CB8AC3E}">
        <p14:creationId xmlns:p14="http://schemas.microsoft.com/office/powerpoint/2010/main" val="3435878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620C2C-A4D6-4069-670D-87E0693DA660}"/>
              </a:ext>
            </a:extLst>
          </p:cNvPr>
          <p:cNvPicPr>
            <a:picLocks noChangeAspect="1"/>
          </p:cNvPicPr>
          <p:nvPr/>
        </p:nvPicPr>
        <p:blipFill>
          <a:blip r:embed="rId2"/>
          <a:stretch>
            <a:fillRect/>
          </a:stretch>
        </p:blipFill>
        <p:spPr>
          <a:xfrm>
            <a:off x="108702" y="762000"/>
            <a:ext cx="11974596" cy="5527040"/>
          </a:xfrm>
          <a:prstGeom prst="rect">
            <a:avLst/>
          </a:prstGeom>
        </p:spPr>
      </p:pic>
    </p:spTree>
    <p:extLst>
      <p:ext uri="{BB962C8B-B14F-4D97-AF65-F5344CB8AC3E}">
        <p14:creationId xmlns:p14="http://schemas.microsoft.com/office/powerpoint/2010/main" val="174941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46DB18-906E-F3E7-2544-9AA93D08C811}"/>
              </a:ext>
            </a:extLst>
          </p:cNvPr>
          <p:cNvPicPr>
            <a:picLocks noChangeAspect="1"/>
          </p:cNvPicPr>
          <p:nvPr/>
        </p:nvPicPr>
        <p:blipFill>
          <a:blip r:embed="rId2"/>
          <a:stretch>
            <a:fillRect/>
          </a:stretch>
        </p:blipFill>
        <p:spPr>
          <a:xfrm>
            <a:off x="0" y="396240"/>
            <a:ext cx="12192000" cy="5994400"/>
          </a:xfrm>
          <a:prstGeom prst="rect">
            <a:avLst/>
          </a:prstGeom>
        </p:spPr>
      </p:pic>
    </p:spTree>
    <p:extLst>
      <p:ext uri="{BB962C8B-B14F-4D97-AF65-F5344CB8AC3E}">
        <p14:creationId xmlns:p14="http://schemas.microsoft.com/office/powerpoint/2010/main" val="4456510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A11378-C00E-9BC2-7AA5-43FEFB30438E}"/>
              </a:ext>
            </a:extLst>
          </p:cNvPr>
          <p:cNvSpPr txBox="1"/>
          <p:nvPr/>
        </p:nvSpPr>
        <p:spPr>
          <a:xfrm>
            <a:off x="3411793" y="275303"/>
            <a:ext cx="5771535"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Thrombectomy for acute ischemic strokes</a:t>
            </a:r>
          </a:p>
        </p:txBody>
      </p:sp>
      <p:sp>
        <p:nvSpPr>
          <p:cNvPr id="4" name="TextBox 3">
            <a:extLst>
              <a:ext uri="{FF2B5EF4-FFF2-40B4-BE49-F238E27FC236}">
                <a16:creationId xmlns:a16="http://schemas.microsoft.com/office/drawing/2014/main" id="{703C0C03-0E52-48A3-C4D3-A602920F1E3E}"/>
              </a:ext>
            </a:extLst>
          </p:cNvPr>
          <p:cNvSpPr txBox="1"/>
          <p:nvPr/>
        </p:nvSpPr>
        <p:spPr>
          <a:xfrm>
            <a:off x="471947" y="889843"/>
            <a:ext cx="11385755" cy="5324535"/>
          </a:xfrm>
          <a:prstGeom prst="rect">
            <a:avLst/>
          </a:prstGeom>
          <a:noFill/>
        </p:spPr>
        <p:txBody>
          <a:bodyPr wrap="square">
            <a:spAutoFit/>
          </a:bodyPr>
          <a:lstStyle/>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NICE recommend a pre-stroke functional status of less than 3 on the modified Rankin scale and a score of more than 5 on the National Institutes of Health Stroke Scale (NIHSS).</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Offer thrombectomy as soon as possible and </a:t>
            </a:r>
            <a:r>
              <a:rPr lang="en-US" sz="2000" b="1" u="sng" dirty="0">
                <a:solidFill>
                  <a:srgbClr val="0070C0"/>
                </a:solidFill>
                <a:latin typeface="Times New Roman" panose="02020603050405020304" pitchFamily="18" charset="0"/>
                <a:cs typeface="Times New Roman" panose="02020603050405020304" pitchFamily="18" charset="0"/>
              </a:rPr>
              <a:t>within 6 hours </a:t>
            </a:r>
            <a:r>
              <a:rPr lang="en-US" sz="2000" b="1" dirty="0">
                <a:latin typeface="Times New Roman" panose="02020603050405020304" pitchFamily="18" charset="0"/>
                <a:cs typeface="Times New Roman" panose="02020603050405020304" pitchFamily="18" charset="0"/>
              </a:rPr>
              <a:t>of symptom onset, together with intravenous thrombolysis (if within 4.5 hours), to people who have: acute ischemic stroke and confirmed occlusion of the </a:t>
            </a:r>
            <a:r>
              <a:rPr lang="en-US" sz="2000" b="1" u="sng" dirty="0">
                <a:solidFill>
                  <a:srgbClr val="0070C0"/>
                </a:solidFill>
                <a:latin typeface="Times New Roman" panose="02020603050405020304" pitchFamily="18" charset="0"/>
                <a:cs typeface="Times New Roman" panose="02020603050405020304" pitchFamily="18" charset="0"/>
              </a:rPr>
              <a:t>proximal anterior circulation </a:t>
            </a:r>
            <a:r>
              <a:rPr lang="en-US" sz="2000" b="1" dirty="0">
                <a:latin typeface="Times New Roman" panose="02020603050405020304" pitchFamily="18" charset="0"/>
                <a:cs typeface="Times New Roman" panose="02020603050405020304" pitchFamily="18" charset="0"/>
              </a:rPr>
              <a:t>demonstrated by computed tomographic angiography (CTA) or magnetic resonance angiography (MRA).</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Offer thrombectomy as soon as possible to people who were last known to be well </a:t>
            </a:r>
            <a:r>
              <a:rPr lang="en-US" sz="2000" b="1" u="sng" dirty="0">
                <a:solidFill>
                  <a:srgbClr val="FF0000"/>
                </a:solidFill>
                <a:latin typeface="Times New Roman" panose="02020603050405020304" pitchFamily="18" charset="0"/>
                <a:cs typeface="Times New Roman" panose="02020603050405020304" pitchFamily="18" charset="0"/>
              </a:rPr>
              <a:t>between 6 hours and 24 hours </a:t>
            </a:r>
            <a:r>
              <a:rPr lang="en-US" sz="2000" b="1" dirty="0">
                <a:latin typeface="Times New Roman" panose="02020603050405020304" pitchFamily="18" charset="0"/>
                <a:cs typeface="Times New Roman" panose="02020603050405020304" pitchFamily="18" charset="0"/>
              </a:rPr>
              <a:t>previously (including wake-up strokes): confirmed occlusion of the </a:t>
            </a:r>
            <a:r>
              <a:rPr lang="en-US" sz="2000" b="1" u="sng" dirty="0">
                <a:solidFill>
                  <a:srgbClr val="FF0000"/>
                </a:solidFill>
                <a:latin typeface="Times New Roman" panose="02020603050405020304" pitchFamily="18" charset="0"/>
                <a:cs typeface="Times New Roman" panose="02020603050405020304" pitchFamily="18" charset="0"/>
              </a:rPr>
              <a:t>proximal anterior circulation</a:t>
            </a:r>
            <a:r>
              <a:rPr lang="en-US" sz="2000" b="1" dirty="0">
                <a:latin typeface="Times New Roman" panose="02020603050405020304" pitchFamily="18" charset="0"/>
                <a:cs typeface="Times New Roman" panose="02020603050405020304" pitchFamily="18" charset="0"/>
              </a:rPr>
              <a:t> demonstrated by CTA or MRA and if there is the potential to </a:t>
            </a:r>
            <a:r>
              <a:rPr lang="en-US" sz="2000" b="1" u="sng" dirty="0">
                <a:solidFill>
                  <a:srgbClr val="FF0000"/>
                </a:solidFill>
                <a:latin typeface="Times New Roman" panose="02020603050405020304" pitchFamily="18" charset="0"/>
                <a:cs typeface="Times New Roman" panose="02020603050405020304" pitchFamily="18" charset="0"/>
              </a:rPr>
              <a:t>salvage brain tissue</a:t>
            </a:r>
            <a:r>
              <a:rPr lang="en-US" sz="2000" b="1" dirty="0">
                <a:latin typeface="Times New Roman" panose="02020603050405020304" pitchFamily="18" charset="0"/>
                <a:cs typeface="Times New Roman" panose="02020603050405020304" pitchFamily="18" charset="0"/>
              </a:rPr>
              <a:t>, as shown by imaging such as CT perfusion or diffusion-weighted MRI sequences showing limited infarct core volume.</a:t>
            </a:r>
          </a:p>
          <a:p>
            <a:pPr marL="285750" indent="-28575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Consider thrombectomy together with intravenous thrombolysis (if within 4.5 hours) as soon as possible for people last known to be well up to </a:t>
            </a:r>
            <a:r>
              <a:rPr lang="en-US" sz="2000" b="1" u="sng" dirty="0">
                <a:solidFill>
                  <a:srgbClr val="00B050"/>
                </a:solidFill>
                <a:latin typeface="Times New Roman" panose="02020603050405020304" pitchFamily="18" charset="0"/>
                <a:cs typeface="Times New Roman" panose="02020603050405020304" pitchFamily="18" charset="0"/>
              </a:rPr>
              <a:t>24 hours </a:t>
            </a:r>
            <a:r>
              <a:rPr lang="en-US" sz="2000" b="1" dirty="0">
                <a:latin typeface="Times New Roman" panose="02020603050405020304" pitchFamily="18" charset="0"/>
                <a:cs typeface="Times New Roman" panose="02020603050405020304" pitchFamily="18" charset="0"/>
              </a:rPr>
              <a:t>previously (including wake-up strokes): who have acute ischemic stroke and confirmed occlusion of the </a:t>
            </a:r>
            <a:r>
              <a:rPr lang="en-US" sz="2000" b="1" u="sng" dirty="0">
                <a:solidFill>
                  <a:srgbClr val="00B050"/>
                </a:solidFill>
                <a:latin typeface="Times New Roman" panose="02020603050405020304" pitchFamily="18" charset="0"/>
                <a:cs typeface="Times New Roman" panose="02020603050405020304" pitchFamily="18" charset="0"/>
              </a:rPr>
              <a:t>proximal posterior circulation </a:t>
            </a:r>
            <a:r>
              <a:rPr lang="en-US" sz="2000" b="1" dirty="0">
                <a:latin typeface="Times New Roman" panose="02020603050405020304" pitchFamily="18" charset="0"/>
                <a:cs typeface="Times New Roman" panose="02020603050405020304" pitchFamily="18" charset="0"/>
              </a:rPr>
              <a:t>(that is, basilar or posterior cerebral artery) demonstrated by CTA or MRA and if there is the potential to </a:t>
            </a:r>
            <a:r>
              <a:rPr lang="en-US" sz="2000" b="1" u="sng" dirty="0">
                <a:solidFill>
                  <a:srgbClr val="00B050"/>
                </a:solidFill>
                <a:latin typeface="Times New Roman" panose="02020603050405020304" pitchFamily="18" charset="0"/>
                <a:cs typeface="Times New Roman" panose="02020603050405020304" pitchFamily="18" charset="0"/>
              </a:rPr>
              <a:t>salvage brain tissue</a:t>
            </a:r>
            <a:r>
              <a:rPr lang="en-US" sz="2000" b="1" dirty="0">
                <a:latin typeface="Times New Roman" panose="02020603050405020304" pitchFamily="18" charset="0"/>
                <a:cs typeface="Times New Roman" panose="02020603050405020304" pitchFamily="18" charset="0"/>
              </a:rPr>
              <a:t>, as shown by imaging such as CT perfusion or diffusion-weighted MRI sequences showing limited infarct core volume.</a:t>
            </a:r>
          </a:p>
        </p:txBody>
      </p:sp>
    </p:spTree>
    <p:extLst>
      <p:ext uri="{BB962C8B-B14F-4D97-AF65-F5344CB8AC3E}">
        <p14:creationId xmlns:p14="http://schemas.microsoft.com/office/powerpoint/2010/main" val="1925282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C560C3-AD7D-7C2F-A32E-17331B3A6C3D}"/>
              </a:ext>
            </a:extLst>
          </p:cNvPr>
          <p:cNvSpPr txBox="1"/>
          <p:nvPr/>
        </p:nvSpPr>
        <p:spPr>
          <a:xfrm>
            <a:off x="3490451" y="275303"/>
            <a:ext cx="5673213" cy="46166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Secondary Prevention of ischemic strokes</a:t>
            </a:r>
          </a:p>
        </p:txBody>
      </p:sp>
      <p:sp>
        <p:nvSpPr>
          <p:cNvPr id="4" name="TextBox 3">
            <a:extLst>
              <a:ext uri="{FF2B5EF4-FFF2-40B4-BE49-F238E27FC236}">
                <a16:creationId xmlns:a16="http://schemas.microsoft.com/office/drawing/2014/main" id="{B040B3B1-5E17-01A0-AC4D-B736FDB51DB0}"/>
              </a:ext>
            </a:extLst>
          </p:cNvPr>
          <p:cNvSpPr txBox="1"/>
          <p:nvPr/>
        </p:nvSpPr>
        <p:spPr>
          <a:xfrm>
            <a:off x="442450" y="1109800"/>
            <a:ext cx="11425085" cy="5632311"/>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With regards to carotid artery endarterectomy: It is recommended if patient has suffered stroke or TIA in the carotid territory and are not severely disabled. It should only be considered if </a:t>
            </a:r>
            <a:r>
              <a:rPr lang="en-US" sz="2400" b="1" dirty="0">
                <a:latin typeface="Times New Roman" panose="02020603050405020304" pitchFamily="18" charset="0"/>
                <a:cs typeface="Times New Roman" panose="02020603050405020304" pitchFamily="18" charset="0"/>
              </a:rPr>
              <a:t>carotid stenosis &gt; 70% according ECST </a:t>
            </a:r>
            <a:r>
              <a:rPr lang="en-US" sz="2400" dirty="0">
                <a:latin typeface="Times New Roman" panose="02020603050405020304" pitchFamily="18" charset="0"/>
                <a:cs typeface="Times New Roman" panose="02020603050405020304" pitchFamily="18" charset="0"/>
              </a:rPr>
              <a:t>(European Carotid Surgery Trialists' Collaborative Group) criteria </a:t>
            </a:r>
            <a:r>
              <a:rPr lang="en-US" sz="2400" b="1" dirty="0">
                <a:latin typeface="Times New Roman" panose="02020603050405020304" pitchFamily="18" charset="0"/>
                <a:cs typeface="Times New Roman" panose="02020603050405020304" pitchFamily="18" charset="0"/>
              </a:rPr>
              <a:t>or &gt; 50% according to NASCET </a:t>
            </a:r>
            <a:r>
              <a:rPr lang="en-US" sz="2400" dirty="0">
                <a:latin typeface="Times New Roman" panose="02020603050405020304" pitchFamily="18" charset="0"/>
                <a:cs typeface="Times New Roman" panose="02020603050405020304" pitchFamily="18" charset="0"/>
              </a:rPr>
              <a:t>(North American Symptomatic Carotid Endarterectomy Trial) criteria.</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a:t>
            </a:r>
            <a:r>
              <a:rPr lang="en-US" sz="2400" b="0" i="0" dirty="0">
                <a:effectLst/>
                <a:latin typeface="Times New Roman" panose="02020603050405020304" pitchFamily="18" charset="0"/>
                <a:cs typeface="Times New Roman" panose="02020603050405020304" pitchFamily="18" charset="0"/>
              </a:rPr>
              <a:t>atients with high-risk TIA and low NIHSS stroke should be treated with clopidogrel load in the first 24 hours followed by </a:t>
            </a:r>
            <a:r>
              <a:rPr lang="en-US" sz="2400" b="1" i="0" dirty="0">
                <a:effectLst/>
                <a:latin typeface="Times New Roman" panose="02020603050405020304" pitchFamily="18" charset="0"/>
                <a:cs typeface="Times New Roman" panose="02020603050405020304" pitchFamily="18" charset="0"/>
              </a:rPr>
              <a:t>DAPT for 21 days.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Statin should be prescribed for patients who have high lipid profile.</a:t>
            </a:r>
          </a:p>
          <a:p>
            <a:pPr marL="342900" indent="-342900">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Patients with ischemic stroke or transient ischemic attack and </a:t>
            </a:r>
            <a:r>
              <a:rPr lang="en-US" sz="2400" b="1" i="0" dirty="0">
                <a:effectLst/>
                <a:latin typeface="Times New Roman" panose="02020603050405020304" pitchFamily="18" charset="0"/>
                <a:cs typeface="Times New Roman" panose="02020603050405020304" pitchFamily="18" charset="0"/>
              </a:rPr>
              <a:t>atrial fibrillation should receive oral anticoagulant therapy for secondary stroke prevention.</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patients with stroke due </a:t>
            </a:r>
            <a:r>
              <a:rPr lang="en-US" sz="2400" b="1" dirty="0">
                <a:latin typeface="Times New Roman" panose="02020603050405020304" pitchFamily="18" charset="0"/>
                <a:cs typeface="Times New Roman" panose="02020603050405020304" pitchFamily="18" charset="0"/>
              </a:rPr>
              <a:t>to  </a:t>
            </a:r>
            <a:r>
              <a:rPr lang="en-US" sz="2400" b="1" u="sng" dirty="0">
                <a:latin typeface="Times New Roman" panose="02020603050405020304" pitchFamily="18" charset="0"/>
                <a:cs typeface="Times New Roman" panose="02020603050405020304" pitchFamily="18" charset="0"/>
              </a:rPr>
              <a:t>intracranial</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atherosclerosis</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dual</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antiplatelet</a:t>
            </a:r>
            <a:r>
              <a:rPr lang="en-US" sz="2400" b="1" dirty="0">
                <a:latin typeface="Times New Roman" panose="02020603050405020304" pitchFamily="18" charset="0"/>
                <a:cs typeface="Times New Roman" panose="02020603050405020304" pitchFamily="18" charset="0"/>
              </a:rPr>
              <a:t> therapy with aspirin and clopidogrel is favored.</a:t>
            </a:r>
            <a:endParaRPr lang="ar-JO"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089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65B655-AF3B-6084-37C4-C65DEDC6D565}"/>
              </a:ext>
            </a:extLst>
          </p:cNvPr>
          <p:cNvSpPr txBox="1"/>
          <p:nvPr/>
        </p:nvSpPr>
        <p:spPr>
          <a:xfrm>
            <a:off x="3421625" y="344129"/>
            <a:ext cx="5348749" cy="646331"/>
          </a:xfrm>
          <a:prstGeom prst="rect">
            <a:avLst/>
          </a:prstGeom>
          <a:no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Hemorrhagic Strokes</a:t>
            </a:r>
          </a:p>
        </p:txBody>
      </p:sp>
      <p:sp>
        <p:nvSpPr>
          <p:cNvPr id="3" name="TextBox 2">
            <a:extLst>
              <a:ext uri="{FF2B5EF4-FFF2-40B4-BE49-F238E27FC236}">
                <a16:creationId xmlns:a16="http://schemas.microsoft.com/office/drawing/2014/main" id="{3121F7D7-4BEA-8439-3ED7-C190A8488980}"/>
              </a:ext>
            </a:extLst>
          </p:cNvPr>
          <p:cNvSpPr txBox="1"/>
          <p:nvPr/>
        </p:nvSpPr>
        <p:spPr>
          <a:xfrm>
            <a:off x="501445" y="1238865"/>
            <a:ext cx="11572568" cy="3816429"/>
          </a:xfrm>
          <a:prstGeom prst="rect">
            <a:avLst/>
          </a:prstGeom>
          <a:noFill/>
        </p:spPr>
        <p:txBody>
          <a:bodyPr wrap="square" rtlCol="0">
            <a:spAutoFit/>
          </a:bodyPr>
          <a:lstStyle/>
          <a:p>
            <a:pPr marL="0" indent="0">
              <a:buNone/>
            </a:pPr>
            <a:r>
              <a:rPr lang="en-US" sz="3200" u="sng" dirty="0">
                <a:latin typeface="Times New Roman" panose="02020603050405020304" pitchFamily="18" charset="0"/>
                <a:cs typeface="Times New Roman" panose="02020603050405020304" pitchFamily="18" charset="0"/>
              </a:rPr>
              <a:t>Bleeding</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inside</a:t>
            </a:r>
            <a:r>
              <a:rPr lang="en-US" sz="3200" dirty="0">
                <a:latin typeface="Times New Roman" panose="02020603050405020304" pitchFamily="18" charset="0"/>
                <a:cs typeface="Times New Roman" panose="02020603050405020304" pitchFamily="18" charset="0"/>
              </a:rPr>
              <a:t> the </a:t>
            </a:r>
            <a:r>
              <a:rPr lang="en-US" sz="3200" u="sng" dirty="0">
                <a:latin typeface="Times New Roman" panose="02020603050405020304" pitchFamily="18" charset="0"/>
                <a:cs typeface="Times New Roman" panose="02020603050405020304" pitchFamily="18" charset="0"/>
              </a:rPr>
              <a:t>skull</a:t>
            </a:r>
            <a:r>
              <a:rPr lang="en-US" sz="3200" dirty="0">
                <a:latin typeface="Times New Roman" panose="02020603050405020304" pitchFamily="18" charset="0"/>
                <a:cs typeface="Times New Roman" panose="02020603050405020304" pitchFamily="18" charset="0"/>
              </a:rPr>
              <a:t> can be </a:t>
            </a:r>
            <a:r>
              <a:rPr lang="en-US" sz="3200" u="sng" dirty="0">
                <a:latin typeface="Times New Roman" panose="02020603050405020304" pitchFamily="18" charset="0"/>
                <a:cs typeface="Times New Roman" panose="02020603050405020304" pitchFamily="18" charset="0"/>
              </a:rPr>
              <a:t>divided</a:t>
            </a:r>
            <a:r>
              <a:rPr lang="en-US" sz="3200" dirty="0">
                <a:latin typeface="Times New Roman" panose="02020603050405020304" pitchFamily="18" charset="0"/>
                <a:cs typeface="Times New Roman" panose="02020603050405020304" pitchFamily="18" charset="0"/>
              </a:rPr>
              <a:t> into </a:t>
            </a:r>
            <a:r>
              <a:rPr lang="en-US" sz="3200" b="1" dirty="0">
                <a:solidFill>
                  <a:srgbClr val="0070C0"/>
                </a:solidFill>
                <a:latin typeface="Times New Roman" panose="02020603050405020304" pitchFamily="18" charset="0"/>
                <a:cs typeface="Times New Roman" panose="02020603050405020304" pitchFamily="18" charset="0"/>
              </a:rPr>
              <a:t>subarachnoid, intracerebral, epidural and subdural hemorrhages.</a:t>
            </a:r>
          </a:p>
          <a:p>
            <a:pPr marL="0" indent="0">
              <a:buNone/>
            </a:pPr>
            <a:endParaRPr lang="en-US" sz="3200" dirty="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The </a:t>
            </a:r>
            <a:r>
              <a:rPr lang="en-US" sz="3200" u="sng" dirty="0">
                <a:latin typeface="Times New Roman" panose="02020603050405020304" pitchFamily="18" charset="0"/>
                <a:cs typeface="Times New Roman" panose="02020603050405020304" pitchFamily="18" charset="0"/>
              </a:rPr>
              <a:t>latter</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types</a:t>
            </a:r>
            <a:r>
              <a:rPr lang="en-US" sz="3200" dirty="0">
                <a:latin typeface="Times New Roman" panose="02020603050405020304" pitchFamily="18" charset="0"/>
                <a:cs typeface="Times New Roman" panose="02020603050405020304" pitchFamily="18" charset="0"/>
              </a:rPr>
              <a:t> of hemorrhage are almost always </a:t>
            </a:r>
            <a:r>
              <a:rPr lang="en-US" sz="3200" u="sng" dirty="0">
                <a:latin typeface="Times New Roman" panose="02020603050405020304" pitchFamily="18" charset="0"/>
                <a:cs typeface="Times New Roman" panose="02020603050405020304" pitchFamily="18" charset="0"/>
              </a:rPr>
              <a:t>traumatic</a:t>
            </a:r>
            <a:r>
              <a:rPr lang="en-US" sz="3200" dirty="0">
                <a:latin typeface="Times New Roman" panose="02020603050405020304" pitchFamily="18" charset="0"/>
                <a:cs typeface="Times New Roman" panose="02020603050405020304" pitchFamily="18" charset="0"/>
              </a:rPr>
              <a:t>.</a:t>
            </a:r>
          </a:p>
          <a:p>
            <a:pPr marL="0" indent="0">
              <a:buNone/>
            </a:pPr>
            <a:endParaRPr lang="en-US" sz="3200" dirty="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Intracerebral hemorrhage ( </a:t>
            </a:r>
            <a:r>
              <a:rPr lang="en-US" sz="3200" u="sng" dirty="0">
                <a:latin typeface="Times New Roman" panose="02020603050405020304" pitchFamily="18" charset="0"/>
                <a:cs typeface="Times New Roman" panose="02020603050405020304" pitchFamily="18" charset="0"/>
              </a:rPr>
              <a:t>ICH</a:t>
            </a:r>
            <a:r>
              <a:rPr lang="en-US" sz="3200" dirty="0">
                <a:latin typeface="Times New Roman" panose="02020603050405020304" pitchFamily="18" charset="0"/>
                <a:cs typeface="Times New Roman" panose="02020603050405020304" pitchFamily="18" charset="0"/>
              </a:rPr>
              <a:t>) and subarachnoid hemorrhage  (</a:t>
            </a:r>
            <a:r>
              <a:rPr lang="en-US" sz="3200" u="sng" dirty="0">
                <a:latin typeface="Times New Roman" panose="02020603050405020304" pitchFamily="18" charset="0"/>
                <a:cs typeface="Times New Roman" panose="02020603050405020304" pitchFamily="18" charset="0"/>
              </a:rPr>
              <a:t>SAH</a:t>
            </a:r>
            <a:r>
              <a:rPr lang="en-US" sz="3200" dirty="0">
                <a:latin typeface="Times New Roman" panose="02020603050405020304" pitchFamily="18" charset="0"/>
                <a:cs typeface="Times New Roman" panose="02020603050405020304" pitchFamily="18" charset="0"/>
              </a:rPr>
              <a:t>) have </a:t>
            </a:r>
            <a:r>
              <a:rPr lang="en-US" sz="3200" u="sng" dirty="0">
                <a:latin typeface="Times New Roman" panose="02020603050405020304" pitchFamily="18" charset="0"/>
                <a:cs typeface="Times New Roman" panose="02020603050405020304" pitchFamily="18" charset="0"/>
              </a:rPr>
              <a:t>different</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causes</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clinical</a:t>
            </a:r>
            <a:r>
              <a:rPr lang="en-US" sz="3200" dirty="0">
                <a:latin typeface="Times New Roman" panose="02020603050405020304" pitchFamily="18" charset="0"/>
                <a:cs typeface="Times New Roman" panose="02020603050405020304" pitchFamily="18" charset="0"/>
              </a:rPr>
              <a:t> findings and </a:t>
            </a:r>
            <a:r>
              <a:rPr lang="en-US" sz="3200" u="sng" dirty="0">
                <a:latin typeface="Times New Roman" panose="02020603050405020304" pitchFamily="18" charset="0"/>
                <a:cs typeface="Times New Roman" panose="02020603050405020304" pitchFamily="18" charset="0"/>
              </a:rPr>
              <a:t>management</a:t>
            </a:r>
            <a:r>
              <a:rPr lang="en-US" sz="3200" dirty="0">
                <a:latin typeface="Times New Roman" panose="02020603050405020304" pitchFamily="18" charset="0"/>
                <a:cs typeface="Times New Roman" panose="02020603050405020304" pitchFamily="18" charset="0"/>
              </a:rPr>
              <a:t>.</a:t>
            </a:r>
            <a:endParaRPr lang="ar-JO"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61558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B13D1799-4368-38FB-05D1-7C9A512542E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507" t="1457" r="18508" b="9990"/>
          <a:stretch/>
        </p:blipFill>
        <p:spPr>
          <a:xfrm>
            <a:off x="542612" y="130630"/>
            <a:ext cx="11153670" cy="6493746"/>
          </a:xfrm>
        </p:spPr>
      </p:pic>
    </p:spTree>
    <p:extLst>
      <p:ext uri="{BB962C8B-B14F-4D97-AF65-F5344CB8AC3E}">
        <p14:creationId xmlns:p14="http://schemas.microsoft.com/office/powerpoint/2010/main" val="2358428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DE09433A-BA7D-AE3C-F62E-0906706D59C7}"/>
              </a:ext>
            </a:extLst>
          </p:cNvPr>
          <p:cNvSpPr txBox="1"/>
          <p:nvPr/>
        </p:nvSpPr>
        <p:spPr>
          <a:xfrm>
            <a:off x="559794" y="1804000"/>
            <a:ext cx="8318735" cy="2945574"/>
          </a:xfrm>
          <a:prstGeom prst="rect">
            <a:avLst/>
          </a:prstGeom>
        </p:spPr>
        <p:txBody>
          <a:bodyPr vert="horz" lIns="91440" tIns="45720" rIns="91440" bIns="45720" rtlCol="0" anchor="ctr">
            <a:noAutofit/>
          </a:bodyPr>
          <a:lstStyle/>
          <a:p>
            <a:pPr marL="285750" indent="-228600">
              <a:lnSpc>
                <a:spcPct val="90000"/>
              </a:lnSpc>
              <a:spcAft>
                <a:spcPts val="600"/>
              </a:spcAft>
              <a:buFont typeface="Arial" panose="020B0604020202020204" pitchFamily="34" charset="0"/>
              <a:buChar char="•"/>
            </a:pPr>
            <a:r>
              <a:rPr lang="en-US" sz="2400" b="1" u="sng" dirty="0">
                <a:solidFill>
                  <a:schemeClr val="tx2"/>
                </a:solidFill>
                <a:latin typeface="Times New Roman" panose="02020603050405020304" pitchFamily="18" charset="0"/>
                <a:cs typeface="Times New Roman" panose="02020603050405020304" pitchFamily="18" charset="0"/>
              </a:rPr>
              <a:t>Subarachnoid hemorrhage (SAH)</a:t>
            </a:r>
          </a:p>
          <a:p>
            <a:pPr indent="-228600">
              <a:lnSpc>
                <a:spcPct val="90000"/>
              </a:lnSpc>
              <a:spcAft>
                <a:spcPts val="600"/>
              </a:spcAft>
              <a:buFont typeface="Arial" panose="020B0604020202020204" pitchFamily="34" charset="0"/>
              <a:buChar char="•"/>
            </a:pPr>
            <a:endParaRPr lang="en-US" sz="2400" b="1" u="sng" dirty="0">
              <a:solidFill>
                <a:schemeClr val="tx2"/>
              </a:solidFill>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solidFill>
                  <a:schemeClr val="tx2"/>
                </a:solidFill>
                <a:latin typeface="Times New Roman" panose="02020603050405020304" pitchFamily="18" charset="0"/>
                <a:cs typeface="Times New Roman" panose="02020603050405020304" pitchFamily="18" charset="0"/>
              </a:rPr>
              <a:t>SAH is </a:t>
            </a:r>
            <a:r>
              <a:rPr lang="en-US" sz="2400" u="sng" dirty="0">
                <a:solidFill>
                  <a:schemeClr val="tx2"/>
                </a:solidFill>
                <a:latin typeface="Times New Roman" panose="02020603050405020304" pitchFamily="18" charset="0"/>
                <a:cs typeface="Times New Roman" panose="02020603050405020304" pitchFamily="18" charset="0"/>
              </a:rPr>
              <a:t>often</a:t>
            </a:r>
            <a:r>
              <a:rPr lang="en-US" sz="2400" dirty="0">
                <a:solidFill>
                  <a:schemeClr val="tx2"/>
                </a:solidFill>
                <a:latin typeface="Times New Roman" panose="02020603050405020304" pitchFamily="18" charset="0"/>
                <a:cs typeface="Times New Roman" panose="02020603050405020304" pitchFamily="18" charset="0"/>
              </a:rPr>
              <a:t> due to </a:t>
            </a:r>
            <a:r>
              <a:rPr lang="en-US" sz="2400" u="sng" dirty="0">
                <a:solidFill>
                  <a:schemeClr val="tx2"/>
                </a:solidFill>
                <a:latin typeface="Times New Roman" panose="02020603050405020304" pitchFamily="18" charset="0"/>
                <a:cs typeface="Times New Roman" panose="02020603050405020304" pitchFamily="18" charset="0"/>
              </a:rPr>
              <a:t>traumatic</a:t>
            </a:r>
            <a:r>
              <a:rPr lang="en-US" sz="2400" dirty="0">
                <a:solidFill>
                  <a:schemeClr val="tx2"/>
                </a:solidFill>
                <a:latin typeface="Times New Roman" panose="02020603050405020304" pitchFamily="18" charset="0"/>
                <a:cs typeface="Times New Roman" panose="02020603050405020304" pitchFamily="18" charset="0"/>
              </a:rPr>
              <a:t> injury. More </a:t>
            </a:r>
            <a:r>
              <a:rPr lang="en-US" sz="2400" u="sng" dirty="0">
                <a:solidFill>
                  <a:schemeClr val="tx2"/>
                </a:solidFill>
                <a:latin typeface="Times New Roman" panose="02020603050405020304" pitchFamily="18" charset="0"/>
                <a:cs typeface="Times New Roman" panose="02020603050405020304" pitchFamily="18" charset="0"/>
              </a:rPr>
              <a:t>serious</a:t>
            </a:r>
            <a:r>
              <a:rPr lang="en-US" sz="2400" dirty="0">
                <a:solidFill>
                  <a:schemeClr val="tx2"/>
                </a:solidFill>
                <a:latin typeface="Times New Roman" panose="02020603050405020304" pitchFamily="18" charset="0"/>
                <a:cs typeface="Times New Roman" panose="02020603050405020304" pitchFamily="18" charset="0"/>
              </a:rPr>
              <a:t>, though, is SAH caused by </a:t>
            </a:r>
            <a:r>
              <a:rPr lang="en-US" sz="2400" u="sng" dirty="0">
                <a:solidFill>
                  <a:schemeClr val="tx2"/>
                </a:solidFill>
                <a:latin typeface="Times New Roman" panose="02020603050405020304" pitchFamily="18" charset="0"/>
                <a:cs typeface="Times New Roman" panose="02020603050405020304" pitchFamily="18" charset="0"/>
              </a:rPr>
              <a:t>bleeding</a:t>
            </a:r>
            <a:r>
              <a:rPr lang="en-US" sz="2400" dirty="0">
                <a:solidFill>
                  <a:schemeClr val="tx2"/>
                </a:solidFill>
                <a:latin typeface="Times New Roman" panose="02020603050405020304" pitchFamily="18" charset="0"/>
                <a:cs typeface="Times New Roman" panose="02020603050405020304" pitchFamily="18" charset="0"/>
              </a:rPr>
              <a:t> from an </a:t>
            </a:r>
            <a:r>
              <a:rPr lang="en-US" sz="2400" u="sng" dirty="0">
                <a:solidFill>
                  <a:schemeClr val="tx2"/>
                </a:solidFill>
                <a:latin typeface="Times New Roman" panose="02020603050405020304" pitchFamily="18" charset="0"/>
                <a:cs typeface="Times New Roman" panose="02020603050405020304" pitchFamily="18" charset="0"/>
              </a:rPr>
              <a:t>aneurysm</a:t>
            </a:r>
            <a:r>
              <a:rPr lang="en-US" sz="2400" dirty="0">
                <a:solidFill>
                  <a:schemeClr val="tx2"/>
                </a:solidFill>
                <a:latin typeface="Times New Roman" panose="02020603050405020304" pitchFamily="18" charset="0"/>
                <a:cs typeface="Times New Roman" panose="02020603050405020304" pitchFamily="18" charset="0"/>
              </a:rPr>
              <a:t> located along the circle of Willis.</a:t>
            </a:r>
          </a:p>
          <a:p>
            <a:pPr marL="0" indent="-228600">
              <a:lnSpc>
                <a:spcPct val="90000"/>
              </a:lnSpc>
              <a:spcAft>
                <a:spcPts val="600"/>
              </a:spcAft>
              <a:buFont typeface="Arial" panose="020B0604020202020204" pitchFamily="34" charset="0"/>
              <a:buChar char="•"/>
            </a:pPr>
            <a:endParaRPr lang="en-US" sz="2400" dirty="0">
              <a:solidFill>
                <a:schemeClr val="tx2"/>
              </a:solidFill>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solidFill>
                  <a:schemeClr val="tx2"/>
                </a:solidFill>
                <a:latin typeface="Times New Roman" panose="02020603050405020304" pitchFamily="18" charset="0"/>
                <a:cs typeface="Times New Roman" panose="02020603050405020304" pitchFamily="18" charset="0"/>
              </a:rPr>
              <a:t>When </a:t>
            </a:r>
            <a:r>
              <a:rPr lang="en-US" sz="2400" u="sng" dirty="0">
                <a:solidFill>
                  <a:schemeClr val="tx2"/>
                </a:solidFill>
                <a:latin typeface="Times New Roman" panose="02020603050405020304" pitchFamily="18" charset="0"/>
                <a:cs typeface="Times New Roman" panose="02020603050405020304" pitchFamily="18" charset="0"/>
              </a:rPr>
              <a:t>blood</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under</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arterial</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pressure</a:t>
            </a:r>
            <a:r>
              <a:rPr lang="en-US" sz="2400" dirty="0">
                <a:solidFill>
                  <a:schemeClr val="tx2"/>
                </a:solidFill>
                <a:latin typeface="Times New Roman" panose="02020603050405020304" pitchFamily="18" charset="0"/>
                <a:cs typeface="Times New Roman" panose="02020603050405020304" pitchFamily="18" charset="0"/>
              </a:rPr>
              <a:t> is suddenly released into the space around the brain, patients develop </a:t>
            </a:r>
            <a:r>
              <a:rPr lang="en-US" sz="2400" u="sng" dirty="0">
                <a:solidFill>
                  <a:schemeClr val="tx2"/>
                </a:solidFill>
                <a:latin typeface="Times New Roman" panose="02020603050405020304" pitchFamily="18" charset="0"/>
                <a:cs typeface="Times New Roman" panose="02020603050405020304" pitchFamily="18" charset="0"/>
              </a:rPr>
              <a:t>sudden-onset</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severe</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headache</a:t>
            </a:r>
            <a:r>
              <a:rPr lang="en-US" sz="2400" dirty="0">
                <a:solidFill>
                  <a:schemeClr val="tx2"/>
                </a:solidFill>
                <a:latin typeface="Times New Roman" panose="02020603050405020304" pitchFamily="18" charset="0"/>
                <a:cs typeface="Times New Roman" panose="02020603050405020304" pitchFamily="18" charset="0"/>
              </a:rPr>
              <a:t>.</a:t>
            </a:r>
          </a:p>
          <a:p>
            <a:pPr marL="0" indent="-228600">
              <a:lnSpc>
                <a:spcPct val="90000"/>
              </a:lnSpc>
              <a:spcAft>
                <a:spcPts val="600"/>
              </a:spcAft>
              <a:buFont typeface="Arial" panose="020B0604020202020204" pitchFamily="34" charset="0"/>
              <a:buChar char="•"/>
            </a:pPr>
            <a:endParaRPr lang="en-US" sz="2400" dirty="0">
              <a:solidFill>
                <a:schemeClr val="tx2"/>
              </a:solidFill>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solidFill>
                  <a:schemeClr val="tx2"/>
                </a:solidFill>
                <a:latin typeface="Times New Roman" panose="02020603050405020304" pitchFamily="18" charset="0"/>
                <a:cs typeface="Times New Roman" panose="02020603050405020304" pitchFamily="18" charset="0"/>
              </a:rPr>
              <a:t>Often ,they </a:t>
            </a:r>
            <a:r>
              <a:rPr lang="en-US" sz="2400" u="sng" dirty="0">
                <a:solidFill>
                  <a:schemeClr val="tx2"/>
                </a:solidFill>
                <a:latin typeface="Times New Roman" panose="02020603050405020304" pitchFamily="18" charset="0"/>
                <a:cs typeface="Times New Roman" panose="02020603050405020304" pitchFamily="18" charset="0"/>
              </a:rPr>
              <a:t>vomit</a:t>
            </a:r>
            <a:r>
              <a:rPr lang="en-US" sz="2400" dirty="0">
                <a:solidFill>
                  <a:schemeClr val="tx2"/>
                </a:solidFill>
                <a:latin typeface="Times New Roman" panose="02020603050405020304" pitchFamily="18" charset="0"/>
                <a:cs typeface="Times New Roman" panose="02020603050405020304" pitchFamily="18" charset="0"/>
              </a:rPr>
              <a:t> and cease what they are doing at the time of the hemorrhage.</a:t>
            </a:r>
          </a:p>
          <a:p>
            <a:pPr marL="0" indent="-228600">
              <a:lnSpc>
                <a:spcPct val="90000"/>
              </a:lnSpc>
              <a:spcAft>
                <a:spcPts val="600"/>
              </a:spcAft>
              <a:buFont typeface="Arial" panose="020B0604020202020204" pitchFamily="34" charset="0"/>
              <a:buChar char="•"/>
            </a:pPr>
            <a:endParaRPr lang="en-US" sz="2400" dirty="0">
              <a:solidFill>
                <a:schemeClr val="tx2"/>
              </a:solidFill>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solidFill>
                  <a:schemeClr val="tx2"/>
                </a:solidFill>
                <a:latin typeface="Times New Roman" panose="02020603050405020304" pitchFamily="18" charset="0"/>
                <a:cs typeface="Times New Roman" panose="02020603050405020304" pitchFamily="18" charset="0"/>
              </a:rPr>
              <a:t>When the </a:t>
            </a:r>
            <a:r>
              <a:rPr lang="en-US" sz="2400" u="sng" dirty="0">
                <a:solidFill>
                  <a:schemeClr val="tx2"/>
                </a:solidFill>
                <a:latin typeface="Times New Roman" panose="02020603050405020304" pitchFamily="18" charset="0"/>
                <a:cs typeface="Times New Roman" panose="02020603050405020304" pitchFamily="18" charset="0"/>
              </a:rPr>
              <a:t>intracranial</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pressure</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increases</a:t>
            </a:r>
            <a:r>
              <a:rPr lang="en-US" sz="2400" dirty="0">
                <a:solidFill>
                  <a:schemeClr val="tx2"/>
                </a:solidFill>
                <a:latin typeface="Times New Roman" panose="02020603050405020304" pitchFamily="18" charset="0"/>
                <a:cs typeface="Times New Roman" panose="02020603050405020304" pitchFamily="18" charset="0"/>
              </a:rPr>
              <a:t> </a:t>
            </a:r>
            <a:r>
              <a:rPr lang="en-US" sz="2400" u="sng" dirty="0">
                <a:solidFill>
                  <a:schemeClr val="tx2"/>
                </a:solidFill>
                <a:latin typeface="Times New Roman" panose="02020603050405020304" pitchFamily="18" charset="0"/>
                <a:cs typeface="Times New Roman" panose="02020603050405020304" pitchFamily="18" charset="0"/>
              </a:rPr>
              <a:t>rapidly</a:t>
            </a:r>
            <a:r>
              <a:rPr lang="en-US" sz="2400" dirty="0">
                <a:solidFill>
                  <a:schemeClr val="tx2"/>
                </a:solidFill>
                <a:latin typeface="Times New Roman" panose="02020603050405020304" pitchFamily="18" charset="0"/>
                <a:cs typeface="Times New Roman" panose="02020603050405020304" pitchFamily="18" charset="0"/>
              </a:rPr>
              <a:t> or the insulae are affected, </a:t>
            </a:r>
            <a:r>
              <a:rPr lang="en-US" sz="2400" u="sng" dirty="0">
                <a:solidFill>
                  <a:schemeClr val="tx2"/>
                </a:solidFill>
                <a:latin typeface="Times New Roman" panose="02020603050405020304" pitchFamily="18" charset="0"/>
                <a:cs typeface="Times New Roman" panose="02020603050405020304" pitchFamily="18" charset="0"/>
              </a:rPr>
              <a:t>coma</a:t>
            </a:r>
            <a:r>
              <a:rPr lang="en-US" sz="2400" dirty="0">
                <a:solidFill>
                  <a:schemeClr val="tx2"/>
                </a:solidFill>
                <a:latin typeface="Times New Roman" panose="02020603050405020304" pitchFamily="18" charset="0"/>
                <a:cs typeface="Times New Roman" panose="02020603050405020304" pitchFamily="18" charset="0"/>
              </a:rPr>
              <a:t> or </a:t>
            </a:r>
            <a:r>
              <a:rPr lang="en-US" sz="2400" u="sng" dirty="0">
                <a:solidFill>
                  <a:schemeClr val="tx2"/>
                </a:solidFill>
                <a:latin typeface="Times New Roman" panose="02020603050405020304" pitchFamily="18" charset="0"/>
                <a:cs typeface="Times New Roman" panose="02020603050405020304" pitchFamily="18" charset="0"/>
              </a:rPr>
              <a:t>death</a:t>
            </a:r>
            <a:r>
              <a:rPr lang="en-US" sz="2400" dirty="0">
                <a:solidFill>
                  <a:schemeClr val="tx2"/>
                </a:solidFill>
                <a:latin typeface="Times New Roman" panose="02020603050405020304" pitchFamily="18" charset="0"/>
                <a:cs typeface="Times New Roman" panose="02020603050405020304" pitchFamily="18" charset="0"/>
              </a:rPr>
              <a:t> may ensue.</a:t>
            </a:r>
          </a:p>
        </p:txBody>
      </p:sp>
    </p:spTree>
    <p:extLst>
      <p:ext uri="{BB962C8B-B14F-4D97-AF65-F5344CB8AC3E}">
        <p14:creationId xmlns:p14="http://schemas.microsoft.com/office/powerpoint/2010/main" val="1629444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upload.wikimedia.org/wikipedia/commons/thumb/c/c1/SubarachnoidP.png/300px-SubarachnoidP.png">
            <a:extLst>
              <a:ext uri="{FF2B5EF4-FFF2-40B4-BE49-F238E27FC236}">
                <a16:creationId xmlns:a16="http://schemas.microsoft.com/office/drawing/2014/main" id="{4DA5E884-E539-974B-1980-0850D255973B}"/>
              </a:ext>
            </a:extLst>
          </p:cNvPr>
          <p:cNvPicPr>
            <a:picLocks noChangeAspect="1" noChangeArrowheads="1"/>
          </p:cNvPicPr>
          <p:nvPr/>
        </p:nvPicPr>
        <p:blipFill>
          <a:blip r:embed="rId3"/>
          <a:srcRect/>
          <a:stretch>
            <a:fillRect/>
          </a:stretch>
        </p:blipFill>
        <p:spPr bwMode="auto">
          <a:xfrm>
            <a:off x="0" y="0"/>
            <a:ext cx="7216878" cy="6858000"/>
          </a:xfrm>
          <a:prstGeom prst="rect">
            <a:avLst/>
          </a:prstGeom>
          <a:noFill/>
        </p:spPr>
      </p:pic>
      <p:pic>
        <p:nvPicPr>
          <p:cNvPr id="3" name="Picture 2" descr="A picture containing map&#10;&#10;Description automatically generated">
            <a:extLst>
              <a:ext uri="{FF2B5EF4-FFF2-40B4-BE49-F238E27FC236}">
                <a16:creationId xmlns:a16="http://schemas.microsoft.com/office/drawing/2014/main" id="{4AE32FD0-D9CF-3B35-5058-EC8362AAF5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0568" y="0"/>
            <a:ext cx="5191432" cy="6858000"/>
          </a:xfrm>
          <a:prstGeom prst="rect">
            <a:avLst/>
          </a:prstGeom>
        </p:spPr>
      </p:pic>
    </p:spTree>
    <p:extLst>
      <p:ext uri="{BB962C8B-B14F-4D97-AF65-F5344CB8AC3E}">
        <p14:creationId xmlns:p14="http://schemas.microsoft.com/office/powerpoint/2010/main" val="2825088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937C31-11EC-392C-EFBA-64783EBE68A5}"/>
              </a:ext>
            </a:extLst>
          </p:cNvPr>
          <p:cNvSpPr txBox="1"/>
          <p:nvPr/>
        </p:nvSpPr>
        <p:spPr>
          <a:xfrm>
            <a:off x="491613" y="576315"/>
            <a:ext cx="11356258" cy="4524315"/>
          </a:xfrm>
          <a:prstGeom prst="rect">
            <a:avLst/>
          </a:prstGeom>
          <a:noFill/>
        </p:spPr>
        <p:txBody>
          <a:bodyPr wrap="square">
            <a:spAutoFit/>
          </a:bodyPr>
          <a:lstStyle/>
          <a:p>
            <a:pPr marL="0" indent="0">
              <a:buNone/>
            </a:pPr>
            <a:r>
              <a:rPr lang="en-US" sz="3600" u="sng" dirty="0">
                <a:latin typeface="Times New Roman" panose="02020603050405020304" pitchFamily="18" charset="0"/>
                <a:cs typeface="Times New Roman" panose="02020603050405020304" pitchFamily="18" charset="0"/>
              </a:rPr>
              <a:t>Treatment</a:t>
            </a:r>
            <a:r>
              <a:rPr lang="en-US" sz="3600" dirty="0">
                <a:latin typeface="Times New Roman" panose="02020603050405020304" pitchFamily="18" charset="0"/>
                <a:cs typeface="Times New Roman" panose="02020603050405020304" pitchFamily="18" charset="0"/>
              </a:rPr>
              <a:t> is aimed at </a:t>
            </a:r>
            <a:r>
              <a:rPr lang="en-US" sz="3600" u="sng" dirty="0">
                <a:latin typeface="Times New Roman" panose="02020603050405020304" pitchFamily="18" charset="0"/>
                <a:cs typeface="Times New Roman" panose="02020603050405020304" pitchFamily="18" charset="0"/>
              </a:rPr>
              <a:t>preventing</a:t>
            </a:r>
            <a:r>
              <a:rPr lang="en-US" sz="3600" dirty="0">
                <a:latin typeface="Times New Roman" panose="02020603050405020304" pitchFamily="18" charset="0"/>
                <a:cs typeface="Times New Roman" panose="02020603050405020304" pitchFamily="18" charset="0"/>
              </a:rPr>
              <a:t> the </a:t>
            </a:r>
            <a:r>
              <a:rPr lang="en-US" sz="3600" u="sng" dirty="0">
                <a:latin typeface="Times New Roman" panose="02020603050405020304" pitchFamily="18" charset="0"/>
                <a:cs typeface="Times New Roman" panose="02020603050405020304" pitchFamily="18" charset="0"/>
              </a:rPr>
              <a:t>rebleeding</a:t>
            </a:r>
            <a:r>
              <a:rPr lang="en-US" sz="3600" dirty="0">
                <a:latin typeface="Times New Roman" panose="02020603050405020304" pitchFamily="18" charset="0"/>
                <a:cs typeface="Times New Roman" panose="02020603050405020304" pitchFamily="18" charset="0"/>
              </a:rPr>
              <a:t> and </a:t>
            </a:r>
            <a:r>
              <a:rPr lang="en-US" sz="3600" u="sng" dirty="0">
                <a:latin typeface="Times New Roman" panose="02020603050405020304" pitchFamily="18" charset="0"/>
                <a:cs typeface="Times New Roman" panose="02020603050405020304" pitchFamily="18" charset="0"/>
              </a:rPr>
              <a:t>vasoconstriction</a:t>
            </a:r>
            <a:r>
              <a:rPr lang="en-US" sz="3600" dirty="0">
                <a:latin typeface="Times New Roman" panose="02020603050405020304" pitchFamily="18" charset="0"/>
                <a:cs typeface="Times New Roman" panose="02020603050405020304" pitchFamily="18" charset="0"/>
              </a:rPr>
              <a:t> that often follow SAH.</a:t>
            </a: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r>
              <a:rPr lang="en-US" sz="3600" u="sng" dirty="0">
                <a:latin typeface="Times New Roman" panose="02020603050405020304" pitchFamily="18" charset="0"/>
                <a:cs typeface="Times New Roman" panose="02020603050405020304" pitchFamily="18" charset="0"/>
              </a:rPr>
              <a:t>Aneurysms</a:t>
            </a:r>
            <a:r>
              <a:rPr lang="en-US" sz="3600" dirty="0">
                <a:latin typeface="Times New Roman" panose="02020603050405020304" pitchFamily="18" charset="0"/>
                <a:cs typeface="Times New Roman" panose="02020603050405020304" pitchFamily="18" charset="0"/>
              </a:rPr>
              <a:t> can be </a:t>
            </a:r>
            <a:r>
              <a:rPr lang="en-US" sz="3600" u="sng" dirty="0">
                <a:latin typeface="Times New Roman" panose="02020603050405020304" pitchFamily="18" charset="0"/>
                <a:cs typeface="Times New Roman" panose="02020603050405020304" pitchFamily="18" charset="0"/>
              </a:rPr>
              <a:t>clipped</a:t>
            </a:r>
            <a:r>
              <a:rPr lang="en-US" sz="3600" dirty="0">
                <a:latin typeface="Times New Roman" panose="02020603050405020304" pitchFamily="18" charset="0"/>
                <a:cs typeface="Times New Roman" panose="02020603050405020304" pitchFamily="18" charset="0"/>
              </a:rPr>
              <a:t> surgically or “ </a:t>
            </a:r>
            <a:r>
              <a:rPr lang="en-US" sz="3600" u="sng" dirty="0">
                <a:latin typeface="Times New Roman" panose="02020603050405020304" pitchFamily="18" charset="0"/>
                <a:cs typeface="Times New Roman" panose="02020603050405020304" pitchFamily="18" charset="0"/>
              </a:rPr>
              <a:t>coiled</a:t>
            </a:r>
            <a:r>
              <a:rPr lang="en-US" sz="3600" dirty="0">
                <a:latin typeface="Times New Roman" panose="02020603050405020304" pitchFamily="18" charset="0"/>
                <a:cs typeface="Times New Roman" panose="02020603050405020304" pitchFamily="18" charset="0"/>
              </a:rPr>
              <a:t>” by interventional techniques.</a:t>
            </a: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r>
              <a:rPr lang="en-US" sz="3600" dirty="0">
                <a:latin typeface="Times New Roman" panose="02020603050405020304" pitchFamily="18" charset="0"/>
                <a:cs typeface="Times New Roman" panose="02020603050405020304" pitchFamily="18" charset="0"/>
              </a:rPr>
              <a:t>The </a:t>
            </a:r>
            <a:r>
              <a:rPr lang="en-US" sz="3600" u="sng" dirty="0">
                <a:latin typeface="Times New Roman" panose="02020603050405020304" pitchFamily="18" charset="0"/>
                <a:cs typeface="Times New Roman" panose="02020603050405020304" pitchFamily="18" charset="0"/>
              </a:rPr>
              <a:t>calcium-channel</a:t>
            </a:r>
            <a:r>
              <a:rPr lang="en-US" sz="3600" dirty="0">
                <a:latin typeface="Times New Roman" panose="02020603050405020304" pitchFamily="18" charset="0"/>
                <a:cs typeface="Times New Roman" panose="02020603050405020304" pitchFamily="18" charset="0"/>
              </a:rPr>
              <a:t> </a:t>
            </a:r>
            <a:r>
              <a:rPr lang="en-US" sz="3600" u="sng" dirty="0">
                <a:latin typeface="Times New Roman" panose="02020603050405020304" pitchFamily="18" charset="0"/>
                <a:cs typeface="Times New Roman" panose="02020603050405020304" pitchFamily="18" charset="0"/>
              </a:rPr>
              <a:t>blocker</a:t>
            </a:r>
            <a:r>
              <a:rPr lang="en-US" sz="3600" dirty="0">
                <a:latin typeface="Times New Roman" panose="02020603050405020304" pitchFamily="18" charset="0"/>
                <a:cs typeface="Times New Roman" panose="02020603050405020304" pitchFamily="18" charset="0"/>
              </a:rPr>
              <a:t> </a:t>
            </a:r>
            <a:r>
              <a:rPr lang="en-US" sz="3600" u="sng" dirty="0">
                <a:latin typeface="Times New Roman" panose="02020603050405020304" pitchFamily="18" charset="0"/>
                <a:cs typeface="Times New Roman" panose="02020603050405020304" pitchFamily="18" charset="0"/>
              </a:rPr>
              <a:t>nimodipine</a:t>
            </a:r>
            <a:r>
              <a:rPr lang="en-US" sz="3600" dirty="0">
                <a:latin typeface="Times New Roman" panose="02020603050405020304" pitchFamily="18" charset="0"/>
                <a:cs typeface="Times New Roman" panose="02020603050405020304" pitchFamily="18" charset="0"/>
              </a:rPr>
              <a:t> is used to minimize vasoconstriction and delayed brain ischemia.</a:t>
            </a:r>
            <a:endParaRPr lang="ar-JO"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8304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696D044-CE38-D1DF-FA82-06D8FDE76D11}"/>
              </a:ext>
            </a:extLst>
          </p:cNvPr>
          <p:cNvPicPr>
            <a:picLocks noChangeAspect="1"/>
          </p:cNvPicPr>
          <p:nvPr/>
        </p:nvPicPr>
        <p:blipFill>
          <a:blip r:embed="rId3">
            <a:extLst>
              <a:ext uri="{28A0092B-C50C-407E-A947-70E740481C1C}">
                <a14:useLocalDpi xmlns:a14="http://schemas.microsoft.com/office/drawing/2010/main" val="0"/>
              </a:ext>
            </a:extLst>
          </a:blip>
          <a:srcRect t="2406" r="2" b="2"/>
          <a:stretch/>
        </p:blipFill>
        <p:spPr>
          <a:xfrm>
            <a:off x="-1" y="-2"/>
            <a:ext cx="6096001" cy="6858002"/>
          </a:xfrm>
          <a:prstGeom prst="rect">
            <a:avLst/>
          </a:prstGeom>
        </p:spPr>
      </p:pic>
      <p:sp>
        <p:nvSpPr>
          <p:cNvPr id="4" name="TextBox 3">
            <a:extLst>
              <a:ext uri="{FF2B5EF4-FFF2-40B4-BE49-F238E27FC236}">
                <a16:creationId xmlns:a16="http://schemas.microsoft.com/office/drawing/2014/main" id="{EE721593-9B4B-2D27-9CEB-DDDD590FA6DF}"/>
              </a:ext>
            </a:extLst>
          </p:cNvPr>
          <p:cNvSpPr txBox="1"/>
          <p:nvPr/>
        </p:nvSpPr>
        <p:spPr>
          <a:xfrm>
            <a:off x="6345024" y="1544081"/>
            <a:ext cx="5758485" cy="3769835"/>
          </a:xfrm>
          <a:prstGeom prst="rect">
            <a:avLst/>
          </a:prstGeom>
        </p:spPr>
        <p:txBody>
          <a:bodyPr vert="horz" lIns="91440" tIns="45720" rIns="91440" bIns="45720" rtlCol="0" anchor="ctr">
            <a:noAutofit/>
          </a:bodyPr>
          <a:lstStyle/>
          <a:p>
            <a:pPr marL="0" indent="-228600">
              <a:lnSpc>
                <a:spcPct val="90000"/>
              </a:lnSpc>
              <a:spcAft>
                <a:spcPts val="600"/>
              </a:spcAft>
              <a:buFont typeface="Arial" panose="020B0604020202020204" pitchFamily="34" charset="0"/>
              <a:buChar char="•"/>
            </a:pPr>
            <a:r>
              <a:rPr lang="en-US" sz="2400" u="sng" dirty="0">
                <a:latin typeface="Times New Roman" panose="02020603050405020304" pitchFamily="18" charset="0"/>
                <a:cs typeface="Times New Roman" panose="02020603050405020304" pitchFamily="18" charset="0"/>
              </a:rPr>
              <a:t>Intracerebral hemorrhage</a:t>
            </a:r>
          </a:p>
          <a:p>
            <a:pPr marL="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ICH is </a:t>
            </a:r>
            <a:r>
              <a:rPr lang="en-US" sz="2400" u="sng" dirty="0">
                <a:latin typeface="Times New Roman" panose="02020603050405020304" pitchFamily="18" charset="0"/>
                <a:cs typeface="Times New Roman" panose="02020603050405020304" pitchFamily="18" charset="0"/>
              </a:rPr>
              <a:t>bleeding</a:t>
            </a:r>
            <a:r>
              <a:rPr lang="en-US" sz="2400" dirty="0">
                <a:latin typeface="Times New Roman" panose="02020603050405020304" pitchFamily="18" charset="0"/>
                <a:cs typeface="Times New Roman" panose="02020603050405020304" pitchFamily="18" charset="0"/>
              </a:rPr>
              <a:t> directly into </a:t>
            </a:r>
            <a:r>
              <a:rPr lang="en-US" sz="2400" u="sng" dirty="0">
                <a:latin typeface="Times New Roman" panose="02020603050405020304" pitchFamily="18" charset="0"/>
                <a:cs typeface="Times New Roman" panose="02020603050405020304" pitchFamily="18" charset="0"/>
              </a:rPr>
              <a:t>brain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parenchyma</a:t>
            </a:r>
            <a:r>
              <a:rPr lang="en-US" sz="2400" dirty="0">
                <a:latin typeface="Times New Roman" panose="02020603050405020304" pitchFamily="18" charset="0"/>
                <a:cs typeface="Times New Roman" panose="02020603050405020304" pitchFamily="18" charset="0"/>
              </a:rPr>
              <a:t>.</a:t>
            </a:r>
          </a:p>
          <a:p>
            <a:pPr marL="0" indent="-228600">
              <a:lnSpc>
                <a:spcPct val="90000"/>
              </a:lnSpc>
              <a:spcAft>
                <a:spcPts val="60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
            </a:r>
            <a:r>
              <a:rPr lang="en-US" sz="2400" u="sng" dirty="0">
                <a:latin typeface="Times New Roman" panose="02020603050405020304" pitchFamily="18" charset="0"/>
                <a:cs typeface="Times New Roman" panose="02020603050405020304" pitchFamily="18" charset="0"/>
              </a:rPr>
              <a:t>earliest</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symptoms</a:t>
            </a:r>
            <a:r>
              <a:rPr lang="en-US" sz="2400" dirty="0">
                <a:latin typeface="Times New Roman" panose="02020603050405020304" pitchFamily="18" charset="0"/>
                <a:cs typeface="Times New Roman" panose="02020603050405020304" pitchFamily="18" charset="0"/>
              </a:rPr>
              <a:t> are </a:t>
            </a:r>
            <a:r>
              <a:rPr lang="en-US" sz="2400" u="sng" dirty="0">
                <a:latin typeface="Times New Roman" panose="02020603050405020304" pitchFamily="18" charset="0"/>
                <a:cs typeface="Times New Roman" panose="02020603050405020304" pitchFamily="18" charset="0"/>
              </a:rPr>
              <a:t>headache</a:t>
            </a:r>
            <a:r>
              <a:rPr lang="en-US" sz="2400" dirty="0">
                <a:latin typeface="Times New Roman" panose="02020603050405020304" pitchFamily="18" charset="0"/>
                <a:cs typeface="Times New Roman" panose="02020603050405020304" pitchFamily="18" charset="0"/>
              </a:rPr>
              <a:t> and </a:t>
            </a:r>
            <a:r>
              <a:rPr lang="en-US" sz="2400" u="sng" dirty="0">
                <a:latin typeface="Times New Roman" panose="02020603050405020304" pitchFamily="18" charset="0"/>
                <a:cs typeface="Times New Roman" panose="02020603050405020304" pitchFamily="18" charset="0"/>
              </a:rPr>
              <a:t>neurologic</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signs</a:t>
            </a:r>
            <a:r>
              <a:rPr lang="en-US" sz="2400" dirty="0">
                <a:latin typeface="Times New Roman" panose="02020603050405020304" pitchFamily="18" charset="0"/>
                <a:cs typeface="Times New Roman" panose="02020603050405020304" pitchFamily="18" charset="0"/>
              </a:rPr>
              <a:t> referable to the region in which the bleeding occurs.</a:t>
            </a:r>
          </a:p>
          <a:p>
            <a:pPr marL="0" indent="-228600">
              <a:lnSpc>
                <a:spcPct val="90000"/>
              </a:lnSpc>
              <a:spcAft>
                <a:spcPts val="60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b="1" u="sng" dirty="0">
                <a:latin typeface="Times New Roman" panose="02020603050405020304" pitchFamily="18" charset="0"/>
                <a:cs typeface="Times New Roman" panose="02020603050405020304" pitchFamily="18" charset="0"/>
              </a:rPr>
              <a:t>Hypertension</a:t>
            </a:r>
            <a:r>
              <a:rPr lang="en-US" sz="2400" b="1" dirty="0">
                <a:latin typeface="Times New Roman" panose="02020603050405020304" pitchFamily="18" charset="0"/>
                <a:cs typeface="Times New Roman" panose="02020603050405020304" pitchFamily="18" charset="0"/>
              </a:rPr>
              <a:t>  (leading to </a:t>
            </a:r>
            <a:r>
              <a:rPr lang="en-US" sz="2400" b="1" u="sng" dirty="0">
                <a:latin typeface="Times New Roman" panose="02020603050405020304" pitchFamily="18" charset="0"/>
                <a:cs typeface="Times New Roman" panose="02020603050405020304" pitchFamily="18" charset="0"/>
              </a:rPr>
              <a:t>Charcot-Bouchard</a:t>
            </a:r>
            <a:r>
              <a:rPr lang="en-US" sz="2400" b="1"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microaneurysms</a:t>
            </a:r>
            <a:r>
              <a:rPr lang="en-US" sz="2400" b="1" dirty="0">
                <a:latin typeface="Times New Roman" panose="02020603050405020304" pitchFamily="18" charset="0"/>
                <a:cs typeface="Times New Roman" panose="02020603050405020304" pitchFamily="18" charset="0"/>
              </a:rPr>
              <a:t>) is the most common cause of ICH.</a:t>
            </a:r>
          </a:p>
          <a:p>
            <a:pPr marL="0" indent="-228600">
              <a:lnSpc>
                <a:spcPct val="90000"/>
              </a:lnSpc>
              <a:spcAft>
                <a:spcPts val="60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
            </a:r>
            <a:r>
              <a:rPr lang="en-US" sz="2400" u="sng" dirty="0">
                <a:latin typeface="Times New Roman" panose="02020603050405020304" pitchFamily="18" charset="0"/>
                <a:cs typeface="Times New Roman" panose="02020603050405020304" pitchFamily="18" charset="0"/>
              </a:rPr>
              <a:t>most</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common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locations</a:t>
            </a:r>
            <a:r>
              <a:rPr lang="en-US" sz="2400" dirty="0">
                <a:latin typeface="Times New Roman" panose="02020603050405020304" pitchFamily="18" charset="0"/>
                <a:cs typeface="Times New Roman" panose="02020603050405020304" pitchFamily="18" charset="0"/>
              </a:rPr>
              <a:t> for </a:t>
            </a:r>
            <a:r>
              <a:rPr lang="en-US" sz="2400" u="sng" dirty="0">
                <a:latin typeface="Times New Roman" panose="02020603050405020304" pitchFamily="18" charset="0"/>
                <a:cs typeface="Times New Roman" panose="02020603050405020304" pitchFamily="18" charset="0"/>
              </a:rPr>
              <a:t>hypertensive</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ICH</a:t>
            </a:r>
            <a:r>
              <a:rPr lang="en-US" sz="2400" dirty="0">
                <a:latin typeface="Times New Roman" panose="02020603050405020304" pitchFamily="18" charset="0"/>
                <a:cs typeface="Times New Roman" panose="02020603050405020304" pitchFamily="18" charset="0"/>
              </a:rPr>
              <a:t> are the </a:t>
            </a:r>
            <a:r>
              <a:rPr lang="en-US" sz="2400" b="1" dirty="0">
                <a:latin typeface="Times New Roman" panose="02020603050405020304" pitchFamily="18" charset="0"/>
                <a:cs typeface="Times New Roman" panose="02020603050405020304" pitchFamily="18" charset="0"/>
              </a:rPr>
              <a:t>basal ganglia-internal capsule, caudate nucleus, thalamus, pons and cerebellum.</a:t>
            </a:r>
          </a:p>
        </p:txBody>
      </p:sp>
    </p:spTree>
    <p:extLst>
      <p:ext uri="{BB962C8B-B14F-4D97-AF65-F5344CB8AC3E}">
        <p14:creationId xmlns:p14="http://schemas.microsoft.com/office/powerpoint/2010/main" val="29395223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صورة ذات صلة">
            <a:extLst>
              <a:ext uri="{FF2B5EF4-FFF2-40B4-BE49-F238E27FC236}">
                <a16:creationId xmlns:a16="http://schemas.microsoft.com/office/drawing/2014/main" id="{A3D4A8FE-1A23-7C90-F6D0-CE6C73BC4AB8}"/>
              </a:ext>
            </a:extLst>
          </p:cNvPr>
          <p:cNvPicPr>
            <a:picLocks noChangeAspect="1" noChangeArrowheads="1"/>
          </p:cNvPicPr>
          <p:nvPr/>
        </p:nvPicPr>
        <p:blipFill rotWithShape="1">
          <a:blip r:embed="rId2"/>
          <a:srcRect l="10020" r="6167"/>
          <a:stretch/>
        </p:blipFill>
        <p:spPr bwMode="auto">
          <a:xfrm>
            <a:off x="0" y="0"/>
            <a:ext cx="12192000" cy="6858000"/>
          </a:xfrm>
          <a:prstGeom prst="rect">
            <a:avLst/>
          </a:prstGeom>
          <a:noFill/>
        </p:spPr>
      </p:pic>
    </p:spTree>
    <p:extLst>
      <p:ext uri="{BB962C8B-B14F-4D97-AF65-F5344CB8AC3E}">
        <p14:creationId xmlns:p14="http://schemas.microsoft.com/office/powerpoint/2010/main" val="649311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691D6F-CC92-1AB6-9541-4B460E5F3F6E}"/>
              </a:ext>
            </a:extLst>
          </p:cNvPr>
          <p:cNvSpPr txBox="1"/>
          <p:nvPr/>
        </p:nvSpPr>
        <p:spPr>
          <a:xfrm>
            <a:off x="393289" y="387806"/>
            <a:ext cx="11474246" cy="2677656"/>
          </a:xfrm>
          <a:prstGeom prst="rect">
            <a:avLst/>
          </a:prstGeom>
          <a:noFill/>
        </p:spPr>
        <p:txBody>
          <a:bodyPr wrap="square">
            <a:spAutoFit/>
          </a:bodyPr>
          <a:lstStyle/>
          <a:p>
            <a:pPr marL="0" indent="0">
              <a:buNone/>
            </a:pPr>
            <a:r>
              <a:rPr lang="en-US" sz="2400" u="sng" dirty="0">
                <a:latin typeface="Times New Roman" panose="02020603050405020304" pitchFamily="18" charset="0"/>
                <a:cs typeface="Times New Roman" panose="02020603050405020304" pitchFamily="18" charset="0"/>
              </a:rPr>
              <a:t>Cerebral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amyloid</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angiopathy</a:t>
            </a:r>
            <a:r>
              <a:rPr lang="en-US" sz="2400" dirty="0">
                <a:latin typeface="Times New Roman" panose="02020603050405020304" pitchFamily="18" charset="0"/>
                <a:cs typeface="Times New Roman" panose="02020603050405020304" pitchFamily="18" charset="0"/>
              </a:rPr>
              <a:t> is a cause of ICH that is more frequent in the </a:t>
            </a:r>
            <a:r>
              <a:rPr lang="en-US" sz="2400" u="sng" dirty="0">
                <a:latin typeface="Times New Roman" panose="02020603050405020304" pitchFamily="18" charset="0"/>
                <a:cs typeface="Times New Roman" panose="02020603050405020304" pitchFamily="18" charset="0"/>
              </a:rPr>
              <a:t>elderly</a:t>
            </a:r>
            <a:r>
              <a:rPr lang="en-US" sz="2400" dirty="0">
                <a:latin typeface="Times New Roman" panose="02020603050405020304" pitchFamily="18" charset="0"/>
                <a:cs typeface="Times New Roman" panose="02020603050405020304" pitchFamily="18" charset="0"/>
              </a:rPr>
              <a:t>. and preferentially affects the </a:t>
            </a:r>
            <a:r>
              <a:rPr lang="en-US" sz="2400" u="sng" dirty="0">
                <a:latin typeface="Times New Roman" panose="02020603050405020304" pitchFamily="18" charset="0"/>
                <a:cs typeface="Times New Roman" panose="02020603050405020304" pitchFamily="18" charset="0"/>
              </a:rPr>
              <a:t>parietal</a:t>
            </a:r>
            <a:r>
              <a:rPr lang="en-US" sz="2400" dirty="0">
                <a:latin typeface="Times New Roman" panose="02020603050405020304" pitchFamily="18" charset="0"/>
                <a:cs typeface="Times New Roman" panose="02020603050405020304" pitchFamily="18" charset="0"/>
              </a:rPr>
              <a:t> and </a:t>
            </a:r>
            <a:r>
              <a:rPr lang="en-US" sz="2400" u="sng" dirty="0">
                <a:latin typeface="Times New Roman" panose="02020603050405020304" pitchFamily="18" charset="0"/>
                <a:cs typeface="Times New Roman" panose="02020603050405020304" pitchFamily="18" charset="0"/>
              </a:rPr>
              <a:t>occipital</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lobes</a:t>
            </a:r>
            <a:r>
              <a:rPr lang="en-US" sz="2400" dirty="0">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u="sng" dirty="0">
                <a:latin typeface="Times New Roman" panose="02020603050405020304" pitchFamily="18" charset="0"/>
                <a:cs typeface="Times New Roman" panose="02020603050405020304" pitchFamily="18" charset="0"/>
              </a:rPr>
              <a:t>Trauma</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vascular</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malformations</a:t>
            </a:r>
            <a:r>
              <a:rPr lang="en-US" sz="2400" dirty="0">
                <a:latin typeface="Times New Roman" panose="02020603050405020304" pitchFamily="18" charset="0"/>
                <a:cs typeface="Times New Roman" panose="02020603050405020304" pitchFamily="18" charset="0"/>
              </a:rPr>
              <a:t> and </a:t>
            </a:r>
            <a:r>
              <a:rPr lang="en-US" sz="2400" u="sng" dirty="0">
                <a:latin typeface="Times New Roman" panose="02020603050405020304" pitchFamily="18" charset="0"/>
                <a:cs typeface="Times New Roman" panose="02020603050405020304" pitchFamily="18" charset="0"/>
              </a:rPr>
              <a:t>bleeding</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diatheses</a:t>
            </a:r>
            <a:r>
              <a:rPr lang="en-US" sz="2400" dirty="0">
                <a:latin typeface="Times New Roman" panose="02020603050405020304" pitchFamily="18" charset="0"/>
                <a:cs typeface="Times New Roman" panose="02020603050405020304" pitchFamily="18" charset="0"/>
              </a:rPr>
              <a:t> ( especially with patients who are taking </a:t>
            </a:r>
            <a:r>
              <a:rPr lang="en-US" sz="2400" u="sng" dirty="0">
                <a:latin typeface="Times New Roman" panose="02020603050405020304" pitchFamily="18" charset="0"/>
                <a:cs typeface="Times New Roman" panose="02020603050405020304" pitchFamily="18" charset="0"/>
              </a:rPr>
              <a:t>anticoagulants</a:t>
            </a:r>
            <a:r>
              <a:rPr lang="en-US" sz="2400" dirty="0">
                <a:latin typeface="Times New Roman" panose="02020603050405020304" pitchFamily="18" charset="0"/>
                <a:cs typeface="Times New Roman" panose="02020603050405020304" pitchFamily="18" charset="0"/>
              </a:rPr>
              <a:t>) are other common causes.</a:t>
            </a:r>
          </a:p>
          <a:p>
            <a:pPr marL="0" indent="0">
              <a:buNone/>
            </a:pPr>
            <a:r>
              <a:rPr lang="en-US" sz="2400" u="sng" dirty="0">
                <a:latin typeface="Times New Roman" panose="02020603050405020304" pitchFamily="18" charset="0"/>
                <a:cs typeface="Times New Roman" panose="02020603050405020304" pitchFamily="18" charset="0"/>
              </a:rPr>
              <a:t>ICH</a:t>
            </a:r>
            <a:r>
              <a:rPr lang="en-US" sz="2400" dirty="0">
                <a:latin typeface="Times New Roman" panose="02020603050405020304" pitchFamily="18" charset="0"/>
                <a:cs typeface="Times New Roman" panose="02020603050405020304" pitchFamily="18" charset="0"/>
              </a:rPr>
              <a:t> is often a </a:t>
            </a:r>
            <a:r>
              <a:rPr lang="en-US" sz="2400" u="sng" dirty="0">
                <a:latin typeface="Times New Roman" panose="02020603050405020304" pitchFamily="18" charset="0"/>
                <a:cs typeface="Times New Roman" panose="02020603050405020304" pitchFamily="18" charset="0"/>
              </a:rPr>
              <a:t>devastating</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condition</a:t>
            </a:r>
            <a:r>
              <a:rPr lang="en-US" sz="2400" dirty="0">
                <a:latin typeface="Times New Roman" panose="02020603050405020304" pitchFamily="18" charset="0"/>
                <a:cs typeface="Times New Roman" panose="02020603050405020304" pitchFamily="18" charset="0"/>
              </a:rPr>
              <a:t> , and large hemorrhages are associated with </a:t>
            </a:r>
            <a:r>
              <a:rPr lang="en-US" sz="2400" u="sng" dirty="0">
                <a:latin typeface="Times New Roman" panose="02020603050405020304" pitchFamily="18" charset="0"/>
                <a:cs typeface="Times New Roman" panose="02020603050405020304" pitchFamily="18" charset="0"/>
              </a:rPr>
              <a:t>high</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mortality</a:t>
            </a:r>
            <a:r>
              <a:rPr lang="en-US" sz="2400" dirty="0">
                <a:latin typeface="Times New Roman" panose="02020603050405020304" pitchFamily="18" charset="0"/>
                <a:cs typeface="Times New Roman" panose="02020603050405020304" pitchFamily="18" charset="0"/>
              </a:rPr>
              <a:t> rates.</a:t>
            </a:r>
            <a:endParaRPr lang="ar-JO" sz="2400" dirty="0">
              <a:latin typeface="Times New Roman" panose="02020603050405020304" pitchFamily="18" charset="0"/>
              <a:cs typeface="Times New Roman" panose="02020603050405020304" pitchFamily="18" charset="0"/>
            </a:endParaRPr>
          </a:p>
        </p:txBody>
      </p:sp>
      <p:pic>
        <p:nvPicPr>
          <p:cNvPr id="1026" name="Picture 2" descr="Cerebral Amyloid Angiopathy – MRI">
            <a:extLst>
              <a:ext uri="{FF2B5EF4-FFF2-40B4-BE49-F238E27FC236}">
                <a16:creationId xmlns:a16="http://schemas.microsoft.com/office/drawing/2014/main" id="{99ABA352-C91F-BA9A-C8CF-703380FA61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819"/>
            <a:ext cx="12192000" cy="3682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4185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F7FE7E-AF32-07BD-CF11-21A3646E7E00}"/>
              </a:ext>
            </a:extLst>
          </p:cNvPr>
          <p:cNvSpPr txBox="1"/>
          <p:nvPr/>
        </p:nvSpPr>
        <p:spPr>
          <a:xfrm>
            <a:off x="481780" y="636157"/>
            <a:ext cx="11425085" cy="3970318"/>
          </a:xfrm>
          <a:prstGeom prst="rect">
            <a:avLst/>
          </a:prstGeom>
          <a:noFill/>
        </p:spPr>
        <p:txBody>
          <a:bodyPr wrap="square">
            <a:spAutoFit/>
          </a:bodyPr>
          <a:lstStyle/>
          <a:p>
            <a:pPr marL="0" indent="0">
              <a:buNone/>
            </a:pPr>
            <a:r>
              <a:rPr lang="en-US" sz="3600" dirty="0">
                <a:latin typeface="Times New Roman" panose="02020603050405020304" pitchFamily="18" charset="0"/>
                <a:cs typeface="Times New Roman" panose="02020603050405020304" pitchFamily="18" charset="0"/>
              </a:rPr>
              <a:t>Treatment involves </a:t>
            </a:r>
            <a:r>
              <a:rPr lang="en-US" sz="3600" u="sng" dirty="0">
                <a:latin typeface="Times New Roman" panose="02020603050405020304" pitchFamily="18" charset="0"/>
                <a:cs typeface="Times New Roman" panose="02020603050405020304" pitchFamily="18" charset="0"/>
              </a:rPr>
              <a:t>correcting</a:t>
            </a:r>
            <a:r>
              <a:rPr lang="en-US" sz="3600" dirty="0">
                <a:latin typeface="Times New Roman" panose="02020603050405020304" pitchFamily="18" charset="0"/>
                <a:cs typeface="Times New Roman" panose="02020603050405020304" pitchFamily="18" charset="0"/>
              </a:rPr>
              <a:t> any </a:t>
            </a:r>
            <a:r>
              <a:rPr lang="en-US" sz="3600" u="sng" dirty="0">
                <a:latin typeface="Times New Roman" panose="02020603050405020304" pitchFamily="18" charset="0"/>
                <a:cs typeface="Times New Roman" panose="02020603050405020304" pitchFamily="18" charset="0"/>
              </a:rPr>
              <a:t>coagulopathy</a:t>
            </a:r>
            <a:r>
              <a:rPr lang="en-US" sz="3600" dirty="0">
                <a:latin typeface="Times New Roman" panose="02020603050405020304" pitchFamily="18" charset="0"/>
                <a:cs typeface="Times New Roman" panose="02020603050405020304" pitchFamily="18" charset="0"/>
              </a:rPr>
              <a:t>.</a:t>
            </a: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r>
              <a:rPr lang="en-US" sz="3600" dirty="0">
                <a:latin typeface="Times New Roman" panose="02020603050405020304" pitchFamily="18" charset="0"/>
                <a:cs typeface="Times New Roman" panose="02020603050405020304" pitchFamily="18" charset="0"/>
              </a:rPr>
              <a:t>In certain situations( particularly </a:t>
            </a:r>
            <a:r>
              <a:rPr lang="en-US" sz="3600" u="sng" dirty="0">
                <a:latin typeface="Times New Roman" panose="02020603050405020304" pitchFamily="18" charset="0"/>
                <a:cs typeface="Times New Roman" panose="02020603050405020304" pitchFamily="18" charset="0"/>
              </a:rPr>
              <a:t>cerebellar</a:t>
            </a:r>
            <a:r>
              <a:rPr lang="en-US" sz="3600" dirty="0">
                <a:latin typeface="Times New Roman" panose="02020603050405020304" pitchFamily="18" charset="0"/>
                <a:cs typeface="Times New Roman" panose="02020603050405020304" pitchFamily="18" charset="0"/>
              </a:rPr>
              <a:t> </a:t>
            </a:r>
            <a:r>
              <a:rPr lang="en-US" sz="3600" u="sng" dirty="0">
                <a:latin typeface="Times New Roman" panose="02020603050405020304" pitchFamily="18" charset="0"/>
                <a:cs typeface="Times New Roman" panose="02020603050405020304" pitchFamily="18" charset="0"/>
              </a:rPr>
              <a:t>hemorrhages</a:t>
            </a:r>
            <a:r>
              <a:rPr lang="en-US" sz="3600" dirty="0">
                <a:latin typeface="Times New Roman" panose="02020603050405020304" pitchFamily="18" charset="0"/>
                <a:cs typeface="Times New Roman" panose="02020603050405020304" pitchFamily="18" charset="0"/>
              </a:rPr>
              <a:t>) , surgical </a:t>
            </a:r>
            <a:r>
              <a:rPr lang="en-US" sz="3600" u="sng" dirty="0">
                <a:latin typeface="Times New Roman" panose="02020603050405020304" pitchFamily="18" charset="0"/>
                <a:cs typeface="Times New Roman" panose="02020603050405020304" pitchFamily="18" charset="0"/>
              </a:rPr>
              <a:t>decompression</a:t>
            </a:r>
            <a:r>
              <a:rPr lang="en-US" sz="3600" dirty="0">
                <a:latin typeface="Times New Roman" panose="02020603050405020304" pitchFamily="18" charset="0"/>
                <a:cs typeface="Times New Roman" panose="02020603050405020304" pitchFamily="18" charset="0"/>
              </a:rPr>
              <a:t> is necessary.</a:t>
            </a: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r>
              <a:rPr lang="en-US" sz="3600" u="sng" dirty="0">
                <a:latin typeface="Times New Roman" panose="02020603050405020304" pitchFamily="18" charset="0"/>
                <a:cs typeface="Times New Roman" panose="02020603050405020304" pitchFamily="18" charset="0"/>
              </a:rPr>
              <a:t>Management</a:t>
            </a:r>
            <a:r>
              <a:rPr lang="en-US" sz="3600" dirty="0">
                <a:latin typeface="Times New Roman" panose="02020603050405020304" pitchFamily="18" charset="0"/>
                <a:cs typeface="Times New Roman" panose="02020603050405020304" pitchFamily="18" charset="0"/>
              </a:rPr>
              <a:t> of risk factors for hemorrhage, specifically </a:t>
            </a:r>
            <a:r>
              <a:rPr lang="en-US" sz="3600" u="sng" dirty="0">
                <a:latin typeface="Times New Roman" panose="02020603050405020304" pitchFamily="18" charset="0"/>
                <a:cs typeface="Times New Roman" panose="02020603050405020304" pitchFamily="18" charset="0"/>
              </a:rPr>
              <a:t>hypertension</a:t>
            </a:r>
            <a:r>
              <a:rPr lang="en-US" sz="3600" dirty="0">
                <a:latin typeface="Times New Roman" panose="02020603050405020304" pitchFamily="18" charset="0"/>
                <a:cs typeface="Times New Roman" panose="02020603050405020304" pitchFamily="18" charset="0"/>
              </a:rPr>
              <a:t>, is necessary to </a:t>
            </a:r>
            <a:r>
              <a:rPr lang="en-US" sz="3600" u="sng" dirty="0">
                <a:latin typeface="Times New Roman" panose="02020603050405020304" pitchFamily="18" charset="0"/>
                <a:cs typeface="Times New Roman" panose="02020603050405020304" pitchFamily="18" charset="0"/>
              </a:rPr>
              <a:t>prevent</a:t>
            </a:r>
            <a:r>
              <a:rPr lang="en-US" sz="3600" dirty="0">
                <a:latin typeface="Times New Roman" panose="02020603050405020304" pitchFamily="18" charset="0"/>
                <a:cs typeface="Times New Roman" panose="02020603050405020304" pitchFamily="18" charset="0"/>
              </a:rPr>
              <a:t> </a:t>
            </a:r>
            <a:r>
              <a:rPr lang="en-US" sz="3600" u="sng" dirty="0">
                <a:latin typeface="Times New Roman" panose="02020603050405020304" pitchFamily="18" charset="0"/>
                <a:cs typeface="Times New Roman" panose="02020603050405020304" pitchFamily="18" charset="0"/>
              </a:rPr>
              <a:t>recurrence</a:t>
            </a:r>
            <a:r>
              <a:rPr lang="en-US" sz="3600" dirty="0">
                <a:latin typeface="Times New Roman" panose="02020603050405020304" pitchFamily="18" charset="0"/>
                <a:cs typeface="Times New Roman" panose="02020603050405020304" pitchFamily="18" charset="0"/>
              </a:rPr>
              <a:t>.</a:t>
            </a:r>
            <a:endParaRPr lang="ar-JO"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3706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B8E012-8D77-9687-63A6-6202FF447C80}"/>
              </a:ext>
            </a:extLst>
          </p:cNvPr>
          <p:cNvSpPr txBox="1"/>
          <p:nvPr/>
        </p:nvSpPr>
        <p:spPr>
          <a:xfrm>
            <a:off x="462116" y="294230"/>
            <a:ext cx="11434916" cy="5693866"/>
          </a:xfrm>
          <a:prstGeom prst="rect">
            <a:avLst/>
          </a:prstGeom>
          <a:noFill/>
        </p:spPr>
        <p:txBody>
          <a:bodyPr wrap="square">
            <a:spAutoFit/>
          </a:bodyPr>
          <a:lstStyle/>
          <a:p>
            <a:pPr marL="0" indent="0">
              <a:buNone/>
            </a:pPr>
            <a:r>
              <a:rPr lang="en-US" sz="2800" b="1" u="sng" dirty="0">
                <a:latin typeface="Times New Roman" panose="02020603050405020304" pitchFamily="18" charset="0"/>
                <a:cs typeface="Times New Roman" panose="02020603050405020304" pitchFamily="18" charset="0"/>
              </a:rPr>
              <a:t>Vascular malformations: </a:t>
            </a:r>
          </a:p>
          <a:p>
            <a:pPr marL="0" indent="0">
              <a:buNone/>
            </a:pPr>
            <a:r>
              <a:rPr lang="en-US" sz="2800" dirty="0">
                <a:latin typeface="Times New Roman" panose="02020603050405020304" pitchFamily="18" charset="0"/>
                <a:cs typeface="Times New Roman" panose="02020603050405020304" pitchFamily="18" charset="0"/>
              </a:rPr>
              <a:t>Variety of </a:t>
            </a:r>
            <a:r>
              <a:rPr lang="en-US" sz="2800" u="sng" dirty="0">
                <a:latin typeface="Times New Roman" panose="02020603050405020304" pitchFamily="18" charset="0"/>
                <a:cs typeface="Times New Roman" panose="02020603050405020304" pitchFamily="18" charset="0"/>
              </a:rPr>
              <a:t>congenital</a:t>
            </a:r>
            <a:r>
              <a:rPr lang="en-US" sz="2800" dirty="0">
                <a:latin typeface="Times New Roman" panose="02020603050405020304" pitchFamily="18" charset="0"/>
                <a:cs typeface="Times New Roman" panose="02020603050405020304" pitchFamily="18" charset="0"/>
              </a:rPr>
              <a:t> and </a:t>
            </a:r>
            <a:r>
              <a:rPr lang="en-US" sz="2800" u="sng" dirty="0">
                <a:latin typeface="Times New Roman" panose="02020603050405020304" pitchFamily="18" charset="0"/>
                <a:cs typeface="Times New Roman" panose="02020603050405020304" pitchFamily="18" charset="0"/>
              </a:rPr>
              <a:t>acquired</a:t>
            </a:r>
            <a:r>
              <a:rPr lang="en-US" sz="2800" dirty="0">
                <a:latin typeface="Times New Roman" panose="02020603050405020304" pitchFamily="18" charset="0"/>
                <a:cs typeface="Times New Roman" panose="02020603050405020304" pitchFamily="18" charset="0"/>
              </a:rPr>
              <a:t> vascular anomalies that have the </a:t>
            </a:r>
            <a:r>
              <a:rPr lang="en-US" sz="2800" u="sng" dirty="0">
                <a:latin typeface="Times New Roman" panose="02020603050405020304" pitchFamily="18" charset="0"/>
                <a:cs typeface="Times New Roman" panose="02020603050405020304" pitchFamily="18" charset="0"/>
              </a:rPr>
              <a:t>potential</a:t>
            </a:r>
            <a:r>
              <a:rPr lang="en-US" sz="2800" dirty="0">
                <a:latin typeface="Times New Roman" panose="02020603050405020304" pitchFamily="18" charset="0"/>
                <a:cs typeface="Times New Roman" panose="02020603050405020304" pitchFamily="18" charset="0"/>
              </a:rPr>
              <a:t> to </a:t>
            </a:r>
            <a:r>
              <a:rPr lang="en-US" sz="2800" u="sng" dirty="0">
                <a:latin typeface="Times New Roman" panose="02020603050405020304" pitchFamily="18" charset="0"/>
                <a:cs typeface="Times New Roman" panose="02020603050405020304" pitchFamily="18" charset="0"/>
              </a:rPr>
              <a:t>bleed</a:t>
            </a:r>
            <a:r>
              <a:rPr lang="en-US" sz="2800" dirty="0">
                <a:latin typeface="Times New Roman" panose="02020603050405020304" pitchFamily="18" charset="0"/>
                <a:cs typeface="Times New Roman" panose="02020603050405020304" pitchFamily="18" charset="0"/>
              </a:rPr>
              <a:t>, either within the brain ( ICH) or around it.</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Arteriovenous</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malformations</a:t>
            </a:r>
            <a:r>
              <a:rPr lang="en-US" sz="2800" dirty="0">
                <a:latin typeface="Times New Roman" panose="02020603050405020304" pitchFamily="18" charset="0"/>
                <a:cs typeface="Times New Roman" panose="02020603050405020304" pitchFamily="18" charset="0"/>
              </a:rPr>
              <a:t> ( </a:t>
            </a:r>
            <a:r>
              <a:rPr lang="en-US" sz="2800" u="sng" dirty="0">
                <a:latin typeface="Times New Roman" panose="02020603050405020304" pitchFamily="18" charset="0"/>
                <a:cs typeface="Times New Roman" panose="02020603050405020304" pitchFamily="18" charset="0"/>
              </a:rPr>
              <a:t>AVMs</a:t>
            </a:r>
            <a:r>
              <a:rPr lang="en-US" sz="2800" dirty="0">
                <a:latin typeface="Times New Roman" panose="02020603050405020304" pitchFamily="18" charset="0"/>
                <a:cs typeface="Times New Roman" panose="02020603050405020304" pitchFamily="18" charset="0"/>
              </a:rPr>
              <a:t>) contain arteries that empty into arterialized veins.</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These lesions contain </a:t>
            </a:r>
            <a:r>
              <a:rPr lang="en-US" sz="2800" u="sng" dirty="0">
                <a:latin typeface="Times New Roman" panose="02020603050405020304" pitchFamily="18" charset="0"/>
                <a:cs typeface="Times New Roman" panose="02020603050405020304" pitchFamily="18" charset="0"/>
              </a:rPr>
              <a:t>no</a:t>
            </a:r>
            <a:r>
              <a:rPr lang="en-US" sz="2800" dirty="0">
                <a:latin typeface="Times New Roman" panose="02020603050405020304" pitchFamily="18" charset="0"/>
                <a:cs typeface="Times New Roman" panose="02020603050405020304" pitchFamily="18" charset="0"/>
              </a:rPr>
              <a:t> recognizable </a:t>
            </a:r>
            <a:r>
              <a:rPr lang="en-US" sz="2800" u="sng" dirty="0">
                <a:latin typeface="Times New Roman" panose="02020603050405020304" pitchFamily="18" charset="0"/>
                <a:cs typeface="Times New Roman" panose="02020603050405020304" pitchFamily="18" charset="0"/>
              </a:rPr>
              <a:t>normal</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capillary</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bed</a:t>
            </a:r>
            <a:r>
              <a:rPr lang="en-US" sz="2800" dirty="0">
                <a:latin typeface="Times New Roman" panose="02020603050405020304" pitchFamily="18" charset="0"/>
                <a:cs typeface="Times New Roman" panose="02020603050405020304" pitchFamily="18" charset="0"/>
              </a:rPr>
              <a:t>, but </a:t>
            </a:r>
            <a:r>
              <a:rPr lang="en-US" sz="2800" u="sng" dirty="0">
                <a:latin typeface="Times New Roman" panose="02020603050405020304" pitchFamily="18" charset="0"/>
                <a:cs typeface="Times New Roman" panose="02020603050405020304" pitchFamily="18" charset="0"/>
              </a:rPr>
              <a:t>abnormal</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gliotic</a:t>
            </a: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parenchyma</a:t>
            </a:r>
            <a:r>
              <a:rPr lang="en-US" sz="2800" dirty="0">
                <a:latin typeface="Times New Roman" panose="02020603050405020304" pitchFamily="18" charset="0"/>
                <a:cs typeface="Times New Roman" panose="02020603050405020304" pitchFamily="18" charset="0"/>
              </a:rPr>
              <a:t> can be found between the component vessels.</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r>
              <a:rPr lang="en-US" sz="2800" b="1" dirty="0">
                <a:latin typeface="Times New Roman" panose="02020603050405020304" pitchFamily="18" charset="0"/>
                <a:cs typeface="Times New Roman" panose="02020603050405020304" pitchFamily="18" charset="0"/>
              </a:rPr>
              <a:t>In addition to causing </a:t>
            </a:r>
            <a:r>
              <a:rPr lang="en-US" sz="2800" b="1" u="sng" dirty="0">
                <a:latin typeface="Times New Roman" panose="02020603050405020304" pitchFamily="18" charset="0"/>
                <a:cs typeface="Times New Roman" panose="02020603050405020304" pitchFamily="18" charset="0"/>
              </a:rPr>
              <a:t>ICH</a:t>
            </a:r>
            <a:r>
              <a:rPr lang="en-US" sz="2800" b="1" dirty="0">
                <a:latin typeface="Times New Roman" panose="02020603050405020304" pitchFamily="18" charset="0"/>
                <a:cs typeface="Times New Roman" panose="02020603050405020304" pitchFamily="18" charset="0"/>
              </a:rPr>
              <a:t> , AVMs may result in </a:t>
            </a:r>
            <a:r>
              <a:rPr lang="en-US" sz="2800" b="1" u="sng" dirty="0">
                <a:latin typeface="Times New Roman" panose="02020603050405020304" pitchFamily="18" charset="0"/>
                <a:cs typeface="Times New Roman" panose="02020603050405020304" pitchFamily="18" charset="0"/>
              </a:rPr>
              <a:t>seizures</a:t>
            </a:r>
            <a:r>
              <a:rPr lang="en-US" sz="2800" b="1" dirty="0">
                <a:latin typeface="Times New Roman" panose="02020603050405020304" pitchFamily="18" charset="0"/>
                <a:cs typeface="Times New Roman" panose="02020603050405020304" pitchFamily="18" charset="0"/>
              </a:rPr>
              <a:t>.</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AVMs may be treated with </a:t>
            </a:r>
            <a:r>
              <a:rPr lang="en-US" sz="2800" b="1" u="sng" dirty="0">
                <a:latin typeface="Times New Roman" panose="02020603050405020304" pitchFamily="18" charset="0"/>
                <a:cs typeface="Times New Roman" panose="02020603050405020304" pitchFamily="18" charset="0"/>
              </a:rPr>
              <a:t>embolization</a:t>
            </a:r>
            <a:r>
              <a:rPr lang="en-US" sz="2800" b="1" dirty="0">
                <a:latin typeface="Times New Roman" panose="02020603050405020304" pitchFamily="18" charset="0"/>
                <a:cs typeface="Times New Roman" panose="02020603050405020304" pitchFamily="18" charset="0"/>
              </a:rPr>
              <a:t> or </a:t>
            </a:r>
            <a:r>
              <a:rPr lang="en-US" sz="2800" b="1" u="sng" dirty="0">
                <a:latin typeface="Times New Roman" panose="02020603050405020304" pitchFamily="18" charset="0"/>
                <a:cs typeface="Times New Roman" panose="02020603050405020304" pitchFamily="18" charset="0"/>
              </a:rPr>
              <a:t>surgical</a:t>
            </a:r>
            <a:r>
              <a:rPr lang="en-US" sz="2800" b="1" dirty="0">
                <a:latin typeface="Times New Roman" panose="02020603050405020304" pitchFamily="18" charset="0"/>
                <a:cs typeface="Times New Roman" panose="02020603050405020304" pitchFamily="18" charset="0"/>
              </a:rPr>
              <a:t> </a:t>
            </a:r>
            <a:r>
              <a:rPr lang="en-US" sz="2800" b="1" u="sng" dirty="0">
                <a:latin typeface="Times New Roman" panose="02020603050405020304" pitchFamily="18" charset="0"/>
                <a:cs typeface="Times New Roman" panose="02020603050405020304" pitchFamily="18" charset="0"/>
              </a:rPr>
              <a:t>resection</a:t>
            </a:r>
            <a:r>
              <a:rPr lang="en-US" sz="2800" b="1" dirty="0">
                <a:latin typeface="Times New Roman" panose="02020603050405020304" pitchFamily="18" charset="0"/>
                <a:cs typeface="Times New Roman" panose="02020603050405020304" pitchFamily="18" charset="0"/>
              </a:rPr>
              <a:t>.</a:t>
            </a:r>
            <a:endParaRPr lang="ar-JO"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5933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different">
            <a:extLst>
              <a:ext uri="{FF2B5EF4-FFF2-40B4-BE49-F238E27FC236}">
                <a16:creationId xmlns:a16="http://schemas.microsoft.com/office/drawing/2014/main" id="{C2CFF295-BA4E-E0D7-C2E3-97956613274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012" b="3510"/>
          <a:stretch/>
        </p:blipFill>
        <p:spPr>
          <a:xfrm>
            <a:off x="172278" y="106018"/>
            <a:ext cx="11847443" cy="6520070"/>
          </a:xfrm>
        </p:spPr>
      </p:pic>
    </p:spTree>
    <p:extLst>
      <p:ext uri="{BB962C8B-B14F-4D97-AF65-F5344CB8AC3E}">
        <p14:creationId xmlns:p14="http://schemas.microsoft.com/office/powerpoint/2010/main" val="15523469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a:extLst>
              <a:ext uri="{FF2B5EF4-FFF2-40B4-BE49-F238E27FC236}">
                <a16:creationId xmlns:a16="http://schemas.microsoft.com/office/drawing/2014/main" id="{8E7FADB1-1532-B247-9266-26EA3383BD2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933" t="-453" r="17207" b="453"/>
          <a:stretch/>
        </p:blipFill>
        <p:spPr>
          <a:xfrm>
            <a:off x="212036" y="135835"/>
            <a:ext cx="11423373" cy="6586330"/>
          </a:xfrm>
        </p:spPr>
      </p:pic>
    </p:spTree>
    <p:extLst>
      <p:ext uri="{BB962C8B-B14F-4D97-AF65-F5344CB8AC3E}">
        <p14:creationId xmlns:p14="http://schemas.microsoft.com/office/powerpoint/2010/main" val="1547543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old, posing, image&#10;&#10;Description automatically generated">
            <a:extLst>
              <a:ext uri="{FF2B5EF4-FFF2-40B4-BE49-F238E27FC236}">
                <a16:creationId xmlns:a16="http://schemas.microsoft.com/office/drawing/2014/main" id="{BB67433B-F429-E588-4B13-06D251D6B09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959" t="3519" r="8105"/>
          <a:stretch/>
        </p:blipFill>
        <p:spPr>
          <a:xfrm>
            <a:off x="384313" y="145774"/>
            <a:ext cx="11714922" cy="6712226"/>
          </a:xfrm>
        </p:spPr>
      </p:pic>
    </p:spTree>
    <p:extLst>
      <p:ext uri="{BB962C8B-B14F-4D97-AF65-F5344CB8AC3E}">
        <p14:creationId xmlns:p14="http://schemas.microsoft.com/office/powerpoint/2010/main" val="2236127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775" y="117848"/>
            <a:ext cx="6005052" cy="7423494"/>
          </a:xfrm>
        </p:spPr>
        <p:txBody>
          <a:bodyPr>
            <a:normAutofit/>
          </a:bodyPr>
          <a:lstStyle/>
          <a:p>
            <a:pPr marL="0" indent="0">
              <a:buNone/>
            </a:pPr>
            <a:r>
              <a:rPr lang="en-US" b="1" u="sng" dirty="0">
                <a:latin typeface="Times New Roman" panose="02020603050405020304" pitchFamily="18" charset="0"/>
                <a:cs typeface="Times New Roman" panose="02020603050405020304" pitchFamily="18" charset="0"/>
              </a:rPr>
              <a:t>Cavernous</a:t>
            </a:r>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angiomas: </a:t>
            </a:r>
            <a:r>
              <a:rPr lang="en-US" dirty="0">
                <a:latin typeface="Times New Roman" panose="02020603050405020304" pitchFamily="18" charset="0"/>
                <a:cs typeface="Times New Roman" panose="02020603050405020304" pitchFamily="18" charset="0"/>
              </a:rPr>
              <a:t>consist of a relatively compact mass </a:t>
            </a:r>
            <a:r>
              <a:rPr lang="en-US" b="1" dirty="0">
                <a:latin typeface="Times New Roman" panose="02020603050405020304" pitchFamily="18" charset="0"/>
                <a:cs typeface="Times New Roman" panose="02020603050405020304" pitchFamily="18" charset="0"/>
              </a:rPr>
              <a:t>of sinusoidal vessels close together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without</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intervening</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brain</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parenchyma</a:t>
            </a: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The lesions are well </a:t>
            </a:r>
            <a:r>
              <a:rPr lang="en-US" b="1" u="sng" dirty="0">
                <a:latin typeface="Times New Roman" panose="02020603050405020304" pitchFamily="18" charset="0"/>
                <a:cs typeface="Times New Roman" panose="02020603050405020304" pitchFamily="18" charset="0"/>
              </a:rPr>
              <a:t>encapsulated.</a:t>
            </a:r>
            <a:endParaRPr lang="en-US" b="1"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Cavernous angiomas </a:t>
            </a:r>
            <a:r>
              <a:rPr lang="en-US" u="sng" dirty="0">
                <a:latin typeface="Times New Roman" panose="02020603050405020304" pitchFamily="18" charset="0"/>
                <a:cs typeface="Times New Roman" panose="02020603050405020304" pitchFamily="18" charset="0"/>
              </a:rPr>
              <a:t>bleed</a:t>
            </a:r>
            <a:r>
              <a:rPr lang="en-US" dirty="0">
                <a:latin typeface="Times New Roman" panose="02020603050405020304" pitchFamily="18" charset="0"/>
                <a:cs typeface="Times New Roman" panose="02020603050405020304" pitchFamily="18" charset="0"/>
              </a:rPr>
              <a:t> or lead to </a:t>
            </a:r>
            <a:r>
              <a:rPr lang="en-US" u="sng" dirty="0">
                <a:latin typeface="Times New Roman" panose="02020603050405020304" pitchFamily="18" charset="0"/>
                <a:cs typeface="Times New Roman" panose="02020603050405020304" pitchFamily="18" charset="0"/>
              </a:rPr>
              <a:t>seizures</a:t>
            </a:r>
            <a:r>
              <a:rPr lang="en-US" dirty="0">
                <a:latin typeface="Times New Roman" panose="02020603050405020304" pitchFamily="18" charset="0"/>
                <a:cs typeface="Times New Roman" panose="02020603050405020304" pitchFamily="18" charset="0"/>
              </a:rPr>
              <a:t>, occasionally, but are not threatening as AVMs are.</a:t>
            </a:r>
          </a:p>
          <a:p>
            <a:pPr marL="0" indent="0">
              <a:buNone/>
            </a:pPr>
            <a:r>
              <a:rPr lang="en-US" dirty="0">
                <a:latin typeface="Times New Roman" panose="02020603050405020304" pitchFamily="18" charset="0"/>
                <a:cs typeface="Times New Roman" panose="02020603050405020304" pitchFamily="18" charset="0"/>
              </a:rPr>
              <a:t>They may be followed with </a:t>
            </a:r>
            <a:r>
              <a:rPr lang="en-US" u="sng" dirty="0">
                <a:latin typeface="Times New Roman" panose="02020603050405020304" pitchFamily="18" charset="0"/>
                <a:cs typeface="Times New Roman" panose="02020603050405020304" pitchFamily="18" charset="0"/>
              </a:rPr>
              <a:t>serial</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neuroimaging</a:t>
            </a:r>
            <a:r>
              <a:rPr lang="en-US" dirty="0">
                <a:latin typeface="Times New Roman" panose="02020603050405020304" pitchFamily="18" charset="0"/>
                <a:cs typeface="Times New Roman" panose="02020603050405020304" pitchFamily="18" charset="0"/>
              </a:rPr>
              <a:t> studies.</a:t>
            </a:r>
          </a:p>
          <a:p>
            <a:pPr marL="0" indent="0">
              <a:buNone/>
            </a:pPr>
            <a:r>
              <a:rPr lang="en-US" b="1" u="sng" dirty="0">
                <a:latin typeface="Times New Roman" panose="02020603050405020304" pitchFamily="18" charset="0"/>
                <a:cs typeface="Times New Roman" panose="02020603050405020304" pitchFamily="18" charset="0"/>
              </a:rPr>
              <a:t>Surgery</a:t>
            </a:r>
            <a:r>
              <a:rPr lang="en-US" b="1" dirty="0">
                <a:latin typeface="Times New Roman" panose="02020603050405020304" pitchFamily="18" charset="0"/>
                <a:cs typeface="Times New Roman" panose="02020603050405020304" pitchFamily="18" charset="0"/>
              </a:rPr>
              <a:t> is required </a:t>
            </a:r>
            <a:r>
              <a:rPr lang="en-US" b="1" u="sng" dirty="0">
                <a:latin typeface="Times New Roman" panose="02020603050405020304" pitchFamily="18" charset="0"/>
                <a:cs typeface="Times New Roman" panose="02020603050405020304" pitchFamily="18" charset="0"/>
              </a:rPr>
              <a:t>rarely</a:t>
            </a:r>
            <a:r>
              <a:rPr lang="en-US" b="1"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They may require </a:t>
            </a:r>
            <a:r>
              <a:rPr lang="en-US" b="1" u="sng" dirty="0">
                <a:latin typeface="Times New Roman" panose="02020603050405020304" pitchFamily="18" charset="0"/>
                <a:cs typeface="Times New Roman" panose="02020603050405020304" pitchFamily="18" charset="0"/>
              </a:rPr>
              <a:t>antiseizure</a:t>
            </a:r>
            <a:r>
              <a:rPr lang="en-US" b="1" dirty="0">
                <a:latin typeface="Times New Roman" panose="02020603050405020304" pitchFamily="18" charset="0"/>
                <a:cs typeface="Times New Roman" panose="02020603050405020304" pitchFamily="18" charset="0"/>
              </a:rPr>
              <a:t> drug </a:t>
            </a:r>
            <a:r>
              <a:rPr lang="en-US" b="1" u="sng" dirty="0">
                <a:latin typeface="Times New Roman" panose="02020603050405020304" pitchFamily="18" charset="0"/>
                <a:cs typeface="Times New Roman" panose="02020603050405020304" pitchFamily="18" charset="0"/>
              </a:rPr>
              <a:t>treatment</a:t>
            </a:r>
            <a:r>
              <a:rPr lang="en-US" b="1" dirty="0">
                <a:latin typeface="Times New Roman" panose="02020603050405020304" pitchFamily="18" charset="0"/>
                <a:cs typeface="Times New Roman" panose="02020603050405020304" pitchFamily="18" charset="0"/>
              </a:rPr>
              <a:t> if recurrent seizures develop</a:t>
            </a:r>
            <a:r>
              <a:rPr lang="en-US" dirty="0">
                <a:latin typeface="Times New Roman" panose="02020603050405020304" pitchFamily="18" charset="0"/>
                <a:cs typeface="Times New Roman" panose="02020603050405020304" pitchFamily="18" charset="0"/>
              </a:rPr>
              <a:t>.</a:t>
            </a:r>
            <a:endParaRPr lang="ar-JO" dirty="0">
              <a:latin typeface="Times New Roman" panose="02020603050405020304" pitchFamily="18" charset="0"/>
              <a:cs typeface="Times New Roman" panose="02020603050405020304" pitchFamily="18" charset="0"/>
            </a:endParaRPr>
          </a:p>
        </p:txBody>
      </p:sp>
      <p:pic>
        <p:nvPicPr>
          <p:cNvPr id="2" name="Content Placeholder 4" descr="A close-up of the moon&#10;&#10;Description automatically generated with medium confidence">
            <a:extLst>
              <a:ext uri="{FF2B5EF4-FFF2-40B4-BE49-F238E27FC236}">
                <a16:creationId xmlns:a16="http://schemas.microsoft.com/office/drawing/2014/main" id="{D8F59DAA-853B-764F-1506-74632BC269AB}"/>
              </a:ext>
            </a:extLst>
          </p:cNvPr>
          <p:cNvPicPr>
            <a:picLocks noChangeAspect="1"/>
          </p:cNvPicPr>
          <p:nvPr/>
        </p:nvPicPr>
        <p:blipFill rotWithShape="1">
          <a:blip r:embed="rId2">
            <a:extLst>
              <a:ext uri="{28A0092B-C50C-407E-A947-70E740481C1C}">
                <a14:useLocalDpi xmlns:a14="http://schemas.microsoft.com/office/drawing/2010/main" val="0"/>
              </a:ext>
            </a:extLst>
          </a:blip>
          <a:srcRect l="19307" r="19679" b="4493"/>
          <a:stretch/>
        </p:blipFill>
        <p:spPr>
          <a:xfrm>
            <a:off x="6305042" y="0"/>
            <a:ext cx="5886958" cy="6858000"/>
          </a:xfrm>
          <a:prstGeom prst="rect">
            <a:avLst/>
          </a:prstGeom>
        </p:spPr>
      </p:pic>
    </p:spTree>
    <p:extLst>
      <p:ext uri="{BB962C8B-B14F-4D97-AF65-F5344CB8AC3E}">
        <p14:creationId xmlns:p14="http://schemas.microsoft.com/office/powerpoint/2010/main" val="3234279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324" y="235143"/>
            <a:ext cx="5663380" cy="6391799"/>
          </a:xfrm>
        </p:spPr>
        <p:txBody>
          <a:bodyPr>
            <a:normAutofit fontScale="92500" lnSpcReduction="10000"/>
          </a:bodyPr>
          <a:lstStyle/>
          <a:p>
            <a:pPr marL="0" indent="0">
              <a:buNone/>
            </a:pPr>
            <a:r>
              <a:rPr lang="en-US" b="1" u="sng" dirty="0">
                <a:latin typeface="Times New Roman" panose="02020603050405020304" pitchFamily="18" charset="0"/>
                <a:cs typeface="Times New Roman" panose="02020603050405020304" pitchFamily="18" charset="0"/>
              </a:rPr>
              <a:t>Developmental</a:t>
            </a:r>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venous</a:t>
            </a:r>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anomalies</a:t>
            </a:r>
            <a:r>
              <a:rPr lang="en-US" b="1" dirty="0">
                <a:latin typeface="Times New Roman" panose="02020603050405020304" pitchFamily="18" charset="0"/>
                <a:cs typeface="Times New Roman" panose="02020603050405020304" pitchFamily="18" charset="0"/>
              </a:rPr>
              <a:t>  (DVAs): </a:t>
            </a:r>
            <a:r>
              <a:rPr lang="en-US" dirty="0">
                <a:latin typeface="Times New Roman" panose="02020603050405020304" pitchFamily="18" charset="0"/>
                <a:cs typeface="Times New Roman" panose="02020603050405020304" pitchFamily="18" charset="0"/>
              </a:rPr>
              <a:t>are composed of anomalous veins usually separated by morphologically normal brain parenchyma are  the </a:t>
            </a:r>
            <a:r>
              <a:rPr lang="en-US" u="sng" dirty="0">
                <a:latin typeface="Times New Roman" panose="02020603050405020304" pitchFamily="18" charset="0"/>
                <a:cs typeface="Times New Roman" panose="02020603050405020304" pitchFamily="18" charset="0"/>
              </a:rPr>
              <a:t>most</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common</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vascular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malformations</a:t>
            </a:r>
            <a:r>
              <a:rPr lang="en-US" dirty="0">
                <a:latin typeface="Times New Roman" panose="02020603050405020304" pitchFamily="18" charset="0"/>
                <a:cs typeface="Times New Roman" panose="02020603050405020304" pitchFamily="18" charset="0"/>
              </a:rPr>
              <a:t> of the brain.</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They </a:t>
            </a:r>
            <a:r>
              <a:rPr lang="en-US" u="sng" dirty="0">
                <a:latin typeface="Times New Roman" panose="02020603050405020304" pitchFamily="18" charset="0"/>
                <a:cs typeface="Times New Roman" panose="02020603050405020304" pitchFamily="18" charset="0"/>
              </a:rPr>
              <a:t>seldom</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hemorrhage</a:t>
            </a:r>
            <a:r>
              <a:rPr lang="en-US" dirty="0">
                <a:latin typeface="Times New Roman" panose="02020603050405020304" pitchFamily="18" charset="0"/>
                <a:cs typeface="Times New Roman" panose="02020603050405020304" pitchFamily="18" charset="0"/>
              </a:rPr>
              <a:t> and are generally </a:t>
            </a:r>
            <a:r>
              <a:rPr lang="en-US" u="sng"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treated</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surgically</a:t>
            </a:r>
            <a:r>
              <a:rPr lang="en-US" dirty="0">
                <a:latin typeface="Times New Roman" panose="02020603050405020304" pitchFamily="18" charset="0"/>
                <a:cs typeface="Times New Roman" panose="02020603050405020304" pitchFamily="18" charset="0"/>
              </a:rPr>
              <a:t> or followed with serial neuroimaging studies.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u="sng" dirty="0">
                <a:latin typeface="Times New Roman" panose="02020603050405020304" pitchFamily="18" charset="0"/>
                <a:cs typeface="Times New Roman" panose="02020603050405020304" pitchFamily="18" charset="0"/>
              </a:rPr>
              <a:t>Telangiectasias</a:t>
            </a:r>
            <a:r>
              <a:rPr lang="en-US" dirty="0">
                <a:latin typeface="Times New Roman" panose="02020603050405020304" pitchFamily="18" charset="0"/>
                <a:cs typeface="Times New Roman" panose="02020603050405020304" pitchFamily="18" charset="0"/>
              </a:rPr>
              <a:t> are dilated capillaries with intervening brain parenchyma.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They are </a:t>
            </a:r>
            <a:r>
              <a:rPr lang="en-US" b="1" u="sng" dirty="0">
                <a:latin typeface="Times New Roman" panose="02020603050405020304" pitchFamily="18" charset="0"/>
                <a:cs typeface="Times New Roman" panose="02020603050405020304" pitchFamily="18" charset="0"/>
              </a:rPr>
              <a:t>incidental</a:t>
            </a:r>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findings</a:t>
            </a:r>
            <a:r>
              <a:rPr lang="en-US" b="1" dirty="0">
                <a:latin typeface="Times New Roman" panose="02020603050405020304" pitchFamily="18" charset="0"/>
                <a:cs typeface="Times New Roman" panose="02020603050405020304" pitchFamily="18" charset="0"/>
              </a:rPr>
              <a:t> and do not require treatment.</a:t>
            </a:r>
            <a:endParaRPr lang="ar-JO" b="1"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CBD90F7A-ED91-5985-80E7-0FEFA737C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852" y="0"/>
            <a:ext cx="62631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7441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8123" y="557083"/>
            <a:ext cx="5878885" cy="5878885"/>
          </a:xfrm>
          <a:prstGeom prst="rect">
            <a:avLst/>
          </a:prstGeom>
        </p:spPr>
      </p:pic>
      <p:sp>
        <p:nvSpPr>
          <p:cNvPr id="3" name="TextBox 2"/>
          <p:cNvSpPr txBox="1"/>
          <p:nvPr/>
        </p:nvSpPr>
        <p:spPr>
          <a:xfrm>
            <a:off x="307731" y="1503485"/>
            <a:ext cx="4554415" cy="2031325"/>
          </a:xfrm>
          <a:prstGeom prst="rect">
            <a:avLst/>
          </a:prstGeom>
          <a:noFill/>
        </p:spPr>
        <p:txBody>
          <a:bodyPr wrap="square" rtlCol="0">
            <a:spAutoFit/>
          </a:bodyPr>
          <a:lstStyle/>
          <a:p>
            <a:pPr marL="285750" indent="-285750" algn="l">
              <a:buFont typeface="Arial" panose="020B0604020202020204" pitchFamily="34" charset="0"/>
              <a:buChar char="•"/>
            </a:pPr>
            <a:r>
              <a:rPr lang="en-US" dirty="0"/>
              <a:t>Register your attendance with your university number</a:t>
            </a:r>
          </a:p>
          <a:p>
            <a:pPr marL="285750" indent="-285750" algn="l">
              <a:buFont typeface="Arial" panose="020B0604020202020204" pitchFamily="34" charset="0"/>
              <a:buChar char="•"/>
            </a:pPr>
            <a:r>
              <a:rPr lang="en-US" dirty="0"/>
              <a:t>Make sure that the settings of your phone allow tracking location </a:t>
            </a:r>
          </a:p>
          <a:p>
            <a:pPr algn="l"/>
            <a:endParaRPr lang="en-US" dirty="0"/>
          </a:p>
          <a:p>
            <a:pPr algn="l"/>
            <a:r>
              <a:rPr lang="en-US" dirty="0"/>
              <a:t>Go to settings &gt; privacy&gt; location&gt; services&gt; make sure that location services is ON</a:t>
            </a:r>
            <a:endParaRPr lang="ar-JO" dirty="0"/>
          </a:p>
        </p:txBody>
      </p:sp>
    </p:spTree>
    <p:extLst>
      <p:ext uri="{BB962C8B-B14F-4D97-AF65-F5344CB8AC3E}">
        <p14:creationId xmlns:p14="http://schemas.microsoft.com/office/powerpoint/2010/main" val="1788330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2829</TotalTime>
  <Words>3222</Words>
  <Application>Microsoft Office PowerPoint</Application>
  <PresentationFormat>Widescreen</PresentationFormat>
  <Paragraphs>258</Paragraphs>
  <Slides>61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Aptos</vt:lpstr>
      <vt:lpstr>Aptos Display</vt:lpstr>
      <vt:lpstr>Arial</vt:lpstr>
      <vt:lpstr>Calibri</vt:lpstr>
      <vt:lpstr>mayo-sans</vt:lpstr>
      <vt:lpstr>Times New Roman</vt:lpstr>
      <vt:lpstr>Office Theme</vt:lpstr>
      <vt:lpstr>Cerebrovascular diseases  Neurology Rotation Fourth Year Medical Students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eman hassan</dc:creator>
  <cp:lastModifiedBy>eman hassan</cp:lastModifiedBy>
  <cp:revision>15</cp:revision>
  <dcterms:created xsi:type="dcterms:W3CDTF">2024-09-21T14:44:45Z</dcterms:created>
  <dcterms:modified xsi:type="dcterms:W3CDTF">2025-02-09T05:34:05Z</dcterms:modified>
</cp:coreProperties>
</file>