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256" r:id="rId2"/>
    <p:sldId id="257" r:id="rId3"/>
    <p:sldId id="258" r:id="rId4"/>
    <p:sldId id="259" r:id="rId5"/>
    <p:sldId id="275" r:id="rId6"/>
    <p:sldId id="260" r:id="rId7"/>
    <p:sldId id="261" r:id="rId8"/>
    <p:sldId id="262" r:id="rId9"/>
    <p:sldId id="276" r:id="rId10"/>
    <p:sldId id="277" r:id="rId11"/>
    <p:sldId id="278" r:id="rId12"/>
    <p:sldId id="279" r:id="rId13"/>
    <p:sldId id="280" r:id="rId14"/>
    <p:sldId id="263" r:id="rId15"/>
    <p:sldId id="292" r:id="rId16"/>
    <p:sldId id="264" r:id="rId17"/>
    <p:sldId id="281" r:id="rId18"/>
    <p:sldId id="282" r:id="rId19"/>
    <p:sldId id="283" r:id="rId20"/>
    <p:sldId id="284" r:id="rId21"/>
    <p:sldId id="285" r:id="rId22"/>
    <p:sldId id="286" r:id="rId23"/>
    <p:sldId id="287" r:id="rId24"/>
    <p:sldId id="265" r:id="rId25"/>
    <p:sldId id="288" r:id="rId26"/>
    <p:sldId id="290" r:id="rId27"/>
    <p:sldId id="289" r:id="rId28"/>
    <p:sldId id="269" r:id="rId29"/>
    <p:sldId id="291" r:id="rId30"/>
    <p:sldId id="267" r:id="rId31"/>
    <p:sldId id="270" r:id="rId32"/>
    <p:sldId id="271" r:id="rId33"/>
    <p:sldId id="27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15" autoAdjust="0"/>
  </p:normalViewPr>
  <p:slideViewPr>
    <p:cSldViewPr snapToGrid="0" snapToObjects="1">
      <p:cViewPr>
        <p:scale>
          <a:sx n="75" d="100"/>
          <a:sy n="75" d="100"/>
        </p:scale>
        <p:origin x="869"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D971-C840-493B-988E-0FAE2930D3F6}" type="datetimeFigureOut">
              <a:rPr lang="en-US" smtClean="0"/>
              <a:t>7/14/2025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4AC96-24DE-499A-8244-6ECA5AF74237}" type="slidenum">
              <a:rPr lang="en-US" smtClean="0"/>
              <a:t>‹#›</a:t>
            </a:fld>
            <a:endParaRPr lang="en-US"/>
          </a:p>
        </p:txBody>
      </p:sp>
    </p:spTree>
    <p:extLst>
      <p:ext uri="{BB962C8B-B14F-4D97-AF65-F5344CB8AC3E}">
        <p14:creationId xmlns:p14="http://schemas.microsoft.com/office/powerpoint/2010/main" val="276587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Acute • </a:t>
            </a:r>
            <a:r>
              <a:rPr lang="en-US" dirty="0" err="1" smtClean="0"/>
              <a:t>Circumcorneal</a:t>
            </a:r>
            <a:r>
              <a:rPr lang="en-US" dirty="0" smtClean="0"/>
              <a:t> congestion • Fine </a:t>
            </a:r>
            <a:r>
              <a:rPr lang="en-US" dirty="0" err="1" smtClean="0"/>
              <a:t>keratic</a:t>
            </a:r>
            <a:r>
              <a:rPr lang="en-US" dirty="0" smtClean="0"/>
              <a:t> precipitates • Aqueous flare and cells (graded according to severity) • </a:t>
            </a:r>
            <a:r>
              <a:rPr lang="en-US" dirty="0" err="1" smtClean="0"/>
              <a:t>Hypopyon</a:t>
            </a:r>
            <a:r>
              <a:rPr lang="en-US" dirty="0" smtClean="0"/>
              <a:t> • Posterior </a:t>
            </a:r>
            <a:r>
              <a:rPr lang="en-US" dirty="0" err="1" smtClean="0"/>
              <a:t>synechiae</a:t>
            </a:r>
            <a:r>
              <a:rPr lang="en-US" dirty="0" smtClean="0"/>
              <a:t> • Iris bombe</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9</a:t>
            </a:fld>
            <a:endParaRPr lang="en-US"/>
          </a:p>
        </p:txBody>
      </p:sp>
    </p:spTree>
    <p:extLst>
      <p:ext uri="{BB962C8B-B14F-4D97-AF65-F5344CB8AC3E}">
        <p14:creationId xmlns:p14="http://schemas.microsoft.com/office/powerpoint/2010/main" val="3947393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Chronic • Old pigmented </a:t>
            </a:r>
            <a:r>
              <a:rPr lang="en-US" dirty="0" err="1" smtClean="0"/>
              <a:t>keratic</a:t>
            </a:r>
            <a:r>
              <a:rPr lang="en-US" dirty="0" smtClean="0"/>
              <a:t> precipitates • Broken posterior </a:t>
            </a:r>
            <a:r>
              <a:rPr lang="en-US" dirty="0" err="1" smtClean="0"/>
              <a:t>synechiae</a:t>
            </a:r>
            <a:r>
              <a:rPr lang="en-US" dirty="0" smtClean="0"/>
              <a:t> • </a:t>
            </a:r>
            <a:r>
              <a:rPr lang="en-US" dirty="0" err="1" smtClean="0"/>
              <a:t>Seclusio</a:t>
            </a:r>
            <a:r>
              <a:rPr lang="en-US" dirty="0" smtClean="0"/>
              <a:t> and </a:t>
            </a:r>
            <a:r>
              <a:rPr lang="en-US" dirty="0" err="1" smtClean="0"/>
              <a:t>occlusio</a:t>
            </a:r>
            <a:r>
              <a:rPr lang="en-US" dirty="0" smtClean="0"/>
              <a:t> </a:t>
            </a:r>
            <a:r>
              <a:rPr lang="en-US" dirty="0" err="1" smtClean="0"/>
              <a:t>pupillae</a:t>
            </a:r>
            <a:r>
              <a:rPr lang="en-US" dirty="0" smtClean="0"/>
              <a:t> • Posterior </a:t>
            </a:r>
            <a:r>
              <a:rPr lang="en-US" dirty="0" err="1" smtClean="0"/>
              <a:t>subcapsular</a:t>
            </a:r>
            <a:r>
              <a:rPr lang="en-US" dirty="0" smtClean="0"/>
              <a:t> cataract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10</a:t>
            </a:fld>
            <a:endParaRPr lang="en-US"/>
          </a:p>
        </p:txBody>
      </p:sp>
    </p:spTree>
    <p:extLst>
      <p:ext uri="{BB962C8B-B14F-4D97-AF65-F5344CB8AC3E}">
        <p14:creationId xmlns:p14="http://schemas.microsoft.com/office/powerpoint/2010/main" val="293345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Investigations • Complete blood count • Rheumatoid factor, antinuclear antibody • Human leucocyte antigen (HLA-B27) Treatment • Topical steroids: Prednisolone acetate, </a:t>
            </a:r>
            <a:r>
              <a:rPr lang="en-US" dirty="0" err="1" smtClean="0"/>
              <a:t>Betametha</a:t>
            </a:r>
            <a:r>
              <a:rPr lang="en-US" dirty="0" smtClean="0"/>
              <a:t> </a:t>
            </a:r>
            <a:r>
              <a:rPr lang="en-US" dirty="0" err="1" smtClean="0"/>
              <a:t>sone</a:t>
            </a:r>
            <a:r>
              <a:rPr lang="en-US" dirty="0" smtClean="0"/>
              <a:t>, Dexamethasone. In acute cases, topical steroids can be used every hourly and gradually tapered. • </a:t>
            </a:r>
            <a:r>
              <a:rPr lang="en-US" dirty="0" err="1" smtClean="0"/>
              <a:t>Cycloplegic</a:t>
            </a:r>
            <a:r>
              <a:rPr lang="en-US" dirty="0" smtClean="0"/>
              <a:t> agents: Atropine, </a:t>
            </a:r>
            <a:r>
              <a:rPr lang="en-US" dirty="0" err="1" smtClean="0"/>
              <a:t>Homatropine</a:t>
            </a:r>
            <a:r>
              <a:rPr lang="en-US" dirty="0" smtClean="0"/>
              <a:t>, </a:t>
            </a:r>
            <a:r>
              <a:rPr lang="en-US" dirty="0" err="1" smtClean="0"/>
              <a:t>Cyclopentolate</a:t>
            </a:r>
            <a:r>
              <a:rPr lang="en-US" dirty="0" smtClean="0"/>
              <a:t> • In severe cases, </a:t>
            </a:r>
            <a:r>
              <a:rPr lang="en-US" dirty="0" err="1" smtClean="0"/>
              <a:t>periocularl</a:t>
            </a:r>
            <a:r>
              <a:rPr lang="en-US" dirty="0" smtClean="0"/>
              <a:t> systemic steroids can be used.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11</a:t>
            </a:fld>
            <a:endParaRPr lang="en-US"/>
          </a:p>
        </p:txBody>
      </p:sp>
    </p:spTree>
    <p:extLst>
      <p:ext uri="{BB962C8B-B14F-4D97-AF65-F5344CB8AC3E}">
        <p14:creationId xmlns:p14="http://schemas.microsoft.com/office/powerpoint/2010/main" val="929730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Inflammation of the iris and ciliary body is called anterior uveitis. It can be </a:t>
            </a:r>
            <a:r>
              <a:rPr lang="en-US" dirty="0" err="1" smtClean="0"/>
              <a:t>nongranulomatous</a:t>
            </a:r>
            <a:r>
              <a:rPr lang="en-US" dirty="0" smtClean="0"/>
              <a:t> or granulomatous. Idiopathic </a:t>
            </a:r>
            <a:r>
              <a:rPr lang="en-US" dirty="0" err="1" smtClean="0"/>
              <a:t>nongranulomatous</a:t>
            </a:r>
            <a:r>
              <a:rPr lang="en-US" dirty="0" smtClean="0"/>
              <a:t> anterior uveitis is the most common type of anterior uveitis which is known to be associated with the human leukocyte antigen (HLA) 827 in 50-60 percent of patients. It is characterized by male predominance and may be associated with seronegative arthritic syndromes such as ankylosing spondylitis, Reiter syndrome, psoriatic arthritis, and inflammatory bowel disease.</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13</a:t>
            </a:fld>
            <a:endParaRPr lang="en-US"/>
          </a:p>
        </p:txBody>
      </p:sp>
    </p:spTree>
    <p:extLst>
      <p:ext uri="{BB962C8B-B14F-4D97-AF65-F5344CB8AC3E}">
        <p14:creationId xmlns:p14="http://schemas.microsoft.com/office/powerpoint/2010/main" val="49255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Fuchs' </a:t>
            </a:r>
            <a:r>
              <a:rPr lang="en-US" dirty="0" err="1" smtClean="0"/>
              <a:t>heterochromic</a:t>
            </a:r>
            <a:r>
              <a:rPr lang="en-US" dirty="0" smtClean="0"/>
              <a:t> </a:t>
            </a:r>
            <a:r>
              <a:rPr lang="en-US" dirty="0" err="1" smtClean="0"/>
              <a:t>iridocyclitis</a:t>
            </a:r>
            <a:r>
              <a:rPr lang="en-US" dirty="0" smtClean="0"/>
              <a:t> is a chronic, unilateral </a:t>
            </a:r>
            <a:r>
              <a:rPr lang="en-US" dirty="0" err="1" smtClean="0"/>
              <a:t>nongranulomatous</a:t>
            </a:r>
            <a:r>
              <a:rPr lang="en-US" dirty="0" smtClean="0"/>
              <a:t> anterior uveitis characterized by a white eye, stellate </a:t>
            </a:r>
            <a:r>
              <a:rPr lang="en-US" dirty="0" err="1" smtClean="0"/>
              <a:t>keratic</a:t>
            </a:r>
            <a:r>
              <a:rPr lang="en-US" dirty="0" smtClean="0"/>
              <a:t> precipitates, iris atrophy with or without iris heterochromia, abnormal angle vessels and absence of posterior </a:t>
            </a:r>
            <a:r>
              <a:rPr lang="en-US" dirty="0" err="1" smtClean="0"/>
              <a:t>synechiae</a:t>
            </a:r>
            <a:r>
              <a:rPr lang="en-US" dirty="0" smtClean="0"/>
              <a:t>. It is bilateral in approximately 10 percent of patients. The etiology of the disease is still unknown. Several theories including infection from Toxoplasma </a:t>
            </a:r>
            <a:r>
              <a:rPr lang="en-US" dirty="0" err="1" smtClean="0"/>
              <a:t>gondii</a:t>
            </a:r>
            <a:r>
              <a:rPr lang="en-US" dirty="0" smtClean="0"/>
              <a:t>, an immune dysfunction, infiltration of sensitized lymphocytes, and chronic herpetic infection have been proposed. Ocular Features Symptoms Decreased vision due to cataract, floaters due to vitreous opacification. Signs • Small, </a:t>
            </a:r>
            <a:r>
              <a:rPr lang="en-US" dirty="0" err="1" smtClean="0"/>
              <a:t>nonpigmented</a:t>
            </a:r>
            <a:r>
              <a:rPr lang="en-US" dirty="0" smtClean="0"/>
              <a:t>, translucent stellate </a:t>
            </a:r>
            <a:r>
              <a:rPr lang="en-US" dirty="0" err="1" smtClean="0"/>
              <a:t>keratic</a:t>
            </a:r>
            <a:r>
              <a:rPr lang="en-US" dirty="0" smtClean="0"/>
              <a:t> precipitates with fine filament projections described as stellate scattered over the entire posterior corneal surface. • Minimal anterior chamber cells and flare. • Iris heterochromia is present in most patients and usually seen as flattening of the anterior iris features resulting from loss of the anterior iris border layer and iris stroma, especially in the </a:t>
            </a:r>
            <a:r>
              <a:rPr lang="en-US" dirty="0" err="1" smtClean="0"/>
              <a:t>peripupillary</a:t>
            </a:r>
            <a:r>
              <a:rPr lang="en-US" dirty="0" smtClean="0"/>
              <a:t> area. .. • White iris nodules may occur along the border. • Posterior </a:t>
            </a:r>
            <a:r>
              <a:rPr lang="en-US" dirty="0" err="1" smtClean="0"/>
              <a:t>synechiae</a:t>
            </a:r>
            <a:r>
              <a:rPr lang="en-US" dirty="0" smtClean="0"/>
              <a:t> are absent. Radial iris vessels are seen on the iris surface because of iris atrophy. • Fine blood vessels on the trabecular meshwork may bleed when the intraocular pressure suddenly drops during surgery or paracentesis. (</a:t>
            </a:r>
            <a:r>
              <a:rPr lang="en-US" dirty="0" err="1" smtClean="0"/>
              <a:t>Amsler</a:t>
            </a:r>
            <a:r>
              <a:rPr lang="en-US" dirty="0" smtClean="0"/>
              <a:t> sign). • Posterior </a:t>
            </a:r>
            <a:r>
              <a:rPr lang="en-US" dirty="0" err="1" smtClean="0"/>
              <a:t>subcapsular</a:t>
            </a:r>
            <a:r>
              <a:rPr lang="en-US" dirty="0" smtClean="0"/>
              <a:t> cataract • Vitreous opacification • Secondary glaucoma is seen in about 60 percent cases Investigations Diagnosis is always clinical. No laboratory investigations are required. Treatment Topical corticosteroids for the anterior segment </a:t>
            </a:r>
            <a:r>
              <a:rPr lang="en-US" dirty="0" err="1" smtClean="0"/>
              <a:t>inflam</a:t>
            </a:r>
            <a:r>
              <a:rPr lang="en-US" dirty="0" smtClean="0"/>
              <a:t> </a:t>
            </a:r>
            <a:r>
              <a:rPr lang="en-US" dirty="0" err="1" smtClean="0"/>
              <a:t>mation</a:t>
            </a:r>
            <a:r>
              <a:rPr lang="en-US" dirty="0" smtClean="0"/>
              <a:t>. Cataract and glaucoma are managed with surgery with steroid prophylaxis.</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15</a:t>
            </a:fld>
            <a:endParaRPr lang="en-US"/>
          </a:p>
        </p:txBody>
      </p:sp>
    </p:spTree>
    <p:extLst>
      <p:ext uri="{BB962C8B-B14F-4D97-AF65-F5344CB8AC3E}">
        <p14:creationId xmlns:p14="http://schemas.microsoft.com/office/powerpoint/2010/main" val="3993698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Ocular Features • Lacrimal gland: </a:t>
            </a:r>
            <a:r>
              <a:rPr lang="en-US" dirty="0" err="1" smtClean="0"/>
              <a:t>Keratoconjunctiva</a:t>
            </a:r>
            <a:r>
              <a:rPr lang="en-US" dirty="0" smtClean="0"/>
              <a:t> sicca • Conjunctival nodules • Uveitis: • Anterior: Granulomatous, mutton fat </a:t>
            </a:r>
            <a:r>
              <a:rPr lang="en-US" dirty="0" err="1" smtClean="0"/>
              <a:t>keratic</a:t>
            </a:r>
            <a:r>
              <a:rPr lang="en-US" dirty="0" smtClean="0"/>
              <a:t> </a:t>
            </a:r>
            <a:r>
              <a:rPr lang="en-US" dirty="0" err="1" smtClean="0"/>
              <a:t>preci</a:t>
            </a:r>
            <a:r>
              <a:rPr lang="en-US" dirty="0" smtClean="0"/>
              <a:t> </a:t>
            </a:r>
            <a:r>
              <a:rPr lang="en-US" dirty="0" err="1" smtClean="0"/>
              <a:t>pitates</a:t>
            </a:r>
            <a:r>
              <a:rPr lang="en-US" dirty="0" smtClean="0"/>
              <a:t>, </a:t>
            </a:r>
            <a:r>
              <a:rPr lang="en-US" dirty="0" err="1" smtClean="0"/>
              <a:t>Koeppe</a:t>
            </a:r>
            <a:r>
              <a:rPr lang="en-US" dirty="0" smtClean="0"/>
              <a:t> and </a:t>
            </a:r>
            <a:r>
              <a:rPr lang="en-US" dirty="0" err="1" smtClean="0"/>
              <a:t>Bussaca</a:t>
            </a:r>
            <a:r>
              <a:rPr lang="en-US" dirty="0" smtClean="0"/>
              <a:t> nodules, cataract, glaucoma. • Intermediate: Snowball exudates and snow banking in pars </a:t>
            </a:r>
            <a:r>
              <a:rPr lang="en-US" dirty="0" err="1" smtClean="0"/>
              <a:t>plana</a:t>
            </a:r>
            <a:r>
              <a:rPr lang="en-US" dirty="0" smtClean="0"/>
              <a:t> • Posterior: </a:t>
            </a:r>
            <a:r>
              <a:rPr lang="en-US" dirty="0" err="1" smtClean="0"/>
              <a:t>Vitritis</a:t>
            </a:r>
            <a:r>
              <a:rPr lang="en-US" dirty="0" smtClean="0"/>
              <a:t>, </a:t>
            </a:r>
            <a:r>
              <a:rPr lang="en-US" dirty="0" err="1" smtClean="0"/>
              <a:t>periphlebitis</a:t>
            </a:r>
            <a:r>
              <a:rPr lang="en-US" dirty="0" smtClean="0"/>
              <a:t>, candle wax drippings (Taches de </a:t>
            </a:r>
            <a:r>
              <a:rPr lang="en-US" dirty="0" err="1" smtClean="0"/>
              <a:t>bougies</a:t>
            </a:r>
            <a:r>
              <a:rPr lang="en-US" dirty="0" smtClean="0"/>
              <a:t>), choroidal granulomas Disc granuloma, </a:t>
            </a:r>
            <a:r>
              <a:rPr lang="en-US" dirty="0" err="1" smtClean="0"/>
              <a:t>retrobulbar</a:t>
            </a:r>
            <a:r>
              <a:rPr lang="en-US" dirty="0" smtClean="0"/>
              <a:t> optic neuritis, optic atrophy Hemorrhagic retinopathy, arterial macro aneurysms Complications Cystoid macular edema, cataract, glaucoma, retinal ischemia, neovascularization</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16</a:t>
            </a:fld>
            <a:endParaRPr lang="en-US"/>
          </a:p>
        </p:txBody>
      </p:sp>
    </p:spTree>
    <p:extLst>
      <p:ext uri="{BB962C8B-B14F-4D97-AF65-F5344CB8AC3E}">
        <p14:creationId xmlns:p14="http://schemas.microsoft.com/office/powerpoint/2010/main" val="99124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Investigations • Serum ACE and lysozyme • Serum calcium, phosphorus • </a:t>
            </a:r>
            <a:r>
              <a:rPr lang="en-US" dirty="0" err="1" smtClean="0"/>
              <a:t>Mantoux</a:t>
            </a:r>
            <a:r>
              <a:rPr lang="en-US" dirty="0" smtClean="0"/>
              <a:t> test • Chest X-ray • CT scan chest • Whole body Gallium scans • </a:t>
            </a:r>
            <a:r>
              <a:rPr lang="en-US" dirty="0" err="1" smtClean="0"/>
              <a:t>Bronchoalveolar</a:t>
            </a:r>
            <a:r>
              <a:rPr lang="en-US" dirty="0" smtClean="0"/>
              <a:t> lavage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18</a:t>
            </a:fld>
            <a:endParaRPr lang="en-US"/>
          </a:p>
        </p:txBody>
      </p:sp>
    </p:spTree>
    <p:extLst>
      <p:ext uri="{BB962C8B-B14F-4D97-AF65-F5344CB8AC3E}">
        <p14:creationId xmlns:p14="http://schemas.microsoft.com/office/powerpoint/2010/main" val="165047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Systemic Features Lungs Stage I: Bilateral hilar lymphadenopathy. Stage II: Bilateral hilar lymphadenopathy with </a:t>
            </a:r>
            <a:r>
              <a:rPr lang="en-US" dirty="0" err="1" smtClean="0"/>
              <a:t>paren</a:t>
            </a:r>
            <a:r>
              <a:rPr lang="en-US" dirty="0" smtClean="0"/>
              <a:t> </a:t>
            </a:r>
            <a:r>
              <a:rPr lang="en-US" dirty="0" err="1" smtClean="0"/>
              <a:t>chymal</a:t>
            </a:r>
            <a:r>
              <a:rPr lang="en-US" dirty="0" smtClean="0"/>
              <a:t> involvement. Stage III: Lung infiltration only. Stage IV: Lung fibrosis. Skin: Nodules, plaques, </a:t>
            </a:r>
            <a:r>
              <a:rPr lang="en-US" dirty="0" err="1" smtClean="0"/>
              <a:t>psoriasiform</a:t>
            </a:r>
            <a:r>
              <a:rPr lang="en-US" dirty="0" smtClean="0"/>
              <a:t> lesions, ulcerations, lupus </a:t>
            </a:r>
            <a:r>
              <a:rPr lang="en-US" dirty="0" err="1" smtClean="0"/>
              <a:t>pernio</a:t>
            </a:r>
            <a:r>
              <a:rPr lang="en-US" dirty="0" smtClean="0"/>
              <a:t>, erythema </a:t>
            </a:r>
            <a:r>
              <a:rPr lang="en-US" dirty="0" err="1" smtClean="0"/>
              <a:t>nodosum</a:t>
            </a:r>
            <a:r>
              <a:rPr lang="en-US" dirty="0" smtClean="0"/>
              <a:t> Joints: Arthritis. Heart: Arrhythmias, conduction defects.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19</a:t>
            </a:fld>
            <a:endParaRPr lang="en-US"/>
          </a:p>
        </p:txBody>
      </p:sp>
    </p:spTree>
    <p:extLst>
      <p:ext uri="{BB962C8B-B14F-4D97-AF65-F5344CB8AC3E}">
        <p14:creationId xmlns:p14="http://schemas.microsoft.com/office/powerpoint/2010/main" val="726220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Sarcoidosis is a chronic multisystem granulomatous disease of unknown etiology. It occurs worldwide but is more common in US blacks, Scandinavian and Irish white population. It primarily affects adults in the age group 20-50 years but may also be seen in children and elderly. Sarcoidosis affects lungs, thoracic lymph nodes, skin and eyes. Ocular involvement is seen in 25-60 percent of patients with systemic sarcoidosis.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20</a:t>
            </a:fld>
            <a:endParaRPr lang="en-US"/>
          </a:p>
        </p:txBody>
      </p:sp>
    </p:spTree>
    <p:extLst>
      <p:ext uri="{BB962C8B-B14F-4D97-AF65-F5344CB8AC3E}">
        <p14:creationId xmlns:p14="http://schemas.microsoft.com/office/powerpoint/2010/main" val="3084772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Erythrocyte sedimentation rate • </a:t>
            </a:r>
            <a:r>
              <a:rPr lang="en-US" dirty="0" err="1" smtClean="0"/>
              <a:t>Mantoux</a:t>
            </a:r>
            <a:r>
              <a:rPr lang="en-US" dirty="0" smtClean="0"/>
              <a:t> test • Serum angiotensin converting enzyme • Fluorescent </a:t>
            </a:r>
            <a:r>
              <a:rPr lang="en-US" dirty="0" err="1" smtClean="0"/>
              <a:t>treponemal</a:t>
            </a:r>
            <a:r>
              <a:rPr lang="en-US" dirty="0" smtClean="0"/>
              <a:t> antibody absorption test (ITA-ABS) • Venereal Disease Research Laboratory Test (VORL) Rapid Plasma </a:t>
            </a:r>
            <a:r>
              <a:rPr lang="en-US" dirty="0" err="1" smtClean="0"/>
              <a:t>Reagin</a:t>
            </a:r>
            <a:r>
              <a:rPr lang="en-US" dirty="0" smtClean="0"/>
              <a:t> (RPR) • Chest X-ray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22</a:t>
            </a:fld>
            <a:endParaRPr lang="en-US"/>
          </a:p>
        </p:txBody>
      </p:sp>
    </p:spTree>
    <p:extLst>
      <p:ext uri="{BB962C8B-B14F-4D97-AF65-F5344CB8AC3E}">
        <p14:creationId xmlns:p14="http://schemas.microsoft.com/office/powerpoint/2010/main" val="2283584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Toxoplasmosis is the most common cause of infectious </a:t>
            </a:r>
            <a:r>
              <a:rPr lang="en-US" dirty="0" err="1" smtClean="0"/>
              <a:t>retinochoroiditis</a:t>
            </a:r>
            <a:r>
              <a:rPr lang="en-US" dirty="0" smtClean="0"/>
              <a:t> in humans. It is caused by Toxoplasma </a:t>
            </a:r>
            <a:r>
              <a:rPr lang="en-US" dirty="0" err="1" smtClean="0"/>
              <a:t>gondii</a:t>
            </a:r>
            <a:r>
              <a:rPr lang="en-US" dirty="0" smtClean="0"/>
              <a:t>, an obligate intracellular protozoan parasite. Cat is the only definitive host. Human is the intermediate host. T </a:t>
            </a:r>
            <a:r>
              <a:rPr lang="en-US" dirty="0" err="1" smtClean="0"/>
              <a:t>gondii</a:t>
            </a:r>
            <a:r>
              <a:rPr lang="en-US" dirty="0" smtClean="0"/>
              <a:t> exists in three forms: 1. Oocyst-soil form 2. </a:t>
            </a:r>
            <a:r>
              <a:rPr lang="en-US" dirty="0" err="1" smtClean="0"/>
              <a:t>Tachyzoite</a:t>
            </a:r>
            <a:r>
              <a:rPr lang="en-US" dirty="0" smtClean="0"/>
              <a:t>-active infectious form 3. Tissue </a:t>
            </a:r>
            <a:r>
              <a:rPr lang="en-US" dirty="0" err="1" smtClean="0"/>
              <a:t>cysl</a:t>
            </a:r>
            <a:r>
              <a:rPr lang="en-US" dirty="0" smtClean="0"/>
              <a:t>/</a:t>
            </a:r>
            <a:r>
              <a:rPr lang="en-US" dirty="0" err="1" smtClean="0"/>
              <a:t>bradyzoite</a:t>
            </a:r>
            <a:r>
              <a:rPr lang="en-US" dirty="0" smtClean="0"/>
              <a:t>-latent form Human infection is either congenital or acquired by ingestion of the raw or undercooked meat, contaminated </a:t>
            </a:r>
            <a:r>
              <a:rPr lang="en-US" dirty="0" err="1" smtClean="0"/>
              <a:t>fruits,vegetables</a:t>
            </a:r>
            <a:r>
              <a:rPr lang="en-US" dirty="0" smtClean="0"/>
              <a:t>, drinking water or unpasteurized milk. </a:t>
            </a:r>
          </a:p>
          <a:p>
            <a:endParaRPr lang="en-US" dirty="0" smtClean="0"/>
          </a:p>
          <a:p>
            <a:r>
              <a:rPr lang="en-US" dirty="0" smtClean="0"/>
              <a:t>Ocular Features Ocular toxoplasmosis causes 30~50 percent cases of posterior uveitis. Symptoms Children: Decreased vision, nystagmus, strabismus. Adults: Blurred vision, floaters. Signs Dense </a:t>
            </a:r>
            <a:r>
              <a:rPr lang="en-US" dirty="0" err="1" smtClean="0"/>
              <a:t>vitritis</a:t>
            </a:r>
            <a:r>
              <a:rPr lang="en-US" dirty="0" smtClean="0"/>
              <a:t>, yellowish white focal retinitis adjacent to a pigmented </a:t>
            </a:r>
            <a:r>
              <a:rPr lang="en-US" dirty="0" err="1" smtClean="0"/>
              <a:t>chorioretinal</a:t>
            </a:r>
            <a:r>
              <a:rPr lang="en-US" dirty="0" smtClean="0"/>
              <a:t> scar, vasculitis, </a:t>
            </a:r>
            <a:r>
              <a:rPr lang="en-US" dirty="0" err="1" smtClean="0"/>
              <a:t>papillitis</a:t>
            </a:r>
            <a:r>
              <a:rPr lang="en-US" dirty="0" smtClean="0"/>
              <a:t>, </a:t>
            </a:r>
            <a:r>
              <a:rPr lang="en-US" dirty="0" err="1" smtClean="0"/>
              <a:t>neuroretinitis</a:t>
            </a:r>
            <a:r>
              <a:rPr lang="en-US" dirty="0" smtClean="0"/>
              <a:t>, optic neuritis. In immunosuppressed patients, lesions may be bilateral, multifocal and atypical.</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24</a:t>
            </a:fld>
            <a:endParaRPr lang="en-US"/>
          </a:p>
        </p:txBody>
      </p:sp>
    </p:spTree>
    <p:extLst>
      <p:ext uri="{BB962C8B-B14F-4D97-AF65-F5344CB8AC3E}">
        <p14:creationId xmlns:p14="http://schemas.microsoft.com/office/powerpoint/2010/main" val="1937463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Investigations • ELISA (serum and aqueous), </a:t>
            </a:r>
            <a:r>
              <a:rPr lang="en-US" dirty="0" err="1" smtClean="0"/>
              <a:t>Antitoxoplasma</a:t>
            </a:r>
            <a:r>
              <a:rPr lang="en-US" dirty="0" smtClean="0"/>
              <a:t> IgG and IgM antibodies • Polymerase chain reaction (</a:t>
            </a:r>
            <a:r>
              <a:rPr lang="en-US" dirty="0" err="1" smtClean="0"/>
              <a:t>peR</a:t>
            </a:r>
            <a:r>
              <a:rPr lang="en-US" dirty="0" smtClean="0"/>
              <a:t>) of aqueous aspirate CT /MRI Brain in cases of </a:t>
            </a:r>
            <a:r>
              <a:rPr lang="en-US" dirty="0" err="1" smtClean="0"/>
              <a:t>toxoplasmic</a:t>
            </a:r>
            <a:r>
              <a:rPr lang="en-US" dirty="0" smtClean="0"/>
              <a:t> encephalitis especially in immunosuppressed patients. Treatment • </a:t>
            </a:r>
            <a:r>
              <a:rPr lang="en-US" dirty="0" err="1" smtClean="0"/>
              <a:t>Antitoxoplasmic</a:t>
            </a:r>
            <a:r>
              <a:rPr lang="en-US" dirty="0" smtClean="0"/>
              <a:t> drugs-</a:t>
            </a:r>
            <a:r>
              <a:rPr lang="en-US" dirty="0" err="1" smtClean="0"/>
              <a:t>Pyrimethamine</a:t>
            </a:r>
            <a:r>
              <a:rPr lang="en-US" dirty="0" smtClean="0"/>
              <a:t>, </a:t>
            </a:r>
            <a:r>
              <a:rPr lang="en-US" dirty="0" err="1" smtClean="0"/>
              <a:t>sulphadia</a:t>
            </a:r>
            <a:r>
              <a:rPr lang="en-US" dirty="0" smtClean="0"/>
              <a:t>~ zine, c1indamycin, azithromycin, trimethoprim + </a:t>
            </a:r>
            <a:r>
              <a:rPr lang="en-US" dirty="0" err="1" smtClean="0"/>
              <a:t>sulphamethoxazole</a:t>
            </a:r>
            <a:r>
              <a:rPr lang="en-US" dirty="0" smtClean="0"/>
              <a:t>, </a:t>
            </a:r>
            <a:r>
              <a:rPr lang="en-US" dirty="0" err="1" smtClean="0"/>
              <a:t>atovaquone</a:t>
            </a:r>
            <a:r>
              <a:rPr lang="en-US" dirty="0" smtClean="0"/>
              <a:t>. </a:t>
            </a:r>
            <a:r>
              <a:rPr lang="en-US" dirty="0" err="1" smtClean="0"/>
              <a:t>Spiramycin</a:t>
            </a:r>
            <a:r>
              <a:rPr lang="en-US" dirty="0" smtClean="0"/>
              <a:t> is the drug of choice in pregnancy. • Corticosteroids </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25</a:t>
            </a:fld>
            <a:endParaRPr lang="en-US"/>
          </a:p>
        </p:txBody>
      </p:sp>
    </p:spTree>
    <p:extLst>
      <p:ext uri="{BB962C8B-B14F-4D97-AF65-F5344CB8AC3E}">
        <p14:creationId xmlns:p14="http://schemas.microsoft.com/office/powerpoint/2010/main" val="4259050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 idiopathic arthritis (JIA) associated with uveitis is the most frequent cause of chronic intraocular inflammation among children. Chronic </a:t>
            </a:r>
            <a:r>
              <a:rPr lang="en-US" dirty="0" err="1" smtClean="0"/>
              <a:t>iridocyclitis</a:t>
            </a:r>
            <a:r>
              <a:rPr lang="en-US" dirty="0" smtClean="0"/>
              <a:t> occurs in 10-20 percent of all patients with JIA. Severe loss of vision may occur in 30·40 percent of patients with JIA associated uveitis. JIA is subdivided into three types. • Systemic onset JIA (Still's disease) • </a:t>
            </a:r>
            <a:r>
              <a:rPr lang="en-US" dirty="0" err="1" smtClean="0"/>
              <a:t>Polyarticular</a:t>
            </a:r>
            <a:r>
              <a:rPr lang="en-US" dirty="0" smtClean="0"/>
              <a:t> onset JIA • </a:t>
            </a:r>
            <a:r>
              <a:rPr lang="en-US" dirty="0" err="1" smtClean="0"/>
              <a:t>Paudarticular</a:t>
            </a:r>
            <a:r>
              <a:rPr lang="en-US" dirty="0" smtClean="0"/>
              <a:t> onset JIA Ocular Features Symptoms Decreased vision. Signs • Bilateral </a:t>
            </a:r>
            <a:r>
              <a:rPr lang="en-US" dirty="0" err="1" smtClean="0"/>
              <a:t>nongranulomatous</a:t>
            </a:r>
            <a:r>
              <a:rPr lang="en-US" dirty="0" smtClean="0"/>
              <a:t> anterior uveitis (70-80%) • Band keratopathy, small-medium sized </a:t>
            </a:r>
            <a:r>
              <a:rPr lang="en-US" dirty="0" err="1" smtClean="0"/>
              <a:t>keratic</a:t>
            </a:r>
            <a:r>
              <a:rPr lang="en-US" dirty="0" smtClean="0"/>
              <a:t> precipitates • Anterior chamber flare • Posterior </a:t>
            </a:r>
            <a:r>
              <a:rPr lang="en-US" dirty="0" err="1" smtClean="0"/>
              <a:t>synechiae</a:t>
            </a:r>
            <a:r>
              <a:rPr lang="en-US" dirty="0" smtClean="0"/>
              <a:t>; pupillary membrane • Posterior </a:t>
            </a:r>
            <a:r>
              <a:rPr lang="en-US" dirty="0" err="1" smtClean="0"/>
              <a:t>subcapsular</a:t>
            </a:r>
            <a:r>
              <a:rPr lang="en-US" dirty="0" smtClean="0"/>
              <a:t> cataracts .. • </a:t>
            </a:r>
            <a:r>
              <a:rPr lang="en-US" dirty="0" err="1" smtClean="0"/>
              <a:t>Vitritis</a:t>
            </a:r>
            <a:r>
              <a:rPr lang="en-US" dirty="0" smtClean="0"/>
              <a:t>, CME, </a:t>
            </a:r>
            <a:r>
              <a:rPr lang="en-US" dirty="0" err="1" smtClean="0"/>
              <a:t>hypotony</a:t>
            </a:r>
            <a:r>
              <a:rPr lang="en-US" dirty="0" smtClean="0"/>
              <a:t> </a:t>
            </a:r>
            <a:r>
              <a:rPr lang="en-US" dirty="0" err="1" smtClean="0"/>
              <a:t>macu</a:t>
            </a:r>
            <a:r>
              <a:rPr lang="en-US" dirty="0" smtClean="0"/>
              <a:t>]</a:t>
            </a:r>
            <a:r>
              <a:rPr lang="en-US" dirty="0" err="1" smtClean="0"/>
              <a:t>opathy</a:t>
            </a:r>
            <a:r>
              <a:rPr lang="en-US" dirty="0" smtClean="0"/>
              <a:t> • Secondary glaucoma or </a:t>
            </a:r>
            <a:r>
              <a:rPr lang="en-US" dirty="0" err="1" smtClean="0"/>
              <a:t>hypotony</a:t>
            </a:r>
            <a:r>
              <a:rPr lang="en-US" dirty="0" smtClean="0"/>
              <a:t> late in the disease. Investigations • Rheumatoid factor • Antinuclear antibody (ANA) Treatment • Topical steroids: Prednisolone acetate, </a:t>
            </a:r>
            <a:r>
              <a:rPr lang="en-US" dirty="0" err="1" smtClean="0"/>
              <a:t>Betametha</a:t>
            </a:r>
            <a:r>
              <a:rPr lang="en-US" dirty="0" smtClean="0"/>
              <a:t> </a:t>
            </a:r>
            <a:r>
              <a:rPr lang="en-US" dirty="0" err="1" smtClean="0"/>
              <a:t>sone</a:t>
            </a:r>
            <a:r>
              <a:rPr lang="en-US" dirty="0" smtClean="0"/>
              <a:t>, Dexamethasone • </a:t>
            </a:r>
            <a:r>
              <a:rPr lang="en-US" dirty="0" err="1" smtClean="0"/>
              <a:t>Cycloplegic</a:t>
            </a:r>
            <a:r>
              <a:rPr lang="en-US" dirty="0" smtClean="0"/>
              <a:t> agents: Atropine, </a:t>
            </a:r>
            <a:r>
              <a:rPr lang="en-US" dirty="0" err="1" smtClean="0"/>
              <a:t>Homatropine</a:t>
            </a:r>
            <a:r>
              <a:rPr lang="en-US" dirty="0" smtClean="0"/>
              <a:t>, </a:t>
            </a:r>
            <a:r>
              <a:rPr lang="en-US" dirty="0" err="1" smtClean="0"/>
              <a:t>Cyclopentolate</a:t>
            </a:r>
            <a:r>
              <a:rPr lang="en-US" dirty="0" smtClean="0"/>
              <a:t>. • Periocular/ systemic steroids and immunosuppressive agents are frequently required in J IA-related anterior uveitis in refractory cases or/ and as a steroid-sparing agent.</a:t>
            </a:r>
            <a:endParaRPr lang="en-US" dirty="0"/>
          </a:p>
        </p:txBody>
      </p:sp>
      <p:sp>
        <p:nvSpPr>
          <p:cNvPr id="4" name="Slide Number Placeholder 3"/>
          <p:cNvSpPr>
            <a:spLocks noGrp="1"/>
          </p:cNvSpPr>
          <p:nvPr>
            <p:ph type="sldNum" sz="quarter" idx="10"/>
          </p:nvPr>
        </p:nvSpPr>
        <p:spPr/>
        <p:txBody>
          <a:bodyPr/>
          <a:lstStyle/>
          <a:p>
            <a:fld id="{E6A4AC96-24DE-499A-8244-6ECA5AF74237}" type="slidenum">
              <a:rPr lang="en-US" smtClean="0"/>
              <a:t>28</a:t>
            </a:fld>
            <a:endParaRPr lang="en-US"/>
          </a:p>
        </p:txBody>
      </p:sp>
    </p:spTree>
    <p:extLst>
      <p:ext uri="{BB962C8B-B14F-4D97-AF65-F5344CB8AC3E}">
        <p14:creationId xmlns:p14="http://schemas.microsoft.com/office/powerpoint/2010/main" val="3412043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5BCAD085-E8A6-8845-BD4E-CB4CCA059FC4}" type="datetimeFigureOut">
              <a:rPr lang="en-US" smtClean="0"/>
              <a:t>7/14/2025</a:t>
            </a:fld>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73589982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73364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5BCAD085-E8A6-8845-BD4E-CB4CCA059FC4}" type="datetimeFigureOut">
              <a:rPr lang="en-US" smtClean="0"/>
              <a:t>7/14/2025</a:t>
            </a:fld>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5211060"/>
            <a:ext cx="1584198" cy="22860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1888128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11634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7/14/2025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09848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7/14/2025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27987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29650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BCAD085-E8A6-8845-BD4E-CB4CCA059FC4}" type="datetimeFigureOut">
              <a:rPr lang="en-US" smtClean="0"/>
              <a:t>7/14/2025</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C1FF6DA9-008F-8B48-92A6-B652298478BF}" type="slidenum">
              <a:rPr lang="en-US" smtClean="0"/>
              <a:t>‹#›</a:t>
            </a:fld>
            <a:endParaRPr lang="en-US"/>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57886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BCAD085-E8A6-8845-BD4E-CB4CCA059FC4}" type="datetimeFigureOut">
              <a:rPr lang="en-US" smtClean="0"/>
              <a:t>7/14/2025</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C1FF6DA9-008F-8B48-92A6-B652298478BF}" type="slidenum">
              <a:rPr lang="en-US" smtClean="0"/>
              <a:t>‹#›</a:t>
            </a:fld>
            <a:endParaRPr lang="en-US"/>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17727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52446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03303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5BCAD085-E8A6-8845-BD4E-CB4CCA059FC4}" type="datetimeFigureOut">
              <a:rPr lang="en-US" smtClean="0"/>
              <a:t>7/14/2025</a:t>
            </a:fld>
            <a:endParaRPr lang="en-US"/>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408667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4800" dirty="0"/>
              <a:t>Uveitis: Clinical Patterns, Causes, and Systemic Clues</a:t>
            </a:r>
          </a:p>
        </p:txBody>
      </p:sp>
      <p:sp>
        <p:nvSpPr>
          <p:cNvPr id="3" name="Subtitle 2"/>
          <p:cNvSpPr>
            <a:spLocks noGrp="1"/>
          </p:cNvSpPr>
          <p:nvPr>
            <p:ph type="subTitle" idx="1"/>
          </p:nvPr>
        </p:nvSpPr>
        <p:spPr/>
        <p:txBody>
          <a:bodyPr>
            <a:normAutofit lnSpcReduction="10000"/>
          </a:bodyPr>
          <a:lstStyle/>
          <a:p>
            <a:r>
              <a:rPr dirty="0"/>
              <a:t>A case-based seminar for 5th-year medical </a:t>
            </a:r>
            <a:r>
              <a:rPr dirty="0" smtClean="0"/>
              <a:t>students</a:t>
            </a:r>
            <a:endParaRPr lang="en-US" dirty="0" smtClean="0"/>
          </a:p>
          <a:p>
            <a:r>
              <a:rPr lang="en-US" dirty="0" smtClean="0"/>
              <a:t>Moayad </a:t>
            </a:r>
            <a:r>
              <a:rPr lang="en-US" dirty="0" err="1" smtClean="0"/>
              <a:t>Shaf’ei</a:t>
            </a:r>
            <a:r>
              <a:rPr lang="en-US" smtClean="0"/>
              <a:t>, MD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Learning Objectives</a:t>
            </a:r>
          </a:p>
        </p:txBody>
      </p:sp>
      <p:sp>
        <p:nvSpPr>
          <p:cNvPr id="3" name="Content Placeholder 2"/>
          <p:cNvSpPr>
            <a:spLocks noGrp="1"/>
          </p:cNvSpPr>
          <p:nvPr>
            <p:ph idx="1"/>
          </p:nvPr>
        </p:nvSpPr>
        <p:spPr/>
        <p:txBody>
          <a:bodyPr/>
          <a:lstStyle/>
          <a:p>
            <a:endParaRPr/>
          </a:p>
          <a:p>
            <a:r>
              <a:t>Identify uveitis types and anatomical classification</a:t>
            </a:r>
          </a:p>
          <a:p>
            <a:r>
              <a:t>Discuss key systemic associations</a:t>
            </a:r>
          </a:p>
          <a:p>
            <a:r>
              <a:t>Recognize typical signs and imaging features</a:t>
            </a:r>
          </a:p>
          <a:p>
            <a:r>
              <a:t>Interpret case-based scenarios</a:t>
            </a:r>
          </a:p>
          <a:p>
            <a:r>
              <a:t>Outline basic management principles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Warm-Up Quiz</a:t>
            </a:r>
          </a:p>
        </p:txBody>
      </p:sp>
      <p:sp>
        <p:nvSpPr>
          <p:cNvPr id="3" name="Content Placeholder 2"/>
          <p:cNvSpPr>
            <a:spLocks noGrp="1"/>
          </p:cNvSpPr>
          <p:nvPr>
            <p:ph idx="1"/>
          </p:nvPr>
        </p:nvSpPr>
        <p:spPr/>
        <p:txBody>
          <a:bodyPr/>
          <a:lstStyle/>
          <a:p>
            <a:endParaRPr dirty="0"/>
          </a:p>
          <a:p>
            <a:r>
              <a:rPr dirty="0"/>
              <a:t>Which of the following is most commonly affected in uveitis?</a:t>
            </a:r>
          </a:p>
          <a:p>
            <a:r>
              <a:rPr dirty="0"/>
              <a:t>A. Choroid</a:t>
            </a:r>
          </a:p>
          <a:p>
            <a:r>
              <a:rPr dirty="0"/>
              <a:t>B. Retina</a:t>
            </a:r>
          </a:p>
          <a:p>
            <a:r>
              <a:rPr dirty="0"/>
              <a:t>C. Ciliary body</a:t>
            </a:r>
          </a:p>
          <a:p>
            <a:r>
              <a:rPr dirty="0"/>
              <a:t>D. </a:t>
            </a:r>
            <a:r>
              <a:rPr dirty="0" smtClean="0"/>
              <a:t>Iris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Uveal Tract – Overview</a:t>
            </a:r>
          </a:p>
        </p:txBody>
      </p:sp>
      <p:sp>
        <p:nvSpPr>
          <p:cNvPr id="3" name="Content Placeholder 2"/>
          <p:cNvSpPr>
            <a:spLocks noGrp="1"/>
          </p:cNvSpPr>
          <p:nvPr>
            <p:ph idx="1"/>
          </p:nvPr>
        </p:nvSpPr>
        <p:spPr>
          <a:xfrm>
            <a:off x="731520" y="2103120"/>
            <a:ext cx="3678555" cy="3931920"/>
          </a:xfrm>
        </p:spPr>
        <p:txBody>
          <a:bodyPr/>
          <a:lstStyle/>
          <a:p>
            <a:endParaRPr dirty="0"/>
          </a:p>
          <a:p>
            <a:r>
              <a:rPr dirty="0"/>
              <a:t>Includes the iris, ciliary body, and choroid</a:t>
            </a:r>
          </a:p>
          <a:p>
            <a:r>
              <a:rPr dirty="0"/>
              <a:t>Affected differently based on uveitis </a:t>
            </a:r>
            <a:r>
              <a:rPr dirty="0" smtClean="0"/>
              <a:t>type</a:t>
            </a:r>
            <a:endParaRPr dirty="0"/>
          </a:p>
        </p:txBody>
      </p:sp>
      <p:pic>
        <p:nvPicPr>
          <p:cNvPr id="1026" name="Picture 2" descr="Uveitis - Vision and Eye Heal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7730" y="2103120"/>
            <a:ext cx="3714750" cy="40119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The Uveal Tract | Ento Ke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944" y="2805294"/>
            <a:ext cx="6525006" cy="3170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820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594360"/>
            <a:ext cx="7680960" cy="1371600"/>
          </a:xfrm>
        </p:spPr>
        <p:txBody>
          <a:bodyPr/>
          <a:lstStyle/>
          <a:p>
            <a:r>
              <a:t>Classification of Uveitis</a:t>
            </a:r>
          </a:p>
        </p:txBody>
      </p:sp>
      <p:graphicFrame>
        <p:nvGraphicFramePr>
          <p:cNvPr id="5" name="Table 4"/>
          <p:cNvGraphicFramePr>
            <a:graphicFrameLocks noGrp="1"/>
          </p:cNvGraphicFramePr>
          <p:nvPr>
            <p:extLst>
              <p:ext uri="{D42A27DB-BD31-4B8C-83A1-F6EECF244321}">
                <p14:modId xmlns:p14="http://schemas.microsoft.com/office/powerpoint/2010/main" val="3215322764"/>
              </p:ext>
            </p:extLst>
          </p:nvPr>
        </p:nvGraphicFramePr>
        <p:xfrm>
          <a:off x="541338" y="2489358"/>
          <a:ext cx="7680324" cy="2651760"/>
        </p:xfrm>
        <a:graphic>
          <a:graphicData uri="http://schemas.openxmlformats.org/drawingml/2006/table">
            <a:tbl>
              <a:tblPr>
                <a:tableStyleId>{3C2FFA5D-87B4-456A-9821-1D502468CF0F}</a:tableStyleId>
              </a:tblPr>
              <a:tblGrid>
                <a:gridCol w="1920081"/>
                <a:gridCol w="1920081"/>
                <a:gridCol w="1920081"/>
                <a:gridCol w="1920081"/>
              </a:tblGrid>
              <a:tr h="0">
                <a:tc>
                  <a:txBody>
                    <a:bodyPr/>
                    <a:lstStyle/>
                    <a:p>
                      <a:r>
                        <a:rPr lang="en-US"/>
                        <a:t>Type</a:t>
                      </a:r>
                    </a:p>
                  </a:txBody>
                  <a:tcPr anchor="ctr"/>
                </a:tc>
                <a:tc>
                  <a:txBody>
                    <a:bodyPr/>
                    <a:lstStyle/>
                    <a:p>
                      <a:r>
                        <a:rPr lang="en-US"/>
                        <a:t>Main Site Involved</a:t>
                      </a:r>
                    </a:p>
                  </a:txBody>
                  <a:tcPr anchor="ctr"/>
                </a:tc>
                <a:tc>
                  <a:txBody>
                    <a:bodyPr/>
                    <a:lstStyle/>
                    <a:p>
                      <a:r>
                        <a:rPr lang="en-US"/>
                        <a:t>% of Cases</a:t>
                      </a:r>
                    </a:p>
                  </a:txBody>
                  <a:tcPr anchor="ctr"/>
                </a:tc>
                <a:tc>
                  <a:txBody>
                    <a:bodyPr/>
                    <a:lstStyle/>
                    <a:p>
                      <a:r>
                        <a:rPr lang="en-US"/>
                        <a:t>Example Terms</a:t>
                      </a:r>
                    </a:p>
                  </a:txBody>
                  <a:tcPr anchor="ctr"/>
                </a:tc>
              </a:tr>
              <a:tr h="0">
                <a:tc>
                  <a:txBody>
                    <a:bodyPr/>
                    <a:lstStyle/>
                    <a:p>
                      <a:r>
                        <a:rPr lang="en-US"/>
                        <a:t>Anterior</a:t>
                      </a:r>
                    </a:p>
                  </a:txBody>
                  <a:tcPr anchor="ctr"/>
                </a:tc>
                <a:tc>
                  <a:txBody>
                    <a:bodyPr/>
                    <a:lstStyle/>
                    <a:p>
                      <a:r>
                        <a:rPr lang="en-US"/>
                        <a:t>Iris, CB (Ant. part)</a:t>
                      </a:r>
                    </a:p>
                  </a:txBody>
                  <a:tcPr anchor="ctr"/>
                </a:tc>
                <a:tc>
                  <a:txBody>
                    <a:bodyPr/>
                    <a:lstStyle/>
                    <a:p>
                      <a:r>
                        <a:rPr lang="en-US"/>
                        <a:t>~52%</a:t>
                      </a:r>
                    </a:p>
                  </a:txBody>
                  <a:tcPr anchor="ctr"/>
                </a:tc>
                <a:tc>
                  <a:txBody>
                    <a:bodyPr/>
                    <a:lstStyle/>
                    <a:p>
                      <a:r>
                        <a:rPr lang="en-US"/>
                        <a:t>Iritis, Iridocyclitis</a:t>
                      </a:r>
                    </a:p>
                  </a:txBody>
                  <a:tcPr anchor="ctr"/>
                </a:tc>
              </a:tr>
              <a:tr h="0">
                <a:tc>
                  <a:txBody>
                    <a:bodyPr/>
                    <a:lstStyle/>
                    <a:p>
                      <a:r>
                        <a:rPr lang="en-US"/>
                        <a:t>Intermediate</a:t>
                      </a:r>
                    </a:p>
                  </a:txBody>
                  <a:tcPr anchor="ctr"/>
                </a:tc>
                <a:tc>
                  <a:txBody>
                    <a:bodyPr/>
                    <a:lstStyle/>
                    <a:p>
                      <a:r>
                        <a:rPr lang="en-US"/>
                        <a:t>Vitreous, Pars plana</a:t>
                      </a:r>
                    </a:p>
                  </a:txBody>
                  <a:tcPr anchor="ctr"/>
                </a:tc>
                <a:tc>
                  <a:txBody>
                    <a:bodyPr/>
                    <a:lstStyle/>
                    <a:p>
                      <a:r>
                        <a:rPr lang="en-US"/>
                        <a:t>~13%</a:t>
                      </a:r>
                    </a:p>
                  </a:txBody>
                  <a:tcPr anchor="ctr"/>
                </a:tc>
                <a:tc>
                  <a:txBody>
                    <a:bodyPr/>
                    <a:lstStyle/>
                    <a:p>
                      <a:r>
                        <a:rPr lang="en-US"/>
                        <a:t>Pars planitis</a:t>
                      </a:r>
                    </a:p>
                  </a:txBody>
                  <a:tcPr anchor="ctr"/>
                </a:tc>
              </a:tr>
              <a:tr h="0">
                <a:tc>
                  <a:txBody>
                    <a:bodyPr/>
                    <a:lstStyle/>
                    <a:p>
                      <a:r>
                        <a:rPr lang="en-US"/>
                        <a:t>Posterior</a:t>
                      </a:r>
                    </a:p>
                  </a:txBody>
                  <a:tcPr anchor="ctr"/>
                </a:tc>
                <a:tc>
                  <a:txBody>
                    <a:bodyPr/>
                    <a:lstStyle/>
                    <a:p>
                      <a:r>
                        <a:rPr lang="en-US"/>
                        <a:t>Retina, Choroid</a:t>
                      </a:r>
                    </a:p>
                  </a:txBody>
                  <a:tcPr anchor="ctr"/>
                </a:tc>
                <a:tc>
                  <a:txBody>
                    <a:bodyPr/>
                    <a:lstStyle/>
                    <a:p>
                      <a:r>
                        <a:rPr lang="en-US"/>
                        <a:t>~19%</a:t>
                      </a:r>
                    </a:p>
                  </a:txBody>
                  <a:tcPr anchor="ctr"/>
                </a:tc>
                <a:tc>
                  <a:txBody>
                    <a:bodyPr/>
                    <a:lstStyle/>
                    <a:p>
                      <a:r>
                        <a:rPr lang="en-US"/>
                        <a:t>Chorioretinitis</a:t>
                      </a:r>
                    </a:p>
                  </a:txBody>
                  <a:tcPr anchor="ctr"/>
                </a:tc>
              </a:tr>
              <a:tr h="0">
                <a:tc>
                  <a:txBody>
                    <a:bodyPr/>
                    <a:lstStyle/>
                    <a:p>
                      <a:r>
                        <a:rPr lang="en-US"/>
                        <a:t>Panuveitis</a:t>
                      </a:r>
                    </a:p>
                  </a:txBody>
                  <a:tcPr anchor="ctr"/>
                </a:tc>
                <a:tc>
                  <a:txBody>
                    <a:bodyPr/>
                    <a:lstStyle/>
                    <a:p>
                      <a:r>
                        <a:rPr lang="en-US"/>
                        <a:t>All segments</a:t>
                      </a:r>
                    </a:p>
                  </a:txBody>
                  <a:tcPr anchor="ctr"/>
                </a:tc>
                <a:tc>
                  <a:txBody>
                    <a:bodyPr/>
                    <a:lstStyle/>
                    <a:p>
                      <a:r>
                        <a:rPr lang="en-US"/>
                        <a:t>~16%</a:t>
                      </a:r>
                    </a:p>
                  </a:txBody>
                  <a:tcPr anchor="ctr"/>
                </a:tc>
                <a:tc>
                  <a:txBody>
                    <a:bodyPr/>
                    <a:lstStyle/>
                    <a:p>
                      <a:r>
                        <a:rPr lang="en-US" dirty="0" err="1"/>
                        <a:t>Behçet's</a:t>
                      </a:r>
                      <a:r>
                        <a:rPr lang="en-US" dirty="0"/>
                        <a:t> uveitis</a:t>
                      </a:r>
                    </a:p>
                  </a:txBody>
                  <a:tcPr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Clinical Presentation</a:t>
            </a:r>
          </a:p>
        </p:txBody>
      </p:sp>
      <p:graphicFrame>
        <p:nvGraphicFramePr>
          <p:cNvPr id="5" name="Table 4"/>
          <p:cNvGraphicFramePr>
            <a:graphicFrameLocks noGrp="1"/>
          </p:cNvGraphicFramePr>
          <p:nvPr>
            <p:extLst>
              <p:ext uri="{D42A27DB-BD31-4B8C-83A1-F6EECF244321}">
                <p14:modId xmlns:p14="http://schemas.microsoft.com/office/powerpoint/2010/main" val="3631124949"/>
              </p:ext>
            </p:extLst>
          </p:nvPr>
        </p:nvGraphicFramePr>
        <p:xfrm>
          <a:off x="731838" y="2880836"/>
          <a:ext cx="7680325" cy="2377440"/>
        </p:xfrm>
        <a:graphic>
          <a:graphicData uri="http://schemas.openxmlformats.org/drawingml/2006/table">
            <a:tbl>
              <a:tblPr>
                <a:tableStyleId>{3C2FFA5D-87B4-456A-9821-1D502468CF0F}</a:tableStyleId>
              </a:tblPr>
              <a:tblGrid>
                <a:gridCol w="1536065"/>
                <a:gridCol w="1536065"/>
                <a:gridCol w="1536065"/>
                <a:gridCol w="1536065"/>
                <a:gridCol w="1536065"/>
              </a:tblGrid>
              <a:tr h="0">
                <a:tc>
                  <a:txBody>
                    <a:bodyPr/>
                    <a:lstStyle/>
                    <a:p>
                      <a:r>
                        <a:rPr lang="en-US"/>
                        <a:t>Feature</a:t>
                      </a:r>
                    </a:p>
                  </a:txBody>
                  <a:tcPr anchor="ctr"/>
                </a:tc>
                <a:tc>
                  <a:txBody>
                    <a:bodyPr/>
                    <a:lstStyle/>
                    <a:p>
                      <a:r>
                        <a:rPr lang="en-US"/>
                        <a:t>Acute Anterior</a:t>
                      </a:r>
                    </a:p>
                  </a:txBody>
                  <a:tcPr anchor="ctr"/>
                </a:tc>
                <a:tc>
                  <a:txBody>
                    <a:bodyPr/>
                    <a:lstStyle/>
                    <a:p>
                      <a:r>
                        <a:rPr lang="en-US"/>
                        <a:t>Chronic Anterior</a:t>
                      </a:r>
                    </a:p>
                  </a:txBody>
                  <a:tcPr anchor="ctr"/>
                </a:tc>
                <a:tc>
                  <a:txBody>
                    <a:bodyPr/>
                    <a:lstStyle/>
                    <a:p>
                      <a:r>
                        <a:rPr lang="en-US"/>
                        <a:t>Posterior</a:t>
                      </a:r>
                    </a:p>
                  </a:txBody>
                  <a:tcPr anchor="ctr"/>
                </a:tc>
                <a:tc>
                  <a:txBody>
                    <a:bodyPr/>
                    <a:lstStyle/>
                    <a:p>
                      <a:r>
                        <a:rPr lang="en-US"/>
                        <a:t>Intermediate</a:t>
                      </a:r>
                    </a:p>
                  </a:txBody>
                  <a:tcPr anchor="ctr"/>
                </a:tc>
              </a:tr>
              <a:tr h="0">
                <a:tc>
                  <a:txBody>
                    <a:bodyPr/>
                    <a:lstStyle/>
                    <a:p>
                      <a:r>
                        <a:rPr lang="en-US"/>
                        <a:t>Pain</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r>
              <a:tr h="0">
                <a:tc>
                  <a:txBody>
                    <a:bodyPr/>
                    <a:lstStyle/>
                    <a:p>
                      <a:r>
                        <a:rPr lang="en-US"/>
                        <a:t>Redness</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r>
              <a:tr h="0">
                <a:tc>
                  <a:txBody>
                    <a:bodyPr/>
                    <a:lstStyle/>
                    <a:p>
                      <a:r>
                        <a:rPr lang="en-US"/>
                        <a:t>Photophobia</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r>
              <a:tr h="0">
                <a:tc>
                  <a:txBody>
                    <a:bodyPr/>
                    <a:lstStyle/>
                    <a:p>
                      <a:r>
                        <a:rPr lang="en-US"/>
                        <a:t>Floaters</a:t>
                      </a:r>
                    </a:p>
                  </a:txBody>
                  <a:tcPr anchor="ctr"/>
                </a:tc>
                <a:tc>
                  <a:txBody>
                    <a:bodyPr/>
                    <a:lstStyle/>
                    <a:p>
                      <a:r>
                        <a:rPr lang="en-US"/>
                        <a:t>-</a:t>
                      </a:r>
                    </a:p>
                  </a:txBody>
                  <a:tcPr anchor="ctr"/>
                </a:tc>
                <a:tc>
                  <a:txBody>
                    <a:bodyPr/>
                    <a:lstStyle/>
                    <a:p>
                      <a:r>
                        <a:rPr lang="en-US"/>
                        <a:t>-</a:t>
                      </a:r>
                    </a:p>
                  </a:txBody>
                  <a:tcPr anchor="ctr"/>
                </a:tc>
                <a:tc>
                  <a:txBody>
                    <a:bodyPr/>
                    <a:lstStyle/>
                    <a:p>
                      <a:r>
                        <a:rPr lang="en-US"/>
                        <a:t>++</a:t>
                      </a:r>
                    </a:p>
                  </a:txBody>
                  <a:tcPr anchor="ctr"/>
                </a:tc>
                <a:tc>
                  <a:txBody>
                    <a:bodyPr/>
                    <a:lstStyle/>
                    <a:p>
                      <a:r>
                        <a:rPr lang="en-US" dirty="0"/>
                        <a:t>+++</a:t>
                      </a:r>
                    </a:p>
                  </a:txBody>
                  <a:tcPr anchor="ct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dirty="0"/>
              <a:t>Case 1 – Acute Red </a:t>
            </a:r>
            <a:r>
              <a:rPr sz="3600" dirty="0" smtClean="0"/>
              <a:t>Eye and </a:t>
            </a:r>
            <a:r>
              <a:rPr lang="en-US" sz="3600" dirty="0" smtClean="0"/>
              <a:t>photophobia (25 Y/O man)</a:t>
            </a:r>
            <a:endParaRPr sz="3600" dirty="0"/>
          </a:p>
        </p:txBody>
      </p:sp>
      <p:pic>
        <p:nvPicPr>
          <p:cNvPr id="4" name="Picture 3"/>
          <p:cNvPicPr>
            <a:picLocks noChangeAspect="1"/>
          </p:cNvPicPr>
          <p:nvPr/>
        </p:nvPicPr>
        <p:blipFill>
          <a:blip r:embed="rId2"/>
          <a:stretch>
            <a:fillRect/>
          </a:stretch>
        </p:blipFill>
        <p:spPr>
          <a:xfrm>
            <a:off x="285750" y="2311076"/>
            <a:ext cx="8572500" cy="30168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months later, the other eye!</a:t>
            </a:r>
            <a:endParaRPr lang="en-US" dirty="0"/>
          </a:p>
        </p:txBody>
      </p:sp>
      <p:pic>
        <p:nvPicPr>
          <p:cNvPr id="4" name="Picture 3"/>
          <p:cNvPicPr>
            <a:picLocks noChangeAspect="1"/>
          </p:cNvPicPr>
          <p:nvPr/>
        </p:nvPicPr>
        <p:blipFill>
          <a:blip r:embed="rId3"/>
          <a:stretch>
            <a:fillRect/>
          </a:stretch>
        </p:blipFill>
        <p:spPr>
          <a:xfrm>
            <a:off x="459105" y="2380929"/>
            <a:ext cx="7953375" cy="3029591"/>
          </a:xfrm>
          <a:prstGeom prst="rect">
            <a:avLst/>
          </a:prstGeom>
        </p:spPr>
      </p:pic>
    </p:spTree>
    <p:extLst>
      <p:ext uri="{BB962C8B-B14F-4D97-AF65-F5344CB8AC3E}">
        <p14:creationId xmlns:p14="http://schemas.microsoft.com/office/powerpoint/2010/main" val="2011863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28812" y="1052512"/>
            <a:ext cx="5286375" cy="4752975"/>
          </a:xfrm>
          <a:prstGeom prst="rect">
            <a:avLst/>
          </a:prstGeom>
        </p:spPr>
      </p:pic>
    </p:spTree>
    <p:extLst>
      <p:ext uri="{BB962C8B-B14F-4D97-AF65-F5344CB8AC3E}">
        <p14:creationId xmlns:p14="http://schemas.microsoft.com/office/powerpoint/2010/main" val="3175866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972445" y="2103438"/>
            <a:ext cx="7199110" cy="3932237"/>
          </a:xfrm>
          <a:prstGeom prst="rect">
            <a:avLst/>
          </a:prstGeom>
        </p:spPr>
      </p:pic>
    </p:spTree>
    <p:extLst>
      <p:ext uri="{BB962C8B-B14F-4D97-AF65-F5344CB8AC3E}">
        <p14:creationId xmlns:p14="http://schemas.microsoft.com/office/powerpoint/2010/main" val="129376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049889" y="2103438"/>
            <a:ext cx="5044222" cy="3932237"/>
          </a:xfrm>
          <a:prstGeom prst="rect">
            <a:avLst/>
          </a:prstGeom>
        </p:spPr>
      </p:pic>
    </p:spTree>
    <p:extLst>
      <p:ext uri="{BB962C8B-B14F-4D97-AF65-F5344CB8AC3E}">
        <p14:creationId xmlns:p14="http://schemas.microsoft.com/office/powerpoint/2010/main" val="387792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hat are the Spondyloarthropathi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10019" y="1579563"/>
            <a:ext cx="4723962"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908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Signs on Slit Lamp</a:t>
            </a:r>
          </a:p>
        </p:txBody>
      </p:sp>
      <p:sp>
        <p:nvSpPr>
          <p:cNvPr id="3" name="Content Placeholder 2"/>
          <p:cNvSpPr>
            <a:spLocks noGrp="1"/>
          </p:cNvSpPr>
          <p:nvPr>
            <p:ph idx="1"/>
          </p:nvPr>
        </p:nvSpPr>
        <p:spPr/>
        <p:txBody>
          <a:bodyPr/>
          <a:lstStyle/>
          <a:p>
            <a:endParaRPr/>
          </a:p>
          <a:p>
            <a:r>
              <a:t>Aqueous cells and flare</a:t>
            </a:r>
          </a:p>
          <a:p>
            <a:r>
              <a:t>Keratic precipitates, Hypopyon</a:t>
            </a:r>
          </a:p>
          <a:p>
            <a:r>
              <a:t>Posterior synechiae, iris nodules (e.g., sarcoid)</a:t>
            </a:r>
          </a:p>
          <a:p>
            <a:r>
              <a:t>Granulomatous vs non-granulomatous features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typical case of Fuchs heterochromic iridocyclitis | Leila Ghojazade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09094" y="2103438"/>
            <a:ext cx="7525812"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641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Case 2 – Floaters and Blurred Vision</a:t>
            </a:r>
          </a:p>
        </p:txBody>
      </p:sp>
      <p:pic>
        <p:nvPicPr>
          <p:cNvPr id="4" name="Content Placeholder 3"/>
          <p:cNvPicPr>
            <a:picLocks noGrp="1" noChangeAspect="1"/>
          </p:cNvPicPr>
          <p:nvPr>
            <p:ph idx="1"/>
          </p:nvPr>
        </p:nvPicPr>
        <p:blipFill>
          <a:blip r:embed="rId3"/>
          <a:stretch>
            <a:fillRect/>
          </a:stretch>
        </p:blipFill>
        <p:spPr>
          <a:xfrm>
            <a:off x="731838" y="2706456"/>
            <a:ext cx="7680325" cy="2726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31838" y="2585124"/>
            <a:ext cx="7680325" cy="2968865"/>
          </a:xfrm>
          <a:prstGeom prst="rect">
            <a:avLst/>
          </a:prstGeom>
        </p:spPr>
      </p:pic>
    </p:spTree>
    <p:extLst>
      <p:ext uri="{BB962C8B-B14F-4D97-AF65-F5344CB8AC3E}">
        <p14:creationId xmlns:p14="http://schemas.microsoft.com/office/powerpoint/2010/main" val="1831540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other eye!</a:t>
            </a:r>
            <a:endParaRPr lang="en-US" dirty="0"/>
          </a:p>
        </p:txBody>
      </p:sp>
      <p:pic>
        <p:nvPicPr>
          <p:cNvPr id="4" name="Content Placeholder 3"/>
          <p:cNvPicPr>
            <a:picLocks noGrp="1" noChangeAspect="1"/>
          </p:cNvPicPr>
          <p:nvPr>
            <p:ph idx="1"/>
          </p:nvPr>
        </p:nvPicPr>
        <p:blipFill>
          <a:blip r:embed="rId3"/>
          <a:stretch>
            <a:fillRect/>
          </a:stretch>
        </p:blipFill>
        <p:spPr>
          <a:xfrm>
            <a:off x="355585" y="2103438"/>
            <a:ext cx="4216415" cy="3932237"/>
          </a:xfrm>
          <a:prstGeom prst="rect">
            <a:avLst/>
          </a:prstGeom>
        </p:spPr>
      </p:pic>
      <p:pic>
        <p:nvPicPr>
          <p:cNvPr id="5" name="Picture 4"/>
          <p:cNvPicPr>
            <a:picLocks noChangeAspect="1"/>
          </p:cNvPicPr>
          <p:nvPr/>
        </p:nvPicPr>
        <p:blipFill>
          <a:blip r:embed="rId4"/>
          <a:stretch>
            <a:fillRect/>
          </a:stretch>
        </p:blipFill>
        <p:spPr>
          <a:xfrm>
            <a:off x="4572000" y="2103438"/>
            <a:ext cx="4391025" cy="3932237"/>
          </a:xfrm>
          <a:prstGeom prst="rect">
            <a:avLst/>
          </a:prstGeom>
        </p:spPr>
      </p:pic>
    </p:spTree>
    <p:extLst>
      <p:ext uri="{BB962C8B-B14F-4D97-AF65-F5344CB8AC3E}">
        <p14:creationId xmlns:p14="http://schemas.microsoft.com/office/powerpoint/2010/main" val="2431241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731838" y="2136741"/>
            <a:ext cx="7680325" cy="3865631"/>
          </a:xfrm>
          <a:prstGeom prst="rect">
            <a:avLst/>
          </a:prstGeom>
        </p:spPr>
      </p:pic>
    </p:spTree>
    <p:extLst>
      <p:ext uri="{BB962C8B-B14F-4D97-AF65-F5344CB8AC3E}">
        <p14:creationId xmlns:p14="http://schemas.microsoft.com/office/powerpoint/2010/main" val="2504732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733031" y="2103438"/>
            <a:ext cx="5677938" cy="3932237"/>
          </a:xfrm>
          <a:prstGeom prst="rect">
            <a:avLst/>
          </a:prstGeom>
        </p:spPr>
      </p:pic>
    </p:spTree>
    <p:extLst>
      <p:ext uri="{BB962C8B-B14F-4D97-AF65-F5344CB8AC3E}">
        <p14:creationId xmlns:p14="http://schemas.microsoft.com/office/powerpoint/2010/main" val="3805027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31838" y="2655529"/>
            <a:ext cx="7680325" cy="2828054"/>
          </a:xfrm>
          <a:prstGeom prst="rect">
            <a:avLst/>
          </a:prstGeom>
        </p:spPr>
      </p:pic>
    </p:spTree>
    <p:extLst>
      <p:ext uri="{BB962C8B-B14F-4D97-AF65-F5344CB8AC3E}">
        <p14:creationId xmlns:p14="http://schemas.microsoft.com/office/powerpoint/2010/main" val="1767210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731838" y="2675499"/>
            <a:ext cx="7680325" cy="2788114"/>
          </a:xfrm>
          <a:prstGeom prst="rect">
            <a:avLst/>
          </a:prstGeom>
        </p:spPr>
      </p:pic>
    </p:spTree>
    <p:extLst>
      <p:ext uri="{BB962C8B-B14F-4D97-AF65-F5344CB8AC3E}">
        <p14:creationId xmlns:p14="http://schemas.microsoft.com/office/powerpoint/2010/main" val="1315447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55588" y="2245519"/>
            <a:ext cx="3857625" cy="3648075"/>
          </a:xfrm>
          <a:prstGeom prst="rect">
            <a:avLst/>
          </a:prstGeom>
        </p:spPr>
      </p:pic>
      <p:pic>
        <p:nvPicPr>
          <p:cNvPr id="5" name="Picture 4"/>
          <p:cNvPicPr>
            <a:picLocks noChangeAspect="1"/>
          </p:cNvPicPr>
          <p:nvPr/>
        </p:nvPicPr>
        <p:blipFill>
          <a:blip r:embed="rId3"/>
          <a:stretch>
            <a:fillRect/>
          </a:stretch>
        </p:blipFill>
        <p:spPr>
          <a:xfrm>
            <a:off x="4926330" y="2245519"/>
            <a:ext cx="3486150" cy="3648075"/>
          </a:xfrm>
          <a:prstGeom prst="rect">
            <a:avLst/>
          </a:prstGeom>
        </p:spPr>
      </p:pic>
    </p:spTree>
    <p:extLst>
      <p:ext uri="{BB962C8B-B14F-4D97-AF65-F5344CB8AC3E}">
        <p14:creationId xmlns:p14="http://schemas.microsoft.com/office/powerpoint/2010/main" val="2812718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Posterior Uveitis Findings</a:t>
            </a:r>
          </a:p>
        </p:txBody>
      </p:sp>
      <p:pic>
        <p:nvPicPr>
          <p:cNvPr id="4" name="Picture 3"/>
          <p:cNvPicPr>
            <a:picLocks noChangeAspect="1"/>
          </p:cNvPicPr>
          <p:nvPr/>
        </p:nvPicPr>
        <p:blipFill>
          <a:blip r:embed="rId3"/>
          <a:stretch>
            <a:fillRect/>
          </a:stretch>
        </p:blipFill>
        <p:spPr>
          <a:xfrm>
            <a:off x="262647" y="3348771"/>
            <a:ext cx="8540886" cy="335112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731838" y="2714889"/>
            <a:ext cx="7680325" cy="2709334"/>
          </a:xfrm>
          <a:prstGeom prst="rect">
            <a:avLst/>
          </a:prstGeom>
        </p:spPr>
      </p:pic>
    </p:spTree>
    <p:extLst>
      <p:ext uri="{BB962C8B-B14F-4D97-AF65-F5344CB8AC3E}">
        <p14:creationId xmlns:p14="http://schemas.microsoft.com/office/powerpoint/2010/main" val="2459181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Scientists Figure Out Why Mozzarella Is the Perfect Pizza Chee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5840" y="642594"/>
            <a:ext cx="6878319" cy="562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898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heese Pizza Pie Appearance in CMV Retinitis - Retina Image Ban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9562" y="2103438"/>
            <a:ext cx="3932237" cy="393223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lassification Criteria for Cytomegalovirus Retinitis - American Journal of  Ophthalm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03437"/>
            <a:ext cx="3469640"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04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Case 4 – Uveitis in a Child</a:t>
            </a:r>
          </a:p>
        </p:txBody>
      </p:sp>
      <p:sp>
        <p:nvSpPr>
          <p:cNvPr id="3" name="Content Placeholder 2"/>
          <p:cNvSpPr>
            <a:spLocks noGrp="1"/>
          </p:cNvSpPr>
          <p:nvPr>
            <p:ph idx="1"/>
          </p:nvPr>
        </p:nvSpPr>
        <p:spPr>
          <a:xfrm>
            <a:off x="731520" y="1879600"/>
            <a:ext cx="3647440" cy="3017520"/>
          </a:xfrm>
        </p:spPr>
        <p:txBody>
          <a:bodyPr>
            <a:normAutofit/>
          </a:bodyPr>
          <a:lstStyle/>
          <a:p>
            <a:endParaRPr dirty="0"/>
          </a:p>
          <a:p>
            <a:r>
              <a:rPr dirty="0"/>
              <a:t>7 y/o girl, white eye, ANA+</a:t>
            </a:r>
          </a:p>
          <a:p>
            <a:r>
              <a:rPr dirty="0" err="1"/>
              <a:t>Dx</a:t>
            </a:r>
            <a:r>
              <a:rPr dirty="0"/>
              <a:t>: JIA-associated chronic anterior uveitis</a:t>
            </a:r>
          </a:p>
          <a:p>
            <a:r>
              <a:rPr dirty="0"/>
              <a:t>Risk: Cataract, glaucoma from chronicity</a:t>
            </a:r>
          </a:p>
        </p:txBody>
      </p:sp>
      <p:pic>
        <p:nvPicPr>
          <p:cNvPr id="4" name="Picture 3"/>
          <p:cNvPicPr>
            <a:picLocks noChangeAspect="1"/>
          </p:cNvPicPr>
          <p:nvPr/>
        </p:nvPicPr>
        <p:blipFill>
          <a:blip r:embed="rId3"/>
          <a:stretch>
            <a:fillRect/>
          </a:stretch>
        </p:blipFill>
        <p:spPr>
          <a:xfrm>
            <a:off x="5186004" y="1651000"/>
            <a:ext cx="3226476" cy="500888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31838" y="2497655"/>
            <a:ext cx="7680325" cy="3143802"/>
          </a:xfrm>
          <a:prstGeom prst="rect">
            <a:avLst/>
          </a:prstGeom>
        </p:spPr>
      </p:pic>
    </p:spTree>
    <p:extLst>
      <p:ext uri="{BB962C8B-B14F-4D97-AF65-F5344CB8AC3E}">
        <p14:creationId xmlns:p14="http://schemas.microsoft.com/office/powerpoint/2010/main" val="1572773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Investigations Approach</a:t>
            </a:r>
          </a:p>
        </p:txBody>
      </p:sp>
      <p:sp>
        <p:nvSpPr>
          <p:cNvPr id="3" name="Content Placeholder 2"/>
          <p:cNvSpPr>
            <a:spLocks noGrp="1"/>
          </p:cNvSpPr>
          <p:nvPr>
            <p:ph idx="1"/>
          </p:nvPr>
        </p:nvSpPr>
        <p:spPr/>
        <p:txBody>
          <a:bodyPr/>
          <a:lstStyle/>
          <a:p>
            <a:endParaRPr/>
          </a:p>
          <a:p>
            <a:r>
              <a:t>Known cause? Mild, unilateral → Limited tests</a:t>
            </a:r>
          </a:p>
          <a:p>
            <a:r>
              <a:t>Recurrent, bilateral, granulomatous → Full panel</a:t>
            </a:r>
          </a:p>
          <a:p>
            <a:r>
              <a:t>Labs: CBC, ESR, ANA, HLA-B27, CXR, PPD, ACE, toxoplasma IgG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Treatment Summary</a:t>
            </a:r>
          </a:p>
        </p:txBody>
      </p:sp>
      <p:sp>
        <p:nvSpPr>
          <p:cNvPr id="3" name="Content Placeholder 2"/>
          <p:cNvSpPr>
            <a:spLocks noGrp="1"/>
          </p:cNvSpPr>
          <p:nvPr>
            <p:ph idx="1"/>
          </p:nvPr>
        </p:nvSpPr>
        <p:spPr/>
        <p:txBody>
          <a:bodyPr/>
          <a:lstStyle/>
          <a:p>
            <a:endParaRPr/>
          </a:p>
          <a:p>
            <a:r>
              <a:t>Anterior: Topical steroids + cycloplegics</a:t>
            </a:r>
          </a:p>
          <a:p>
            <a:r>
              <a:t>Intermediate: Systemic/periocular steroids</a:t>
            </a:r>
          </a:p>
          <a:p>
            <a:r>
              <a:t>Posterior: Systemic steroids ± anti-infectives</a:t>
            </a:r>
          </a:p>
          <a:p>
            <a:r>
              <a:t>Panuveitis: Immunosuppressives (e.g., Behçet)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Red Flags for Referral</a:t>
            </a:r>
          </a:p>
        </p:txBody>
      </p:sp>
      <p:sp>
        <p:nvSpPr>
          <p:cNvPr id="3" name="Content Placeholder 2"/>
          <p:cNvSpPr>
            <a:spLocks noGrp="1"/>
          </p:cNvSpPr>
          <p:nvPr>
            <p:ph idx="1"/>
          </p:nvPr>
        </p:nvSpPr>
        <p:spPr/>
        <p:txBody>
          <a:bodyPr/>
          <a:lstStyle/>
          <a:p>
            <a:endParaRPr/>
          </a:p>
          <a:p>
            <a:r>
              <a:t>Vision loss, floaters, vitritis</a:t>
            </a:r>
          </a:p>
          <a:p>
            <a:r>
              <a:t>Posterior involvement</a:t>
            </a:r>
          </a:p>
          <a:p>
            <a:r>
              <a:t>Granulomatous findings</a:t>
            </a:r>
          </a:p>
          <a:p>
            <a:r>
              <a:t>Chronic/recurrent course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Final Quiz – Rapid Fire</a:t>
            </a:r>
          </a:p>
        </p:txBody>
      </p:sp>
      <p:sp>
        <p:nvSpPr>
          <p:cNvPr id="3" name="Content Placeholder 2"/>
          <p:cNvSpPr>
            <a:spLocks noGrp="1"/>
          </p:cNvSpPr>
          <p:nvPr>
            <p:ph idx="1"/>
          </p:nvPr>
        </p:nvSpPr>
        <p:spPr/>
        <p:txBody>
          <a:bodyPr/>
          <a:lstStyle/>
          <a:p>
            <a:endParaRPr dirty="0"/>
          </a:p>
          <a:p>
            <a:r>
              <a:rPr dirty="0"/>
              <a:t>What is snowballing? </a:t>
            </a:r>
            <a:endParaRPr lang="en-US" dirty="0" smtClean="0"/>
          </a:p>
          <a:p>
            <a:r>
              <a:rPr dirty="0" smtClean="0"/>
              <a:t>Most </a:t>
            </a:r>
            <a:r>
              <a:rPr dirty="0"/>
              <a:t>common infectious posterior uveitis? </a:t>
            </a:r>
          </a:p>
          <a:p>
            <a:r>
              <a:rPr dirty="0"/>
              <a:t>Disease with cataract + heterochromia? </a:t>
            </a:r>
            <a:endParaRPr lang="en-US" dirty="0" smtClean="0"/>
          </a:p>
          <a:p>
            <a:r>
              <a:rPr dirty="0" smtClean="0"/>
              <a:t>Hilar </a:t>
            </a:r>
            <a:r>
              <a:rPr dirty="0"/>
              <a:t>LAP + uveitis? </a:t>
            </a:r>
            <a:r>
              <a:rPr dirty="0" smtClean="0"/>
              <a:t>–</a:t>
            </a:r>
            <a:endParaRPr dirty="0"/>
          </a:p>
          <a:p>
            <a:r>
              <a:rPr dirty="0"/>
              <a:t>Recurrent painless anterior uveitis?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61</TotalTime>
  <Words>1552</Words>
  <Application>Microsoft Office PowerPoint</Application>
  <PresentationFormat>On-screen Show (4:3)</PresentationFormat>
  <Paragraphs>136</Paragraphs>
  <Slides>33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Century Gothic</vt:lpstr>
      <vt:lpstr>Garamond</vt:lpstr>
      <vt:lpstr>Savon</vt:lpstr>
      <vt:lpstr>Uveitis: Clinical Patterns, Causes, and Systemic Clues</vt:lpstr>
      <vt:lpstr>Learning Objectives</vt:lpstr>
      <vt:lpstr>Warm-Up Quiz</vt:lpstr>
      <vt:lpstr>The Uveal Tract – Overview</vt:lpstr>
      <vt:lpstr>PowerPoint Presentation</vt:lpstr>
      <vt:lpstr>Classification of Uveitis</vt:lpstr>
      <vt:lpstr>Clinical Presentation</vt:lpstr>
      <vt:lpstr>Case 1 – Acute Red Eye and photophobia (25 Y/O man)</vt:lpstr>
      <vt:lpstr>5 months later, the other eye!</vt:lpstr>
      <vt:lpstr>PowerPoint Presentation</vt:lpstr>
      <vt:lpstr>PowerPoint Presentation</vt:lpstr>
      <vt:lpstr>PowerPoint Presentation</vt:lpstr>
      <vt:lpstr>PowerPoint Presentation</vt:lpstr>
      <vt:lpstr>Signs on Slit Lamp</vt:lpstr>
      <vt:lpstr>PowerPoint Presentation</vt:lpstr>
      <vt:lpstr>Case 2 – Floaters and Blurred Vision</vt:lpstr>
      <vt:lpstr>PowerPoint Presentation</vt:lpstr>
      <vt:lpstr>The other eye!</vt:lpstr>
      <vt:lpstr>PowerPoint Presentation</vt:lpstr>
      <vt:lpstr>PowerPoint Presentation</vt:lpstr>
      <vt:lpstr>PowerPoint Presentation</vt:lpstr>
      <vt:lpstr>PowerPoint Presentation</vt:lpstr>
      <vt:lpstr>PowerPoint Presentation</vt:lpstr>
      <vt:lpstr>Posterior Uveitis Findings</vt:lpstr>
      <vt:lpstr>PowerPoint Presentation</vt:lpstr>
      <vt:lpstr>PowerPoint Presentation</vt:lpstr>
      <vt:lpstr>PowerPoint Presentation</vt:lpstr>
      <vt:lpstr>Case 4 – Uveitis in a Child</vt:lpstr>
      <vt:lpstr>PowerPoint Presentation</vt:lpstr>
      <vt:lpstr>Investigations Approach</vt:lpstr>
      <vt:lpstr>Treatment Summary</vt:lpstr>
      <vt:lpstr>Red Flags for Referral</vt:lpstr>
      <vt:lpstr>Final Quiz – Rapid Fire</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Uveitis: Clinical Patterns, Causes, and Systemic Clues</dc:title>
  <dc:subject/>
  <dc:creator/>
  <cp:keywords/>
  <dc:description>generated using python-pptx</dc:description>
  <cp:lastModifiedBy>Microsoft account</cp:lastModifiedBy>
  <cp:revision>9</cp:revision>
  <dcterms:created xsi:type="dcterms:W3CDTF">2013-01-27T09:14:16Z</dcterms:created>
  <dcterms:modified xsi:type="dcterms:W3CDTF">2025-07-14T20:18:33Z</dcterms:modified>
  <cp:category/>
</cp:coreProperties>
</file>