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13.jpg" ContentType="image/jpg"/>
  <Override PartName="/ppt/media/image114.jpg" ContentType="image/jpg"/>
  <Override PartName="/ppt/media/image115.jpg" ContentType="image/jp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5"/>
  </p:notesMasterIdLst>
  <p:handoutMasterIdLst>
    <p:handoutMasterId r:id="rId216"/>
  </p:handoutMasterIdLst>
  <p:sldIdLst>
    <p:sldId id="256" r:id="rId2"/>
    <p:sldId id="257" r:id="rId3"/>
    <p:sldId id="261" r:id="rId4"/>
    <p:sldId id="263" r:id="rId5"/>
    <p:sldId id="262" r:id="rId6"/>
    <p:sldId id="264" r:id="rId7"/>
    <p:sldId id="265" r:id="rId8"/>
    <p:sldId id="411" r:id="rId9"/>
    <p:sldId id="412" r:id="rId10"/>
    <p:sldId id="413" r:id="rId11"/>
    <p:sldId id="408" r:id="rId12"/>
    <p:sldId id="410" r:id="rId13"/>
    <p:sldId id="409" r:id="rId14"/>
    <p:sldId id="414" r:id="rId15"/>
    <p:sldId id="266" r:id="rId16"/>
    <p:sldId id="451" r:id="rId17"/>
    <p:sldId id="452" r:id="rId18"/>
    <p:sldId id="259" r:id="rId19"/>
    <p:sldId id="260" r:id="rId20"/>
    <p:sldId id="267" r:id="rId21"/>
    <p:sldId id="258" r:id="rId22"/>
    <p:sldId id="270" r:id="rId23"/>
    <p:sldId id="271" r:id="rId24"/>
    <p:sldId id="272" r:id="rId25"/>
    <p:sldId id="273" r:id="rId26"/>
    <p:sldId id="268" r:id="rId27"/>
    <p:sldId id="269" r:id="rId28"/>
    <p:sldId id="330" r:id="rId29"/>
    <p:sldId id="366" r:id="rId30"/>
    <p:sldId id="415" r:id="rId31"/>
    <p:sldId id="274" r:id="rId32"/>
    <p:sldId id="275" r:id="rId33"/>
    <p:sldId id="301" r:id="rId34"/>
    <p:sldId id="354" r:id="rId35"/>
    <p:sldId id="353" r:id="rId36"/>
    <p:sldId id="355" r:id="rId37"/>
    <p:sldId id="286" r:id="rId38"/>
    <p:sldId id="287" r:id="rId39"/>
    <p:sldId id="290" r:id="rId40"/>
    <p:sldId id="291" r:id="rId41"/>
    <p:sldId id="289" r:id="rId42"/>
    <p:sldId id="279" r:id="rId43"/>
    <p:sldId id="277" r:id="rId44"/>
    <p:sldId id="285" r:id="rId45"/>
    <p:sldId id="278" r:id="rId46"/>
    <p:sldId id="288" r:id="rId47"/>
    <p:sldId id="280" r:id="rId48"/>
    <p:sldId id="281" r:id="rId49"/>
    <p:sldId id="282" r:id="rId50"/>
    <p:sldId id="283" r:id="rId51"/>
    <p:sldId id="284" r:id="rId52"/>
    <p:sldId id="356" r:id="rId53"/>
    <p:sldId id="357" r:id="rId54"/>
    <p:sldId id="358" r:id="rId55"/>
    <p:sldId id="359" r:id="rId56"/>
    <p:sldId id="360" r:id="rId57"/>
    <p:sldId id="276" r:id="rId58"/>
    <p:sldId id="292" r:id="rId59"/>
    <p:sldId id="293" r:id="rId60"/>
    <p:sldId id="325" r:id="rId61"/>
    <p:sldId id="326" r:id="rId62"/>
    <p:sldId id="327" r:id="rId63"/>
    <p:sldId id="295" r:id="rId64"/>
    <p:sldId id="305" r:id="rId65"/>
    <p:sldId id="320" r:id="rId66"/>
    <p:sldId id="318" r:id="rId67"/>
    <p:sldId id="321" r:id="rId68"/>
    <p:sldId id="322" r:id="rId69"/>
    <p:sldId id="323" r:id="rId70"/>
    <p:sldId id="324" r:id="rId71"/>
    <p:sldId id="306" r:id="rId72"/>
    <p:sldId id="307" r:id="rId73"/>
    <p:sldId id="328" r:id="rId74"/>
    <p:sldId id="294" r:id="rId75"/>
    <p:sldId id="296" r:id="rId76"/>
    <p:sldId id="319" r:id="rId77"/>
    <p:sldId id="297" r:id="rId78"/>
    <p:sldId id="298" r:id="rId79"/>
    <p:sldId id="300" r:id="rId80"/>
    <p:sldId id="303" r:id="rId81"/>
    <p:sldId id="302" r:id="rId82"/>
    <p:sldId id="299" r:id="rId83"/>
    <p:sldId id="304" r:id="rId84"/>
    <p:sldId id="437" r:id="rId85"/>
    <p:sldId id="313" r:id="rId86"/>
    <p:sldId id="438" r:id="rId87"/>
    <p:sldId id="314" r:id="rId88"/>
    <p:sldId id="440" r:id="rId89"/>
    <p:sldId id="441" r:id="rId90"/>
    <p:sldId id="442" r:id="rId91"/>
    <p:sldId id="443" r:id="rId92"/>
    <p:sldId id="556" r:id="rId93"/>
    <p:sldId id="439" r:id="rId94"/>
    <p:sldId id="308" r:id="rId95"/>
    <p:sldId id="309" r:id="rId96"/>
    <p:sldId id="311" r:id="rId97"/>
    <p:sldId id="310" r:id="rId98"/>
    <p:sldId id="444" r:id="rId99"/>
    <p:sldId id="445" r:id="rId100"/>
    <p:sldId id="446" r:id="rId101"/>
    <p:sldId id="315" r:id="rId102"/>
    <p:sldId id="312" r:id="rId103"/>
    <p:sldId id="316" r:id="rId104"/>
    <p:sldId id="317" r:id="rId105"/>
    <p:sldId id="347" r:id="rId106"/>
    <p:sldId id="344" r:id="rId107"/>
    <p:sldId id="345" r:id="rId108"/>
    <p:sldId id="348" r:id="rId109"/>
    <p:sldId id="351" r:id="rId110"/>
    <p:sldId id="346" r:id="rId111"/>
    <p:sldId id="349" r:id="rId112"/>
    <p:sldId id="350" r:id="rId113"/>
    <p:sldId id="352" r:id="rId114"/>
    <p:sldId id="329" r:id="rId115"/>
    <p:sldId id="331" r:id="rId116"/>
    <p:sldId id="332" r:id="rId117"/>
    <p:sldId id="333" r:id="rId118"/>
    <p:sldId id="336" r:id="rId119"/>
    <p:sldId id="341" r:id="rId120"/>
    <p:sldId id="342" r:id="rId121"/>
    <p:sldId id="335" r:id="rId122"/>
    <p:sldId id="334" r:id="rId123"/>
    <p:sldId id="337" r:id="rId124"/>
    <p:sldId id="338" r:id="rId125"/>
    <p:sldId id="339" r:id="rId126"/>
    <p:sldId id="340" r:id="rId127"/>
    <p:sldId id="343" r:id="rId128"/>
    <p:sldId id="453" r:id="rId129"/>
    <p:sldId id="449" r:id="rId130"/>
    <p:sldId id="372" r:id="rId131"/>
    <p:sldId id="375" r:id="rId132"/>
    <p:sldId id="374" r:id="rId133"/>
    <p:sldId id="373" r:id="rId134"/>
    <p:sldId id="376" r:id="rId135"/>
    <p:sldId id="361" r:id="rId136"/>
    <p:sldId id="378" r:id="rId137"/>
    <p:sldId id="379" r:id="rId138"/>
    <p:sldId id="370" r:id="rId139"/>
    <p:sldId id="371" r:id="rId140"/>
    <p:sldId id="369" r:id="rId141"/>
    <p:sldId id="364" r:id="rId142"/>
    <p:sldId id="365" r:id="rId143"/>
    <p:sldId id="368" r:id="rId144"/>
    <p:sldId id="385" r:id="rId145"/>
    <p:sldId id="386" r:id="rId146"/>
    <p:sldId id="377" r:id="rId147"/>
    <p:sldId id="380" r:id="rId148"/>
    <p:sldId id="381" r:id="rId149"/>
    <p:sldId id="382" r:id="rId150"/>
    <p:sldId id="383" r:id="rId151"/>
    <p:sldId id="384" r:id="rId152"/>
    <p:sldId id="416" r:id="rId153"/>
    <p:sldId id="418" r:id="rId154"/>
    <p:sldId id="417" r:id="rId155"/>
    <p:sldId id="419" r:id="rId156"/>
    <p:sldId id="387" r:id="rId157"/>
    <p:sldId id="395" r:id="rId158"/>
    <p:sldId id="394" r:id="rId159"/>
    <p:sldId id="391" r:id="rId160"/>
    <p:sldId id="392" r:id="rId161"/>
    <p:sldId id="393" r:id="rId162"/>
    <p:sldId id="390" r:id="rId163"/>
    <p:sldId id="540" r:id="rId164"/>
    <p:sldId id="389" r:id="rId165"/>
    <p:sldId id="447" r:id="rId166"/>
    <p:sldId id="448" r:id="rId167"/>
    <p:sldId id="396" r:id="rId168"/>
    <p:sldId id="397" r:id="rId169"/>
    <p:sldId id="398" r:id="rId170"/>
    <p:sldId id="388" r:id="rId171"/>
    <p:sldId id="406" r:id="rId172"/>
    <p:sldId id="407" r:id="rId173"/>
    <p:sldId id="399" r:id="rId174"/>
    <p:sldId id="400" r:id="rId175"/>
    <p:sldId id="401" r:id="rId176"/>
    <p:sldId id="402" r:id="rId177"/>
    <p:sldId id="405" r:id="rId178"/>
    <p:sldId id="403" r:id="rId179"/>
    <p:sldId id="404" r:id="rId180"/>
    <p:sldId id="424" r:id="rId181"/>
    <p:sldId id="425" r:id="rId182"/>
    <p:sldId id="427" r:id="rId183"/>
    <p:sldId id="428" r:id="rId184"/>
    <p:sldId id="429" r:id="rId185"/>
    <p:sldId id="423" r:id="rId186"/>
    <p:sldId id="430" r:id="rId187"/>
    <p:sldId id="422" r:id="rId188"/>
    <p:sldId id="431" r:id="rId189"/>
    <p:sldId id="420" r:id="rId190"/>
    <p:sldId id="421" r:id="rId191"/>
    <p:sldId id="432" r:id="rId192"/>
    <p:sldId id="433" r:id="rId193"/>
    <p:sldId id="434" r:id="rId194"/>
    <p:sldId id="435" r:id="rId195"/>
    <p:sldId id="631" r:id="rId196"/>
    <p:sldId id="643" r:id="rId197"/>
    <p:sldId id="644" r:id="rId198"/>
    <p:sldId id="645" r:id="rId199"/>
    <p:sldId id="646" r:id="rId200"/>
    <p:sldId id="647" r:id="rId201"/>
    <p:sldId id="648" r:id="rId202"/>
    <p:sldId id="649" r:id="rId203"/>
    <p:sldId id="650" r:id="rId204"/>
    <p:sldId id="651" r:id="rId205"/>
    <p:sldId id="652" r:id="rId206"/>
    <p:sldId id="653" r:id="rId207"/>
    <p:sldId id="654" r:id="rId208"/>
    <p:sldId id="655" r:id="rId209"/>
    <p:sldId id="656" r:id="rId210"/>
    <p:sldId id="657" r:id="rId211"/>
    <p:sldId id="658" r:id="rId212"/>
    <p:sldId id="659" r:id="rId213"/>
    <p:sldId id="436" r:id="rId2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3F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35" autoAdjust="0"/>
    <p:restoredTop sz="90036" autoAdjust="0"/>
  </p:normalViewPr>
  <p:slideViewPr>
    <p:cSldViewPr snapToGrid="0">
      <p:cViewPr varScale="1">
        <p:scale>
          <a:sx n="63" d="100"/>
          <a:sy n="63" d="100"/>
        </p:scale>
        <p:origin x="512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presProps" Target="presProp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viewProps" Target="viewProp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theme" Target="theme/theme1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2889B-A0AC-4482-8592-5C96F2309420}" type="datetimeFigureOut">
              <a:rPr lang="en-US" smtClean="0"/>
              <a:t>28/01/2025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29299-61FF-4B93-ADA6-2FD5975D6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B223-FFC0-462A-A3B8-EAA7CE0F8CBD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49E9A-41F7-4779-A581-48A7C374A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peritonsillar-cellulitis-and-abscess/abstract/39,42,54-56" TargetMode="External"/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4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JansonTextLTStd-Roman"/>
              </a:rPr>
              <a:t>Treatment of a septal hematoma is urgent, because the septal cartilage depends on the mucoperichondrial blood supply. When the septal cartilage is dissociated from the </a:t>
            </a:r>
            <a:r>
              <a:rPr lang="en-US" sz="1800" b="0" i="0" u="none" strike="noStrike" baseline="0" dirty="0" err="1">
                <a:latin typeface="JansonTextLTStd-Roman"/>
              </a:rPr>
              <a:t>mucoperichondrium</a:t>
            </a:r>
            <a:r>
              <a:rPr lang="en-US" sz="1800" b="0" i="0" u="none" strike="noStrike" baseline="0" dirty="0">
                <a:latin typeface="JansonTextLTStd-Roman"/>
              </a:rPr>
              <a:t> by a hematoma or abscess, cartilage ischemia and ultimately a saddle nose deformity can result. Infection in the </a:t>
            </a:r>
            <a:r>
              <a:rPr lang="en-US" sz="1800" b="0" i="0" u="none" strike="noStrike" baseline="0" dirty="0" err="1">
                <a:latin typeface="JansonTextLTStd-Roman"/>
              </a:rPr>
              <a:t>periseptal</a:t>
            </a:r>
            <a:r>
              <a:rPr lang="en-US" sz="1800" b="0" i="0" u="none" strike="noStrike" baseline="0" dirty="0">
                <a:latin typeface="JansonTextLTStd-Roman"/>
              </a:rPr>
              <a:t> space can propagate through the valveless venous system and cause sepsis.</a:t>
            </a:r>
          </a:p>
          <a:p>
            <a:pPr algn="l"/>
            <a:r>
              <a:rPr lang="en-US" sz="1800" b="0" i="0" u="none" strike="noStrike" baseline="0" dirty="0">
                <a:latin typeface="JansonTextLTStd-Roman"/>
              </a:rPr>
              <a:t>Contiguous spread of the septal infection can then lead to further complications, such as osteomyelitis, orbital and intracranial abscesses, meningitis, and cavernous sinus thrombosis</a:t>
            </a:r>
          </a:p>
          <a:p>
            <a:r>
              <a:rPr lang="en-US" dirty="0"/>
              <a:t>Septal hematomas and abscesses are generally treated with incision and drainage via a hemi-transfixion or Killian incision, which is usually performed in the operating room under general anesthesia in children and under local anesthesia in older and more cooperative patients. </a:t>
            </a:r>
          </a:p>
          <a:p>
            <a:r>
              <a:rPr lang="en-US" dirty="0"/>
              <a:t>Once the hematoma or abscess is fully evacuated, a quilting stitch may be placed to </a:t>
            </a:r>
            <a:r>
              <a:rPr lang="en-US" dirty="0" err="1"/>
              <a:t>coapt</a:t>
            </a:r>
            <a:r>
              <a:rPr lang="en-US" dirty="0"/>
              <a:t> the mucoperichondrial flaps. Splints are often placed for several days with oral antibiotic prophylaxis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5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Suisse Intl"/>
              </a:rPr>
              <a:t>Asch septum-straightening forceps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Suisse Intl"/>
              </a:rPr>
              <a:t>Walsham septum-straightening forceps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Suisse Intl"/>
              </a:rPr>
              <a:t>Boies</a:t>
            </a:r>
            <a:r>
              <a:rPr lang="en-US" b="0" i="0" dirty="0">
                <a:solidFill>
                  <a:srgbClr val="000000"/>
                </a:solidFill>
                <a:effectLst/>
                <a:latin typeface="Suisse Intl"/>
              </a:rPr>
              <a:t> nasal fracture elevator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Suisse Intl"/>
              </a:rPr>
              <a:t>Mayo hemostat with rubber tubing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Suisse Intl"/>
              </a:rPr>
              <a:t>Killian nasal septum speculum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46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16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Enlarged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923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Nasal Polyp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784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DDx for nasal mass</a:t>
            </a:r>
          </a:p>
          <a:p>
            <a:r>
              <a:rPr lang="en-US" dirty="0"/>
              <a:t>Encephalocele (target question: not to do biopsy)</a:t>
            </a:r>
          </a:p>
          <a:p>
            <a:r>
              <a:rPr lang="en-US" dirty="0"/>
              <a:t>Polyps</a:t>
            </a:r>
          </a:p>
          <a:p>
            <a:r>
              <a:rPr lang="en-US" dirty="0"/>
              <a:t>JNA (target question: CT Angio)</a:t>
            </a:r>
          </a:p>
          <a:p>
            <a:r>
              <a:rPr lang="en-US" dirty="0"/>
              <a:t>Inverted papilloma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23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Inverted papilloma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8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Fossa of </a:t>
            </a:r>
            <a:r>
              <a:rPr lang="en-US" dirty="0" err="1"/>
              <a:t>rosenmuller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67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Unilateral nasal DDx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53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Fungal ball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546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Hyperemia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67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Exudative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541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82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10" dirty="0">
                <a:latin typeface="Calibri"/>
                <a:cs typeface="Calibri"/>
              </a:rPr>
              <a:t>A</a:t>
            </a:r>
            <a:r>
              <a:rPr lang="en-US" sz="1200" spc="-15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typical</a:t>
            </a:r>
            <a:r>
              <a:rPr lang="en-US" sz="1200" spc="-15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attic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retraction </a:t>
            </a:r>
            <a:r>
              <a:rPr lang="en-US" sz="1200" spc="-15" dirty="0">
                <a:latin typeface="Calibri"/>
                <a:cs typeface="Calibri"/>
              </a:rPr>
              <a:t> cholesteatoma </a:t>
            </a:r>
            <a:r>
              <a:rPr lang="en-US" sz="1200" b="1" spc="-10" dirty="0">
                <a:latin typeface="Calibri"/>
                <a:cs typeface="Calibri"/>
              </a:rPr>
              <a:t>(primary </a:t>
            </a:r>
            <a:r>
              <a:rPr lang="en-US" sz="1200" b="1" spc="-5" dirty="0">
                <a:latin typeface="Calibri"/>
                <a:cs typeface="Calibri"/>
              </a:rPr>
              <a:t> </a:t>
            </a:r>
            <a:r>
              <a:rPr lang="en-US" sz="1200" b="1" spc="-10" dirty="0">
                <a:latin typeface="Calibri"/>
                <a:cs typeface="Calibri"/>
              </a:rPr>
              <a:t>acquired</a:t>
            </a:r>
            <a:r>
              <a:rPr lang="en-US" sz="1200" b="1" spc="-55" dirty="0">
                <a:latin typeface="Calibri"/>
                <a:cs typeface="Calibri"/>
              </a:rPr>
              <a:t> </a:t>
            </a:r>
            <a:r>
              <a:rPr lang="en-US" sz="1200" b="1" spc="-15" dirty="0">
                <a:latin typeface="Calibri"/>
                <a:cs typeface="Calibri"/>
              </a:rPr>
              <a:t>cholesteatoma).</a:t>
            </a:r>
            <a:endParaRPr lang="en-US" sz="1200" dirty="0">
              <a:latin typeface="Calibri"/>
              <a:cs typeface="Calibri"/>
            </a:endParaRPr>
          </a:p>
          <a:p>
            <a:pPr marL="12700" marR="71755" indent="0">
              <a:lnSpc>
                <a:spcPct val="99300"/>
              </a:lnSpc>
              <a:spcBef>
                <a:spcPts val="5"/>
              </a:spcBef>
              <a:buFont typeface="Arial MT"/>
              <a:buNone/>
              <a:tabLst>
                <a:tab pos="303530" algn="l"/>
                <a:tab pos="304165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12700" marR="71755" indent="0">
              <a:lnSpc>
                <a:spcPct val="99300"/>
              </a:lnSpc>
              <a:spcBef>
                <a:spcPts val="5"/>
              </a:spcBef>
              <a:buFont typeface="Arial MT"/>
              <a:buNone/>
              <a:tabLst>
                <a:tab pos="303530" algn="l"/>
                <a:tab pos="304165" algn="l"/>
              </a:tabLst>
            </a:pPr>
            <a:r>
              <a:rPr lang="en-US" sz="1200" spc="-20" dirty="0">
                <a:latin typeface="Calibri"/>
                <a:cs typeface="Calibri"/>
              </a:rPr>
              <a:t>Keratinizing </a:t>
            </a:r>
            <a:r>
              <a:rPr lang="en-US" sz="1200" spc="-10" dirty="0">
                <a:latin typeface="Calibri"/>
                <a:cs typeface="Calibri"/>
              </a:rPr>
              <a:t>epithelium has </a:t>
            </a:r>
            <a:r>
              <a:rPr lang="en-US" sz="1200" spc="-450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migrated</a:t>
            </a:r>
            <a:r>
              <a:rPr lang="en-US" sz="1200" spc="-15" dirty="0">
                <a:latin typeface="Calibri"/>
                <a:cs typeface="Calibri"/>
              </a:rPr>
              <a:t> through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a 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perforation</a:t>
            </a:r>
            <a:r>
              <a:rPr lang="en-US" sz="1200" spc="-15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into</a:t>
            </a:r>
            <a:r>
              <a:rPr lang="en-US" sz="1200" spc="-10" dirty="0">
                <a:latin typeface="Calibri"/>
                <a:cs typeface="Calibri"/>
              </a:rPr>
              <a:t> the</a:t>
            </a:r>
            <a:r>
              <a:rPr lang="en-US" sz="1200" spc="-5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middle </a:t>
            </a:r>
            <a:r>
              <a:rPr lang="en-US" sz="1200" spc="-45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ear </a:t>
            </a:r>
            <a:r>
              <a:rPr lang="en-US" sz="1200" b="1" spc="-10" dirty="0">
                <a:latin typeface="Calibri"/>
                <a:cs typeface="Calibri"/>
              </a:rPr>
              <a:t>(secondary </a:t>
            </a:r>
            <a:r>
              <a:rPr lang="en-US" sz="1200" b="1" spc="-15" dirty="0">
                <a:latin typeface="Calibri"/>
                <a:cs typeface="Calibri"/>
              </a:rPr>
              <a:t>acquired </a:t>
            </a:r>
            <a:r>
              <a:rPr lang="en-US" sz="1200" b="1" spc="-10" dirty="0">
                <a:latin typeface="Calibri"/>
                <a:cs typeface="Calibri"/>
              </a:rPr>
              <a:t> </a:t>
            </a:r>
            <a:r>
              <a:rPr lang="en-US" sz="1200" b="1" spc="-15" dirty="0">
                <a:latin typeface="Calibri"/>
                <a:cs typeface="Calibri"/>
              </a:rPr>
              <a:t>cholesteatoma)</a:t>
            </a:r>
            <a:endParaRPr lang="en-US"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lang="en-US" sz="1200" dirty="0">
              <a:latin typeface="Calibri"/>
              <a:cs typeface="Calibri"/>
            </a:endParaRPr>
          </a:p>
          <a:p>
            <a:pPr marL="12700" marR="5080" indent="0">
              <a:lnSpc>
                <a:spcPct val="98500"/>
              </a:lnSpc>
              <a:buFont typeface="Arial MT"/>
              <a:buNone/>
              <a:tabLst>
                <a:tab pos="303530" algn="l"/>
                <a:tab pos="304165" algn="l"/>
              </a:tabLst>
            </a:pPr>
            <a:r>
              <a:rPr lang="en-US" sz="1200" spc="-10" dirty="0">
                <a:latin typeface="Calibri"/>
                <a:cs typeface="Calibri"/>
              </a:rPr>
              <a:t>Behind or within </a:t>
            </a:r>
            <a:r>
              <a:rPr lang="en-US" sz="1200" spc="-5" dirty="0">
                <a:latin typeface="Calibri"/>
                <a:cs typeface="Calibri"/>
              </a:rPr>
              <a:t>an </a:t>
            </a:r>
            <a:r>
              <a:rPr lang="en-US" sz="1200" spc="-15" dirty="0">
                <a:latin typeface="Calibri"/>
                <a:cs typeface="Calibri"/>
              </a:rPr>
              <a:t>intact </a:t>
            </a:r>
            <a:r>
              <a:rPr lang="en-US" sz="1200" spc="-10" dirty="0">
                <a:latin typeface="Calibri"/>
                <a:cs typeface="Calibri"/>
              </a:rPr>
              <a:t> tympanic </a:t>
            </a:r>
            <a:r>
              <a:rPr lang="en-US" sz="1200" spc="-15" dirty="0">
                <a:latin typeface="Calibri"/>
                <a:cs typeface="Calibri"/>
              </a:rPr>
              <a:t>membrane 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en-US" sz="1200" spc="-15" dirty="0">
                <a:latin typeface="Calibri"/>
                <a:cs typeface="Calibri"/>
              </a:rPr>
              <a:t>(</a:t>
            </a:r>
            <a:r>
              <a:rPr lang="en-US" sz="1200" b="1" spc="-15" dirty="0">
                <a:latin typeface="Calibri"/>
                <a:cs typeface="Calibri"/>
              </a:rPr>
              <a:t>congenital</a:t>
            </a:r>
            <a:r>
              <a:rPr lang="en-US" sz="1200" b="1" spc="-25" dirty="0">
                <a:latin typeface="Calibri"/>
                <a:cs typeface="Calibri"/>
              </a:rPr>
              <a:t> </a:t>
            </a:r>
            <a:r>
              <a:rPr lang="en-US" sz="1200" b="1" spc="-15" dirty="0">
                <a:latin typeface="Calibri"/>
                <a:cs typeface="Calibri"/>
              </a:rPr>
              <a:t>cholesteatoma)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088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From this slide onward, students should be able to correctly identify the type and side of hearing loss</a:t>
            </a:r>
          </a:p>
          <a:p>
            <a:r>
              <a:rPr lang="en-US" i="1" dirty="0"/>
              <a:t>Mention possible differential and treatments for each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6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7F7E7E"/>
                </a:solidFill>
                <a:effectLst/>
                <a:latin typeface="Arial" panose="020B0604020202020204" pitchFamily="34" charset="0"/>
              </a:rPr>
              <a:t>most common cause of stridor in the newborn</a:t>
            </a:r>
          </a:p>
          <a:p>
            <a:r>
              <a:rPr lang="en-US" b="0" i="0" dirty="0">
                <a:solidFill>
                  <a:srgbClr val="7F7E7E"/>
                </a:solidFill>
                <a:effectLst/>
                <a:latin typeface="Arial" panose="020B0604020202020204" pitchFamily="34" charset="0"/>
              </a:rPr>
              <a:t>Laryngomalacia is characterized by the onset of high-pitched inspiratory stridor within the first two weeks of life. Stridor is exacerbated by feeding, crying, and lying in a supine position. Symptoms typically peak around 6 months of age, and spontaneously resolve by 12–24 months</a:t>
            </a:r>
          </a:p>
          <a:p>
            <a:endParaRPr lang="en-US" b="0" i="0" dirty="0">
              <a:solidFill>
                <a:srgbClr val="7F7E7E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 err="1">
                <a:solidFill>
                  <a:srgbClr val="7F7E7E"/>
                </a:solidFill>
                <a:effectLst/>
                <a:latin typeface="Arial" panose="020B0604020202020204" pitchFamily="34" charset="0"/>
              </a:rPr>
              <a:t>hort</a:t>
            </a:r>
            <a:r>
              <a:rPr lang="en-US" b="0" i="0" dirty="0">
                <a:solidFill>
                  <a:srgbClr val="7F7E7E"/>
                </a:solidFill>
                <a:effectLst/>
                <a:latin typeface="Arial" panose="020B0604020202020204" pitchFamily="34" charset="0"/>
              </a:rPr>
              <a:t> aryepiglottic folds (100 %), floppy cuneiforms (60 %), and an omega-shaped epiglottis (20 %)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28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40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Peritonsillar Abscess (compare with SCC in the next pic)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62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Potential airway compromise or comorbidities – Patients with impending airway compromise require airway management and emergency surgical intervention (drainage or tonsillectomy).</a:t>
            </a:r>
          </a:p>
          <a:p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In randomized trials comparing needle aspiration with incision and drainage, the procedures had similar initial success rates of &gt;90 percent [</a:t>
            </a:r>
            <a:r>
              <a:rPr lang="en-US" b="0" i="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hlinkClick r:id="rId3"/>
              </a:rPr>
              <a:t>39,42,54-56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]. In one meta-analysis, needle aspiration had a 94 percent success rate for acute resolution (range 85 to 100 percent)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59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to the previous picture (peritonsillar abscess), notice the ugly looking mass here which is typical of oropharyngeal </a:t>
            </a:r>
            <a:r>
              <a:rPr lang="en-US" dirty="0" err="1"/>
              <a:t>scc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9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Tongue SCC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5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Palate SCC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52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Retropharyngeal abscess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36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Epiglottitis, thumb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47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Steep sign, croup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500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and after total laryngectomy for laryngeal 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13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Midline vs lateral neck masses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610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Parapharyngeal abscess</a:t>
            </a:r>
          </a:p>
          <a:p>
            <a:r>
              <a:rPr lang="en-US" dirty="0"/>
              <a:t>Keep this DDx in mind in neck masses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9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21A4-E71B-4D3A-AF45-E989C23A7BB1}" type="datetimeFigureOut">
              <a:rPr lang="en-US" smtClean="0"/>
              <a:t>28/01/2025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gif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gif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png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6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g"/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8734" y="4760465"/>
            <a:ext cx="7363219" cy="1317035"/>
          </a:xfrm>
        </p:spPr>
        <p:txBody>
          <a:bodyPr anchor="t">
            <a:noAutofit/>
          </a:bodyPr>
          <a:lstStyle/>
          <a:p>
            <a:r>
              <a:rPr lang="en-US" sz="5400" dirty="0">
                <a:latin typeface="Franklin Gothic Book" panose="020B0503020102020204" pitchFamily="34" charset="0"/>
                <a:cs typeface="Segoe UI" panose="020B0502040204020203" pitchFamily="34" charset="0"/>
              </a:rPr>
              <a:t>ENT Pictorial Review v2.0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81A951-4A37-DCDC-3C61-950D805F41B3}"/>
              </a:ext>
            </a:extLst>
          </p:cNvPr>
          <p:cNvGrpSpPr/>
          <p:nvPr/>
        </p:nvGrpSpPr>
        <p:grpSpPr>
          <a:xfrm>
            <a:off x="2013142" y="-46327"/>
            <a:ext cx="9965398" cy="3357100"/>
            <a:chOff x="2013142" y="-46327"/>
            <a:chExt cx="9965398" cy="33571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7C77E3-943C-6DF2-A4ED-234FE9C425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13" t="14126" r="61227" b="35974"/>
            <a:stretch/>
          </p:blipFill>
          <p:spPr>
            <a:xfrm>
              <a:off x="9482083" y="240345"/>
              <a:ext cx="2496457" cy="248867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94B024-18E1-E64C-4036-CF1B03A893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80" t="15633" r="37260" b="34467"/>
            <a:stretch/>
          </p:blipFill>
          <p:spPr>
            <a:xfrm>
              <a:off x="5761014" y="1116721"/>
              <a:ext cx="2200915" cy="219405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246F8B-1CBD-D621-278F-414EB645C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22" t="15656" r="12818" b="34444"/>
            <a:stretch/>
          </p:blipFill>
          <p:spPr>
            <a:xfrm>
              <a:off x="2013142" y="-46327"/>
              <a:ext cx="2292383" cy="228523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026" name="Picture 2" descr="Best ENT Clinics in Aundh, Pune - Book Appointment Online | Practo">
            <a:extLst>
              <a:ext uri="{FF2B5EF4-FFF2-40B4-BE49-F238E27FC236}">
                <a16:creationId xmlns:a16="http://schemas.microsoft.com/office/drawing/2014/main" id="{8F928900-3583-E756-9C75-979D5A66A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2" t="8398" r="30505" b="36408"/>
          <a:stretch/>
        </p:blipFill>
        <p:spPr bwMode="auto">
          <a:xfrm>
            <a:off x="-10735" y="3086100"/>
            <a:ext cx="3440822" cy="35869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98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F081219-84B6-1129-B5F6-7C7E2C79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+mn-lt"/>
              </a:rPr>
              <a:t>Rhinology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AF26E93-0BA2-3938-41CE-9584FEC79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3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7A57-41EA-D21F-2A5F-64CE854A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Nose Augmentation - Enhance Me Training Academy">
            <a:extLst>
              <a:ext uri="{FF2B5EF4-FFF2-40B4-BE49-F238E27FC236}">
                <a16:creationId xmlns:a16="http://schemas.microsoft.com/office/drawing/2014/main" id="{DD7EDEED-06E9-047D-69F6-9567EE584D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9447"/>
            <a:ext cx="4995192" cy="659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cations of the nasal bone and cartilage - Mayo Clinic">
            <a:extLst>
              <a:ext uri="{FF2B5EF4-FFF2-40B4-BE49-F238E27FC236}">
                <a16:creationId xmlns:a16="http://schemas.microsoft.com/office/drawing/2014/main" id="{2DCC6626-A655-24A6-2ACD-CD0530F7A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03" y="1202530"/>
            <a:ext cx="6529597" cy="44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4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FB075-92D6-66DE-2875-60118BCAC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Nasal cavity anatomy hi-res stock photography and images - Alamy">
            <a:extLst>
              <a:ext uri="{FF2B5EF4-FFF2-40B4-BE49-F238E27FC236}">
                <a16:creationId xmlns:a16="http://schemas.microsoft.com/office/drawing/2014/main" id="{122C44E9-CEA8-8B7B-8FD8-B936B27737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" b="10952"/>
          <a:stretch/>
        </p:blipFill>
        <p:spPr bwMode="auto">
          <a:xfrm>
            <a:off x="1414462" y="71496"/>
            <a:ext cx="9363075" cy="678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49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49749-B4BE-FCC3-E9C8-A97F3B81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The Nasal Skeleton - Bones - Cartilage - Fractures - TeachMeAnatomy">
            <a:extLst>
              <a:ext uri="{FF2B5EF4-FFF2-40B4-BE49-F238E27FC236}">
                <a16:creationId xmlns:a16="http://schemas.microsoft.com/office/drawing/2014/main" id="{57D57646-75E4-D328-EE8A-736B00C228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45" y="538956"/>
            <a:ext cx="9416110" cy="595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3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5B655-6649-6F40-62A7-CC9AFCB5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What is Little's Area and What is its Clinical Importance (Kiesselbach's  Plexus) - ENT Lecture Video - YouTube">
            <a:extLst>
              <a:ext uri="{FF2B5EF4-FFF2-40B4-BE49-F238E27FC236}">
                <a16:creationId xmlns:a16="http://schemas.microsoft.com/office/drawing/2014/main" id="{0CE17F05-1BBF-5D6E-78E2-C0ACD0569D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r="16506"/>
          <a:stretch/>
        </p:blipFill>
        <p:spPr bwMode="auto">
          <a:xfrm>
            <a:off x="2195512" y="213759"/>
            <a:ext cx="7800975" cy="664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056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A08A5-AC29-0183-C0D9-23F0012A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pistaxis Dr. Abdussalam M jahan ENT depart, Misurata university, faculty  of medicine. - ppt video online download">
            <a:extLst>
              <a:ext uri="{FF2B5EF4-FFF2-40B4-BE49-F238E27FC236}">
                <a16:creationId xmlns:a16="http://schemas.microsoft.com/office/drawing/2014/main" id="{B7029D8F-401A-2D5E-D189-C05B00CAAC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0"/>
            <a:ext cx="9163050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72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522577-8D7C-BB9B-CF80-2B962C45E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127" y="2759243"/>
            <a:ext cx="5647706" cy="37613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2145AF-CF42-A03E-67D7-6B8434BDC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67" y="0"/>
            <a:ext cx="5904833" cy="4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3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4E811E-4491-DAD8-6505-A1521C5BB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1" y="1176964"/>
            <a:ext cx="12032077" cy="450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14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0A42D-37D1-60DD-2C1D-772461E4A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201"/>
            <a:ext cx="7562294" cy="42551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57C678-2CEA-2DC3-493C-F605EF082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0207" y="2780297"/>
            <a:ext cx="4077703" cy="407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21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D122A4-7AAB-9722-547E-E95ABAF41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335" y="842237"/>
            <a:ext cx="6221329" cy="51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13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355ECD-3251-707A-C557-669B49627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421"/>
            <a:ext cx="8978908" cy="4174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70FDBE-FC66-0EE9-6E1C-2517948C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71450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43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9C4D82-A5E8-0B01-DCD1-51E47C6BA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012" y="1053014"/>
            <a:ext cx="8301975" cy="47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83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25A4C3-9827-44E7-4FBD-0E2CAEA2C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495" y="1074821"/>
            <a:ext cx="4945755" cy="47083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2FDEF2-3442-E7C0-28C5-FAFB4DC2AF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45" t="980"/>
          <a:stretch/>
        </p:blipFill>
        <p:spPr>
          <a:xfrm>
            <a:off x="6096000" y="948460"/>
            <a:ext cx="5117432" cy="49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16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E2DAA-70F9-9A6A-C2C5-F50CC1E1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8DA2CE-D181-7477-C44B-211A37BDA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061" t="38619" r="30687" b="6239"/>
          <a:stretch/>
        </p:blipFill>
        <p:spPr>
          <a:xfrm>
            <a:off x="4445134" y="161925"/>
            <a:ext cx="7607031" cy="633095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E31673-95B6-5D0C-102C-A4DA39E055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75" t="41385" r="57344" b="23320"/>
          <a:stretch/>
        </p:blipFill>
        <p:spPr>
          <a:xfrm>
            <a:off x="139835" y="828225"/>
            <a:ext cx="4136665" cy="52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7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C51D04-EDF8-A4E9-5FCE-44EB14BD1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916" y="775571"/>
            <a:ext cx="6587170" cy="52216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277385-5933-8E56-1A01-085FB5786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170" y="1449779"/>
            <a:ext cx="5346914" cy="39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2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osed reduction for Nasal bone">
            <a:extLst>
              <a:ext uri="{FF2B5EF4-FFF2-40B4-BE49-F238E27FC236}">
                <a16:creationId xmlns:a16="http://schemas.microsoft.com/office/drawing/2014/main" id="{80787B88-FD86-4987-CC4F-7456E94ED0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37" y="146734"/>
            <a:ext cx="4265963" cy="315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E666DF-98AC-6FC3-E7EA-0C343310B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186" y="157040"/>
            <a:ext cx="4265962" cy="3158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9B526B-ABB8-8749-E3BB-4857DD31E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880" y="3315228"/>
            <a:ext cx="4587240" cy="3396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AA828-C5F1-8EC8-822E-4A9A09FF6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851" y="3289660"/>
            <a:ext cx="4421149" cy="327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9697-7A9C-61BB-6256-198B7593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Nasal Endoscopy: Procedure &amp; What It Is">
            <a:extLst>
              <a:ext uri="{FF2B5EF4-FFF2-40B4-BE49-F238E27FC236}">
                <a16:creationId xmlns:a16="http://schemas.microsoft.com/office/drawing/2014/main" id="{050C1AD6-806F-6588-B738-DD19F9B622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" b="1772"/>
          <a:stretch/>
        </p:blipFill>
        <p:spPr bwMode="auto">
          <a:xfrm>
            <a:off x="2964447" y="137160"/>
            <a:ext cx="6263106" cy="65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145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A0980-168E-B02C-AB40-41C0CA1A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EF1CCC4-CE1F-9984-E78D-88ECA9145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719" t="34715" r="47812" b="37494"/>
          <a:stretch/>
        </p:blipFill>
        <p:spPr>
          <a:xfrm>
            <a:off x="6327903" y="1027906"/>
            <a:ext cx="5025897" cy="50765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696F28-2AC5-6B6C-14FB-2924E76AD7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37" t="28045" r="66719" b="37216"/>
          <a:stretch/>
        </p:blipFill>
        <p:spPr>
          <a:xfrm>
            <a:off x="838200" y="1027906"/>
            <a:ext cx="5157742" cy="507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27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FBE7-B2FD-AE40-8F29-6FED6A70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B524-E44F-DCF1-9DC8-60A74A841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3D360-62BD-6437-D5F7-AFA871861B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81" t="32212" r="38281" b="40274"/>
          <a:stretch/>
        </p:blipFill>
        <p:spPr>
          <a:xfrm>
            <a:off x="3138487" y="558473"/>
            <a:ext cx="5915025" cy="57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12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0CE2D-C234-7511-3AE1-BDF6314E3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7C0A5D-6FD7-31B7-915B-7F39C19D7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00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6D888-3881-6279-AC23-5ECD5E4D0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uforea | Chronic Rhinosinusitis with Nasal Polyps (CRSwNP)">
            <a:extLst>
              <a:ext uri="{FF2B5EF4-FFF2-40B4-BE49-F238E27FC236}">
                <a16:creationId xmlns:a16="http://schemas.microsoft.com/office/drawing/2014/main" id="{9C862AF9-686E-1CE6-441A-264BDEE951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528" y="315912"/>
            <a:ext cx="7726944" cy="617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337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587A-2D0B-81B8-1D9B-783640F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A Midline Nasal Mass in a Term Neonate - The Journal of Pediatrics">
            <a:extLst>
              <a:ext uri="{FF2B5EF4-FFF2-40B4-BE49-F238E27FC236}">
                <a16:creationId xmlns:a16="http://schemas.microsoft.com/office/drawing/2014/main" id="{F510A7DA-A9C0-73C5-F27E-8ACC773F87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26" y="875060"/>
            <a:ext cx="8379747" cy="51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69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5082-A6A2-103D-149D-755118ED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Nasal Polyps - Ear, Nose, and Throat Disorders - MSD Manual Consumer Version">
            <a:extLst>
              <a:ext uri="{FF2B5EF4-FFF2-40B4-BE49-F238E27FC236}">
                <a16:creationId xmlns:a16="http://schemas.microsoft.com/office/drawing/2014/main" id="{AE3C3C1B-7472-EBB5-09DA-860757BE20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7" y="693270"/>
            <a:ext cx="7172325" cy="547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391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CBD0-9B2B-7269-9095-F7F744FE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Inverted papilloma characteristically arises from the lateral nasal... |  Download Scientific Diagram">
            <a:extLst>
              <a:ext uri="{FF2B5EF4-FFF2-40B4-BE49-F238E27FC236}">
                <a16:creationId xmlns:a16="http://schemas.microsoft.com/office/drawing/2014/main" id="{FA78719C-4B01-6FE9-C574-85C71E85BB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951" y="170418"/>
            <a:ext cx="7578097" cy="651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5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C550-0150-5A98-5945-C792D1E7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D9664-2233-4B6B-82E8-AC61C0627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196CCE-D289-E368-892E-43400336B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44" t="41940" r="47343" b="22209"/>
          <a:stretch/>
        </p:blipFill>
        <p:spPr>
          <a:xfrm>
            <a:off x="566737" y="272917"/>
            <a:ext cx="11058525" cy="631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08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FDA4-A6FD-5A08-7E61-FB275F3B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303A4-1F08-B0D6-7C40-8FFCB9D75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B5944E-CDE5-714A-F893-13FC49CB72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13" t="32770" r="47812" b="28322"/>
          <a:stretch/>
        </p:blipFill>
        <p:spPr>
          <a:xfrm>
            <a:off x="951366" y="155142"/>
            <a:ext cx="10289268" cy="654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58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9D10-44FA-A45A-EA49-EC12E86C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63295A-80E3-ED03-4F32-6BFEE3FE9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18" y="146499"/>
            <a:ext cx="6638764" cy="6565001"/>
          </a:xfrm>
        </p:spPr>
      </p:pic>
    </p:spTree>
    <p:extLst>
      <p:ext uri="{BB962C8B-B14F-4D97-AF65-F5344CB8AC3E}">
        <p14:creationId xmlns:p14="http://schemas.microsoft.com/office/powerpoint/2010/main" val="3444294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2A8FFA-C6CE-7885-3707-75909CFF7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8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5E8A-D813-D8E2-3BC4-D586199AF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91" y="538179"/>
            <a:ext cx="7898417" cy="578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51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B92B2-3976-9BDC-D296-46FF53B6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92AE8E-CFEF-5242-A7E4-2B4DD7525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4614" t="36848" r="5695" b="36446"/>
          <a:stretch/>
        </p:blipFill>
        <p:spPr bwMode="auto">
          <a:xfrm>
            <a:off x="2533650" y="712706"/>
            <a:ext cx="7124700" cy="543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025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5994F-867F-F804-93B6-0811BD87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Primary Endoscopic Surgery Led to Faster Resolution of Sinusitis Symptoms  than Dental Treatments - ENTtoday">
            <a:extLst>
              <a:ext uri="{FF2B5EF4-FFF2-40B4-BE49-F238E27FC236}">
                <a16:creationId xmlns:a16="http://schemas.microsoft.com/office/drawing/2014/main" id="{94B78849-E68D-B7B1-9890-F7BD098855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6" y="1027906"/>
            <a:ext cx="10596044" cy="496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227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A706C-9C51-8572-0056-54D842F6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9CBB9-4844-B8AA-5CB4-722F966980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308" y="198294"/>
            <a:ext cx="6749384" cy="6461411"/>
          </a:xfrm>
        </p:spPr>
      </p:pic>
    </p:spTree>
    <p:extLst>
      <p:ext uri="{BB962C8B-B14F-4D97-AF65-F5344CB8AC3E}">
        <p14:creationId xmlns:p14="http://schemas.microsoft.com/office/powerpoint/2010/main" val="117840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DBF6CB-8B67-E4E3-881F-D19F333E7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434" y="0"/>
            <a:ext cx="5185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59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EC78FB-D498-EE22-515E-2CD21C486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39" y="1170572"/>
            <a:ext cx="6438921" cy="45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12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ymptomatology of nasal diseases | PPT">
            <a:extLst>
              <a:ext uri="{FF2B5EF4-FFF2-40B4-BE49-F238E27FC236}">
                <a16:creationId xmlns:a16="http://schemas.microsoft.com/office/drawing/2014/main" id="{A4ABF4A4-F4E8-D74E-98C3-A279C119A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26" y="378994"/>
            <a:ext cx="8133348" cy="610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977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30ED-072B-CCD0-01F0-31BBBDFB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Frontal Sinus: Normal Anatomy &amp; Variants">
            <a:extLst>
              <a:ext uri="{FF2B5EF4-FFF2-40B4-BE49-F238E27FC236}">
                <a16:creationId xmlns:a16="http://schemas.microsoft.com/office/drawing/2014/main" id="{2DC1FCB0-25A2-0335-62D1-434F55D9FE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266223"/>
            <a:ext cx="6076950" cy="632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544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2C27C-C1BB-0A62-0D83-EC06B7CA5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Nose and Sinonasal Cavities | Radiology Key">
            <a:extLst>
              <a:ext uri="{FF2B5EF4-FFF2-40B4-BE49-F238E27FC236}">
                <a16:creationId xmlns:a16="http://schemas.microsoft.com/office/drawing/2014/main" id="{2F8B07F1-C044-3845-DAB3-7C6D56C64D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204" y="379114"/>
            <a:ext cx="7963592" cy="609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871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4BFA3-70B8-FECE-FD57-2AB18F8C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858DE-EED6-53C2-822D-C46D2BEF6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PPT - Anatomy and relevant anatomical variants in nasal and paranasal sinuses  CT scan PowerPoint Presentation - ID:5409077">
            <a:extLst>
              <a:ext uri="{FF2B5EF4-FFF2-40B4-BE49-F238E27FC236}">
                <a16:creationId xmlns:a16="http://schemas.microsoft.com/office/drawing/2014/main" id="{AC941FB7-F42D-041C-3740-926C9CB58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416" y="182562"/>
            <a:ext cx="8657167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612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55842-510F-AB39-2326-DB29EB55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Nose and Sinonasal Cavities | Radiology Key">
            <a:extLst>
              <a:ext uri="{FF2B5EF4-FFF2-40B4-BE49-F238E27FC236}">
                <a16:creationId xmlns:a16="http://schemas.microsoft.com/office/drawing/2014/main" id="{49BE00A5-DF83-2CEA-08BA-92879373CF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90" y="1519239"/>
            <a:ext cx="12229990" cy="381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978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D401-DDF2-390F-513A-5A8C24AF9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E9B18-3040-0109-B27A-38B15CA60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Nose and Sinonasal Cavities | Radiology Key">
            <a:extLst>
              <a:ext uri="{FF2B5EF4-FFF2-40B4-BE49-F238E27FC236}">
                <a16:creationId xmlns:a16="http://schemas.microsoft.com/office/drawing/2014/main" id="{B21D9E4B-B5C1-85DA-DE4F-74DB9D415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" y="1383682"/>
            <a:ext cx="11610975" cy="409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046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A57AD-C164-A811-8A2D-5D49A3F5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Normal sinus CT (annotated) | Radiology Case | Radiopaedia.org">
            <a:extLst>
              <a:ext uri="{FF2B5EF4-FFF2-40B4-BE49-F238E27FC236}">
                <a16:creationId xmlns:a16="http://schemas.microsoft.com/office/drawing/2014/main" id="{6F440F44-2135-355D-78B4-8FB74EC6FF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18" y="203112"/>
            <a:ext cx="8615363" cy="645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9546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F85B-DFC0-3F2B-77BD-F80BE5F15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T Brain Anatomy - Sinuses">
            <a:extLst>
              <a:ext uri="{FF2B5EF4-FFF2-40B4-BE49-F238E27FC236}">
                <a16:creationId xmlns:a16="http://schemas.microsoft.com/office/drawing/2014/main" id="{819513AB-D755-A03C-68AE-9F567CB55E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0" y="1027906"/>
            <a:ext cx="12093819" cy="525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1195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8D8D-7770-6AA5-55EE-ACC4986A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Automatic forensic identification using 3D sphenoid sinus segmentation and  deep characterization | Medical &amp; Biological Engineering &amp; Computing">
            <a:extLst>
              <a:ext uri="{FF2B5EF4-FFF2-40B4-BE49-F238E27FC236}">
                <a16:creationId xmlns:a16="http://schemas.microsoft.com/office/drawing/2014/main" id="{FD87487A-C83D-8649-F420-3D6D2A8ED4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64" y="806053"/>
            <a:ext cx="10631472" cy="524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688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F66F-3B3D-00A3-2FBD-DD7EC2FD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4" name="Picture 4" descr="Home Page">
            <a:extLst>
              <a:ext uri="{FF2B5EF4-FFF2-40B4-BE49-F238E27FC236}">
                <a16:creationId xmlns:a16="http://schemas.microsoft.com/office/drawing/2014/main" id="{B6736AC3-27D2-3E49-7524-22900A723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806" y="174099"/>
            <a:ext cx="9196387" cy="650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4945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9122-7F28-AE48-2D36-967481DD8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T scan of paranasal sinus — coronal view showing normal sphenoid sinus |  Download Scientific Diagram">
            <a:extLst>
              <a:ext uri="{FF2B5EF4-FFF2-40B4-BE49-F238E27FC236}">
                <a16:creationId xmlns:a16="http://schemas.microsoft.com/office/drawing/2014/main" id="{DBED5164-6A8C-EB94-76F1-EDD084ADFE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89" y="397668"/>
            <a:ext cx="8245221" cy="606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722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45DA-5915-7E42-3332-F393CB42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77A975AF-CA07-D7A1-47DF-9C68AB038F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64" y="409575"/>
            <a:ext cx="8766072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4878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DFDAD-4826-524B-BD49-6DD5A1BC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Acute sinusitis | Radiology Case | Radiopaedia.org">
            <a:extLst>
              <a:ext uri="{FF2B5EF4-FFF2-40B4-BE49-F238E27FC236}">
                <a16:creationId xmlns:a16="http://schemas.microsoft.com/office/drawing/2014/main" id="{2A783B88-EF86-52F0-EC07-8B0A11E3AC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5541" r="2666"/>
          <a:stretch/>
        </p:blipFill>
        <p:spPr bwMode="auto">
          <a:xfrm>
            <a:off x="6264069" y="689862"/>
            <a:ext cx="5676241" cy="553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84497A-461E-A970-BCE2-146D15DFF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90" y="1123950"/>
            <a:ext cx="584431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7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FA89-C24F-1EF9-B68D-4F4D3314A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3D1B00-287A-F1B6-6286-EDAC5729E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4469" r="6593" b="7971"/>
          <a:stretch/>
        </p:blipFill>
        <p:spPr bwMode="auto">
          <a:xfrm>
            <a:off x="2931716" y="121667"/>
            <a:ext cx="6328568" cy="649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3813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33DC-1CA6-3662-B9F6-B5468FDA6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7329BF2-A1A2-6D49-3128-EA40A09EA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6" b="10680"/>
          <a:stretch/>
        </p:blipFill>
        <p:spPr>
          <a:xfrm>
            <a:off x="2389436" y="492141"/>
            <a:ext cx="7413128" cy="587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451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DA48-6E38-B9F5-C590-2DAB52FF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46BDD9A-E60F-E7C3-3029-020F9EEB2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619125"/>
            <a:ext cx="56197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54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ureus | Antrochoanal Polyp in Anterior Nasal Cavity: A Case Report |  Article">
            <a:extLst>
              <a:ext uri="{FF2B5EF4-FFF2-40B4-BE49-F238E27FC236}">
                <a16:creationId xmlns:a16="http://schemas.microsoft.com/office/drawing/2014/main" id="{78A34DE5-E2CE-56FA-1FE8-E8D9ADEB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466725"/>
            <a:ext cx="9391650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123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74D285-E62D-6786-17A0-033745FF9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78" y="1388269"/>
            <a:ext cx="5828422" cy="40814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627BC0-BC27-F34B-FCC9-379FBACD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630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BC7946-5C2C-B43B-F343-AC0667613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791" y="799609"/>
            <a:ext cx="9398417" cy="525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857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AD3615-7393-35C8-4F2C-28DACBAF7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260" y="1070908"/>
            <a:ext cx="8469479" cy="47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904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A05D42-61B5-5A18-BFDC-2791691AD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13" y="854367"/>
            <a:ext cx="9870974" cy="514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476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AA48D-4257-78AF-2394-B426626E9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A Single Small-Sized Fungus Ball in the Maxillary Sinus: An Endoscopic View  - Jae Hoon Lee, Dong Hwan Oh, Dam Ho Lee, 2020">
            <a:extLst>
              <a:ext uri="{FF2B5EF4-FFF2-40B4-BE49-F238E27FC236}">
                <a16:creationId xmlns:a16="http://schemas.microsoft.com/office/drawing/2014/main" id="{86918418-E83C-879C-F20E-B52AB63563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387" y="702236"/>
            <a:ext cx="5865526" cy="532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F89EF9-5C57-7CB7-CD0F-38832F865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87" y="702236"/>
            <a:ext cx="5756857" cy="53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55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9F752-2AAB-D887-7D48-9AE28ABD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+mn-lt"/>
              </a:rPr>
              <a:t>Otology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854EBD-F6B5-72F9-A0B5-BF0B513A9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084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he external ears are made of cartilage and skin. There is a robust blood  supply and nerve supply… | Ear anatomy, External ear anatomy, Human anatomy  and physiology">
            <a:extLst>
              <a:ext uri="{FF2B5EF4-FFF2-40B4-BE49-F238E27FC236}">
                <a16:creationId xmlns:a16="http://schemas.microsoft.com/office/drawing/2014/main" id="{97FE1EE0-7D4B-43BF-9055-7AEA64357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7294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9DDC5-4953-E194-BABD-55164BBC2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648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616E5-0F7F-C298-5F22-7ED167337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930" y="177390"/>
            <a:ext cx="7216140" cy="650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562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71081E-BB17-7C59-ACBB-571FC23B0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24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natomy of the Ear and Understanding Hearing | Happy Ears Hearing">
            <a:extLst>
              <a:ext uri="{FF2B5EF4-FFF2-40B4-BE49-F238E27FC236}">
                <a16:creationId xmlns:a16="http://schemas.microsoft.com/office/drawing/2014/main" id="{C0868B35-59B7-B7AA-C2B9-E1F16841F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9843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91D2B-E605-C472-03E7-2253ED0B7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9" t="26934" r="43281" b="34993"/>
          <a:stretch/>
        </p:blipFill>
        <p:spPr>
          <a:xfrm>
            <a:off x="704154" y="933450"/>
            <a:ext cx="10783691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706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ar: Foreign Body | Basicmedical Key">
            <a:extLst>
              <a:ext uri="{FF2B5EF4-FFF2-40B4-BE49-F238E27FC236}">
                <a16:creationId xmlns:a16="http://schemas.microsoft.com/office/drawing/2014/main" id="{00422AF3-2F0B-E1F7-EB54-84B67343B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393639"/>
            <a:ext cx="6953250" cy="607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7077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ar Foreign Body Removal | Department of Emergency Medicine | Saint John">
            <a:extLst>
              <a:ext uri="{FF2B5EF4-FFF2-40B4-BE49-F238E27FC236}">
                <a16:creationId xmlns:a16="http://schemas.microsoft.com/office/drawing/2014/main" id="{FF6209CE-A189-F444-67A3-BC967156F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990600"/>
            <a:ext cx="771525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8375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B6105-EA2D-6C0F-46CD-9F20795F9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419" y="603037"/>
            <a:ext cx="4729162" cy="565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995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wimmer's Ear: Symptoms &amp; Treatments">
            <a:extLst>
              <a:ext uri="{FF2B5EF4-FFF2-40B4-BE49-F238E27FC236}">
                <a16:creationId xmlns:a16="http://schemas.microsoft.com/office/drawing/2014/main" id="{C89F8774-2942-E3E8-FB5F-F3C1AEC22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0"/>
            <a:ext cx="6256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4327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52D587-C096-8325-7443-48D31DF96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559905"/>
            <a:ext cx="7634287" cy="573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729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Otitis externa: Providing relief while avoiding complications | MDedge  Family Medicine">
            <a:extLst>
              <a:ext uri="{FF2B5EF4-FFF2-40B4-BE49-F238E27FC236}">
                <a16:creationId xmlns:a16="http://schemas.microsoft.com/office/drawing/2014/main" id="{7498B7ED-3794-D55C-00D4-E05ABDDF8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5" y="1211072"/>
            <a:ext cx="5994398" cy="443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E5A665-0953-589F-D96A-48AC06118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274" y="3117353"/>
            <a:ext cx="4800600" cy="3600450"/>
          </a:xfrm>
          <a:prstGeom prst="rect">
            <a:avLst/>
          </a:prstGeom>
        </p:spPr>
      </p:pic>
      <p:pic>
        <p:nvPicPr>
          <p:cNvPr id="51204" name="Picture 4" descr="Ear Wick Placement Job Aid - Final - YouTube">
            <a:extLst>
              <a:ext uri="{FF2B5EF4-FFF2-40B4-BE49-F238E27FC236}">
                <a16:creationId xmlns:a16="http://schemas.microsoft.com/office/drawing/2014/main" id="{AAE22A7B-714F-44DD-1AE0-574EDC2DC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2" y="54471"/>
            <a:ext cx="5292723" cy="297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1288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2FE481-3D2C-B08A-5B7B-6B9D4AA05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625" t="27489" r="18594" b="35270"/>
          <a:stretch/>
        </p:blipFill>
        <p:spPr>
          <a:xfrm>
            <a:off x="2790825" y="98974"/>
            <a:ext cx="6610350" cy="666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734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D275F4-3C8D-5CEA-A3BB-FE8F67976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56" t="30268" r="68125" b="32213"/>
          <a:stretch/>
        </p:blipFill>
        <p:spPr>
          <a:xfrm>
            <a:off x="2981325" y="403956"/>
            <a:ext cx="6229350" cy="605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40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8C914-97D4-83E9-E5A6-0E6DA9977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199" y="332430"/>
            <a:ext cx="6807602" cy="619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139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iddle Ear – Earth's Lab">
            <a:extLst>
              <a:ext uri="{FF2B5EF4-FFF2-40B4-BE49-F238E27FC236}">
                <a16:creationId xmlns:a16="http://schemas.microsoft.com/office/drawing/2014/main" id="{201E1CA3-129C-0270-8BBE-870697E67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81" y="278465"/>
            <a:ext cx="9063038" cy="630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8221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iddle Ear - iMedScholar">
            <a:extLst>
              <a:ext uri="{FF2B5EF4-FFF2-40B4-BE49-F238E27FC236}">
                <a16:creationId xmlns:a16="http://schemas.microsoft.com/office/drawing/2014/main" id="{1670B3DD-3603-DF4D-193A-475BBFF2E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0"/>
            <a:ext cx="8864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6912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Ossicles - Wikipedia">
            <a:extLst>
              <a:ext uri="{FF2B5EF4-FFF2-40B4-BE49-F238E27FC236}">
                <a16:creationId xmlns:a16="http://schemas.microsoft.com/office/drawing/2014/main" id="{736F550F-95C8-C1DA-7A50-4DC72F114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7" y="460642"/>
            <a:ext cx="9153525" cy="59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8417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uman ear - Cochlea, Vestibule, Semicircular Canals | Britannica">
            <a:extLst>
              <a:ext uri="{FF2B5EF4-FFF2-40B4-BE49-F238E27FC236}">
                <a16:creationId xmlns:a16="http://schemas.microsoft.com/office/drawing/2014/main" id="{598C1994-CD0D-A26B-7B4C-E02847AE7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06" y="561975"/>
            <a:ext cx="10741787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1495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eniere's disease: Anatomy of Inner Ear - NEET PG ENT">
            <a:extLst>
              <a:ext uri="{FF2B5EF4-FFF2-40B4-BE49-F238E27FC236}">
                <a16:creationId xmlns:a16="http://schemas.microsoft.com/office/drawing/2014/main" id="{A9291E5B-2989-1064-BE59-6CD78E3EE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61" y="638175"/>
            <a:ext cx="7474278" cy="558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3594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igure 1 from AIDS FOR OTOLARYNGOLOGISTS DIAGNOSTIC EVALUATION OF TYMPANIC  MEMBRANES | Semantic Scholar">
            <a:extLst>
              <a:ext uri="{FF2B5EF4-FFF2-40B4-BE49-F238E27FC236}">
                <a16:creationId xmlns:a16="http://schemas.microsoft.com/office/drawing/2014/main" id="{F08CB1D7-F00F-84CE-F14B-AAD937148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-57150"/>
            <a:ext cx="8715375" cy="67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4455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20F11-4CC1-D0E1-F0DA-C25D4C370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840" y="100367"/>
            <a:ext cx="7678319" cy="66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227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Quadrants of the Tympanic Membrane - WiscMed">
            <a:extLst>
              <a:ext uri="{FF2B5EF4-FFF2-40B4-BE49-F238E27FC236}">
                <a16:creationId xmlns:a16="http://schemas.microsoft.com/office/drawing/2014/main" id="{635180A7-A4C4-2F94-377D-3844402A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59930"/>
            <a:ext cx="11868150" cy="573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654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C9502C-4CD4-5429-4273-509CE0E205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1" t="28323" r="68438" b="34159"/>
          <a:stretch/>
        </p:blipFill>
        <p:spPr>
          <a:xfrm>
            <a:off x="3076575" y="364170"/>
            <a:ext cx="6038850" cy="612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759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F0481-9C62-A2A1-48B2-26E527AF0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1" t="31936" r="68281" b="29434"/>
          <a:stretch/>
        </p:blipFill>
        <p:spPr>
          <a:xfrm>
            <a:off x="2884430" y="97596"/>
            <a:ext cx="6423139" cy="66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153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8E934C-4CCE-8F63-AB50-122EE426E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29"/>
            <a:ext cx="12192000" cy="65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809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7CD2FA-670D-5F1A-01F9-6D18179B5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649"/>
            <a:ext cx="12192000" cy="597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706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morrhagic AOM">
            <a:extLst>
              <a:ext uri="{FF2B5EF4-FFF2-40B4-BE49-F238E27FC236}">
                <a16:creationId xmlns:a16="http://schemas.microsoft.com/office/drawing/2014/main" id="{79CDDE15-883E-7A50-8327-CBE16AA52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9515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Otitis Media: Practice Essentials, Background, Pathophysiology">
            <a:extLst>
              <a:ext uri="{FF2B5EF4-FFF2-40B4-BE49-F238E27FC236}">
                <a16:creationId xmlns:a16="http://schemas.microsoft.com/office/drawing/2014/main" id="{E4694750-7104-FA9E-6C5F-AE84852E4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119" y="100527"/>
            <a:ext cx="6481762" cy="665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4966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g. 17.6">
            <a:extLst>
              <a:ext uri="{FF2B5EF4-FFF2-40B4-BE49-F238E27FC236}">
                <a16:creationId xmlns:a16="http://schemas.microsoft.com/office/drawing/2014/main" id="{4093D0E4-9900-A7A7-7FE6-D87310F5E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53" y="431221"/>
            <a:ext cx="6011893" cy="5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3831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2C0A34-884C-DD50-39A2-128F93D90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42900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889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D15E6E-1668-A826-5B7E-93522626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2380"/>
            <a:ext cx="11277600" cy="4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951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B4FF5B-77BD-9353-32DD-677B8281E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205"/>
            <a:ext cx="7062537" cy="5261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068C41-8099-4ABD-DC2E-F39C5AEF61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50" r="23965"/>
          <a:stretch/>
        </p:blipFill>
        <p:spPr>
          <a:xfrm flipH="1">
            <a:off x="6970295" y="1047750"/>
            <a:ext cx="522170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864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7B7D-B32A-7224-7A34-49CAB4A4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DDx for Postauricular Swelling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E551325-35B6-8EEE-3F09-74FB343F8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33313" b="5813"/>
          <a:stretch/>
        </p:blipFill>
        <p:spPr>
          <a:xfrm>
            <a:off x="3211100" y="1468508"/>
            <a:ext cx="5769799" cy="52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27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ar and hearing problems | RPHCM">
            <a:extLst>
              <a:ext uri="{FF2B5EF4-FFF2-40B4-BE49-F238E27FC236}">
                <a16:creationId xmlns:a16="http://schemas.microsoft.com/office/drawing/2014/main" id="{0BF44BC9-7E7C-D234-8738-CAB16AAF2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" t="962" r="2177" b="50000"/>
          <a:stretch/>
        </p:blipFill>
        <p:spPr bwMode="auto">
          <a:xfrm>
            <a:off x="0" y="1127960"/>
            <a:ext cx="6096000" cy="460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ar and hearing problems | RPHCM">
            <a:extLst>
              <a:ext uri="{FF2B5EF4-FFF2-40B4-BE49-F238E27FC236}">
                <a16:creationId xmlns:a16="http://schemas.microsoft.com/office/drawing/2014/main" id="{01C699E1-7142-65CF-4ED1-AF44ED328D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036616" y="1105402"/>
            <a:ext cx="6155383" cy="464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9665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31261E-5671-5B0A-5F8D-BB4F426A5E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81" t="30268" r="43281" b="32492"/>
          <a:stretch/>
        </p:blipFill>
        <p:spPr>
          <a:xfrm>
            <a:off x="2752725" y="85725"/>
            <a:ext cx="668655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409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1A470-CF14-3345-8430-AF65965E0D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69" t="29712" r="18594" b="32492"/>
          <a:stretch/>
        </p:blipFill>
        <p:spPr>
          <a:xfrm>
            <a:off x="3133725" y="422512"/>
            <a:ext cx="5924550" cy="60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870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A44AB-18D1-66BF-4C04-61D596FB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56" t="26377" r="18594" b="35548"/>
          <a:stretch/>
        </p:blipFill>
        <p:spPr>
          <a:xfrm>
            <a:off x="341647" y="656182"/>
            <a:ext cx="5545637" cy="5586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01D40A-6660-AB78-F077-AD0607C982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25" t="34159" r="68594" b="28878"/>
          <a:stretch/>
        </p:blipFill>
        <p:spPr>
          <a:xfrm>
            <a:off x="6304717" y="656182"/>
            <a:ext cx="5545636" cy="55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994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6F7BE-3556-DAC3-6F04-47F55513C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56" t="26377" r="43125" b="35270"/>
          <a:stretch/>
        </p:blipFill>
        <p:spPr>
          <a:xfrm>
            <a:off x="449262" y="822813"/>
            <a:ext cx="11293475" cy="521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906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22BC0C-D0E4-4877-0EEB-DAF3B1311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674" y="272162"/>
            <a:ext cx="8208652" cy="63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278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F16D4E5F-7978-2DA5-4AEF-51983C08E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845" y="336884"/>
            <a:ext cx="6714309" cy="61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501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17">
            <a:extLst>
              <a:ext uri="{FF2B5EF4-FFF2-40B4-BE49-F238E27FC236}">
                <a16:creationId xmlns:a16="http://schemas.microsoft.com/office/drawing/2014/main" id="{1FCA29E2-2965-C035-A2C0-A80C8A1278F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073" y="1760190"/>
            <a:ext cx="3545485" cy="3229871"/>
          </a:xfrm>
          <a:prstGeom prst="rect">
            <a:avLst/>
          </a:prstGeom>
        </p:spPr>
      </p:pic>
      <p:pic>
        <p:nvPicPr>
          <p:cNvPr id="6" name="object 20">
            <a:extLst>
              <a:ext uri="{FF2B5EF4-FFF2-40B4-BE49-F238E27FC236}">
                <a16:creationId xmlns:a16="http://schemas.microsoft.com/office/drawing/2014/main" id="{20BD6702-463D-83E6-385E-F804F6B12F9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257" y="1760190"/>
            <a:ext cx="3545485" cy="3241724"/>
          </a:xfrm>
          <a:prstGeom prst="rect">
            <a:avLst/>
          </a:prstGeom>
        </p:spPr>
      </p:pic>
      <p:pic>
        <p:nvPicPr>
          <p:cNvPr id="9" name="object 23">
            <a:extLst>
              <a:ext uri="{FF2B5EF4-FFF2-40B4-BE49-F238E27FC236}">
                <a16:creationId xmlns:a16="http://schemas.microsoft.com/office/drawing/2014/main" id="{A024F430-21A7-C852-E1F9-56EACCE725F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37441" y="1760191"/>
            <a:ext cx="3545485" cy="324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447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2D7024-6DE8-4351-5EE6-7D22A29DC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539750"/>
            <a:ext cx="8667749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9229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A394D4-E358-33BE-4D2B-051FA57AB3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82" t="34992" r="22812" b="27489"/>
          <a:stretch/>
        </p:blipFill>
        <p:spPr>
          <a:xfrm>
            <a:off x="333375" y="809625"/>
            <a:ext cx="115252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694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Grommets | Melbourne | Philip Michael ENT Children &amp; Adult Specialist  Surgeon-Dr Philip Michael">
            <a:extLst>
              <a:ext uri="{FF2B5EF4-FFF2-40B4-BE49-F238E27FC236}">
                <a16:creationId xmlns:a16="http://schemas.microsoft.com/office/drawing/2014/main" id="{B944250B-2951-7445-96C1-559621A11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26519"/>
            <a:ext cx="5543550" cy="540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DA2CF7-87E3-CFE3-EAF7-9E03C947D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98" y="726518"/>
            <a:ext cx="5067152" cy="540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899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lain Language Summary: Tympanostomy (Ear) Tubes in Children - Richard M.  Rosenfeld, Kristina L. Keppel, William K. Vaughan, Taskin M. Monjur, 2022">
            <a:extLst>
              <a:ext uri="{FF2B5EF4-FFF2-40B4-BE49-F238E27FC236}">
                <a16:creationId xmlns:a16="http://schemas.microsoft.com/office/drawing/2014/main" id="{E013F419-5F27-996C-8FB4-55949A5A2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0"/>
            <a:ext cx="8062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424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511301-DDDE-767C-52B2-7F0302B9D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7942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EBDED-6A4D-E20A-51F7-75CD667C0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231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1AC66F-8AF5-3CA1-A883-6E716E6A0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482"/>
          <a:stretch/>
        </p:blipFill>
        <p:spPr>
          <a:xfrm>
            <a:off x="1133475" y="391138"/>
            <a:ext cx="9925050" cy="60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282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474D97-426D-03EB-431D-D2550C04D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282" y="995738"/>
            <a:ext cx="10151435" cy="486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431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3AB647-C5C0-41FD-678B-AA813866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51" r="15427"/>
          <a:stretch/>
        </p:blipFill>
        <p:spPr>
          <a:xfrm>
            <a:off x="2559894" y="279873"/>
            <a:ext cx="7072212" cy="62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518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is the season... For stuffy ears! — Sound Speech and Hearing Clinic - San  Francisco">
            <a:extLst>
              <a:ext uri="{FF2B5EF4-FFF2-40B4-BE49-F238E27FC236}">
                <a16:creationId xmlns:a16="http://schemas.microsoft.com/office/drawing/2014/main" id="{51F5EE3F-3262-8464-A987-C4AAE9D6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5" y="1327693"/>
            <a:ext cx="11946949" cy="420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9747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C1C33B-24D6-F179-4DD7-A4C49E222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89"/>
          <a:stretch/>
        </p:blipFill>
        <p:spPr>
          <a:xfrm>
            <a:off x="3156911" y="986840"/>
            <a:ext cx="5878178" cy="48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311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A24C68-CCD0-211A-E146-866D1A9E3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770929"/>
            <a:ext cx="5791200" cy="53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618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FE414D-2F65-4F10-F26E-ACCD8710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326" y="427685"/>
            <a:ext cx="6609347" cy="600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197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5DB589-1013-0D07-FC54-455A00BBE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47" y="0"/>
            <a:ext cx="10591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58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EB852AF-94B2-AF86-8322-EB95A9279D24}"/>
              </a:ext>
            </a:extLst>
          </p:cNvPr>
          <p:cNvGrpSpPr/>
          <p:nvPr/>
        </p:nvGrpSpPr>
        <p:grpSpPr>
          <a:xfrm>
            <a:off x="1221069" y="519112"/>
            <a:ext cx="9749862" cy="5819775"/>
            <a:chOff x="1221069" y="519112"/>
            <a:chExt cx="9749862" cy="581977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40F5FE2-1381-2693-EA34-CD4E18AEF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1069" y="519112"/>
              <a:ext cx="9749862" cy="581977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3B876EE-CF49-5582-9859-5AD79BF0C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9923" t="90851" r="48666" b="3789"/>
            <a:stretch/>
          </p:blipFill>
          <p:spPr>
            <a:xfrm>
              <a:off x="7233936" y="5788558"/>
              <a:ext cx="1112521" cy="31190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C65A8B-528F-A05C-CCC9-E512B57C5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1410" t="90318" r="27179" b="2619"/>
            <a:stretch/>
          </p:blipFill>
          <p:spPr>
            <a:xfrm>
              <a:off x="5130203" y="5767292"/>
              <a:ext cx="1112521" cy="411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249268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amples of a normal audiogram (A) and each of the three major hearing... |  Download Scientific Diagram">
            <a:extLst>
              <a:ext uri="{FF2B5EF4-FFF2-40B4-BE49-F238E27FC236}">
                <a16:creationId xmlns:a16="http://schemas.microsoft.com/office/drawing/2014/main" id="{A3692151-8929-C61E-2AFD-9D4642B1F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22"/>
          <a:stretch/>
        </p:blipFill>
        <p:spPr bwMode="auto">
          <a:xfrm>
            <a:off x="622299" y="140745"/>
            <a:ext cx="10947401" cy="657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12869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xamples of a normal audiogram (A) and each of the three major hearing... |  Download Scientific Diagram">
            <a:extLst>
              <a:ext uri="{FF2B5EF4-FFF2-40B4-BE49-F238E27FC236}">
                <a16:creationId xmlns:a16="http://schemas.microsoft.com/office/drawing/2014/main" id="{D019A8C4-8749-C2BC-BD4D-B777995EC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89"/>
          <a:stretch/>
        </p:blipFill>
        <p:spPr bwMode="auto">
          <a:xfrm>
            <a:off x="515563" y="200025"/>
            <a:ext cx="11160873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6932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998A3F-31A6-3C79-CCD7-C8257CE0836D}"/>
              </a:ext>
            </a:extLst>
          </p:cNvPr>
          <p:cNvGrpSpPr/>
          <p:nvPr/>
        </p:nvGrpSpPr>
        <p:grpSpPr>
          <a:xfrm>
            <a:off x="309953" y="714009"/>
            <a:ext cx="11572093" cy="5429982"/>
            <a:chOff x="309953" y="714009"/>
            <a:chExt cx="11572093" cy="5429982"/>
          </a:xfrm>
        </p:grpSpPr>
        <p:pic>
          <p:nvPicPr>
            <p:cNvPr id="5122" name="Picture 2" descr="Audiological Evaluation of the Patient with Otosclerosis | Ento Key">
              <a:extLst>
                <a:ext uri="{FF2B5EF4-FFF2-40B4-BE49-F238E27FC236}">
                  <a16:creationId xmlns:a16="http://schemas.microsoft.com/office/drawing/2014/main" id="{7981950C-4072-351F-0154-4B861939A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953" y="714009"/>
              <a:ext cx="11572093" cy="5429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udiological Evaluation of the Patient with Otosclerosis | Ento Key">
              <a:extLst>
                <a:ext uri="{FF2B5EF4-FFF2-40B4-BE49-F238E27FC236}">
                  <a16:creationId xmlns:a16="http://schemas.microsoft.com/office/drawing/2014/main" id="{9EC320C5-91DC-0E8A-B547-95A19D05BC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608" b="94094"/>
            <a:stretch/>
          </p:blipFill>
          <p:spPr bwMode="auto">
            <a:xfrm>
              <a:off x="8531532" y="1062924"/>
              <a:ext cx="1318321" cy="320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Audiological Evaluation of the Patient with Otosclerosis | Ento Key">
              <a:extLst>
                <a:ext uri="{FF2B5EF4-FFF2-40B4-BE49-F238E27FC236}">
                  <a16:creationId xmlns:a16="http://schemas.microsoft.com/office/drawing/2014/main" id="{EC4321D2-028E-D1CC-3224-9879C09DD1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608" b="94094"/>
            <a:stretch/>
          </p:blipFill>
          <p:spPr bwMode="auto">
            <a:xfrm>
              <a:off x="2684184" y="1062924"/>
              <a:ext cx="1318321" cy="320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361803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gure, Audiogram, Presbycusis. This audiogram of...] - StatPearls - NCBI  Bookshelf">
            <a:extLst>
              <a:ext uri="{FF2B5EF4-FFF2-40B4-BE49-F238E27FC236}">
                <a16:creationId xmlns:a16="http://schemas.microsoft.com/office/drawing/2014/main" id="{30B4C87A-7CA1-A70E-0E30-6E5E03341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104" y="511969"/>
            <a:ext cx="9689792" cy="583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9408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re tone audiometry in Meniere's disease - GPnotebook">
            <a:extLst>
              <a:ext uri="{FF2B5EF4-FFF2-40B4-BE49-F238E27FC236}">
                <a16:creationId xmlns:a16="http://schemas.microsoft.com/office/drawing/2014/main" id="{A54257D9-0042-CE5E-189E-8909E9E3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180" y="47611"/>
            <a:ext cx="7005639" cy="676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37763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gure, Audiogram, Noise-induced Hearing Loss. Audiogram...] - StatPearls -  NCBI Bookshelf">
            <a:extLst>
              <a:ext uri="{FF2B5EF4-FFF2-40B4-BE49-F238E27FC236}">
                <a16:creationId xmlns:a16="http://schemas.microsoft.com/office/drawing/2014/main" id="{1287B6E1-3B85-87CE-1695-0F9F7C004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664805"/>
            <a:ext cx="9182100" cy="552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038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ise-induced hearing loss - Chitra Nair, 2014">
            <a:extLst>
              <a:ext uri="{FF2B5EF4-FFF2-40B4-BE49-F238E27FC236}">
                <a16:creationId xmlns:a16="http://schemas.microsoft.com/office/drawing/2014/main" id="{B6B344CA-D3D4-3E46-6767-5D2694B7B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0"/>
            <a:ext cx="978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00848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EAAEFB-6818-D544-0FB8-D520A5969A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78"/>
          <a:stretch/>
        </p:blipFill>
        <p:spPr>
          <a:xfrm>
            <a:off x="1111134" y="0"/>
            <a:ext cx="996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814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nductive Hearing Loss - ZipHearing">
            <a:extLst>
              <a:ext uri="{FF2B5EF4-FFF2-40B4-BE49-F238E27FC236}">
                <a16:creationId xmlns:a16="http://schemas.microsoft.com/office/drawing/2014/main" id="{14943540-3B7D-313F-EC0C-79F1CA75C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4975"/>
            <a:ext cx="6248400" cy="598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76523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D9A387-87D3-5FF2-B1B0-00C0CFF56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602889"/>
            <a:ext cx="7105650" cy="56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975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ure tone audiometry and speech audiometry">
            <a:extLst>
              <a:ext uri="{FF2B5EF4-FFF2-40B4-BE49-F238E27FC236}">
                <a16:creationId xmlns:a16="http://schemas.microsoft.com/office/drawing/2014/main" id="{1929CB25-1241-003D-192E-60BC7E67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496358"/>
            <a:ext cx="6210300" cy="586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6616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eniere's disease - Audiology BSc | enteducationswansea">
            <a:extLst>
              <a:ext uri="{FF2B5EF4-FFF2-40B4-BE49-F238E27FC236}">
                <a16:creationId xmlns:a16="http://schemas.microsoft.com/office/drawing/2014/main" id="{7A31EB27-B36D-F215-00E1-FA3714B25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0"/>
            <a:ext cx="9194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04075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FB8CEF-FBBA-420E-6BBF-F2FAAE524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0" t="4912" b="3018"/>
          <a:stretch/>
        </p:blipFill>
        <p:spPr>
          <a:xfrm>
            <a:off x="2543227" y="339066"/>
            <a:ext cx="7105546" cy="61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149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umor Size and Classification for Acoustic Neuroma Dallas, Texas">
            <a:extLst>
              <a:ext uri="{FF2B5EF4-FFF2-40B4-BE49-F238E27FC236}">
                <a16:creationId xmlns:a16="http://schemas.microsoft.com/office/drawing/2014/main" id="{9ACF55B2-88CB-5B5E-293F-035C48E6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220" y="339328"/>
            <a:ext cx="7909560" cy="617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1885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EA690-7122-BD14-C7CD-A15C4B0C9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1" b="26335"/>
          <a:stretch/>
        </p:blipFill>
        <p:spPr>
          <a:xfrm>
            <a:off x="1593722" y="990600"/>
            <a:ext cx="900455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225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448E69-EE9E-1DD9-BB94-1A38C7914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255" y="0"/>
            <a:ext cx="7607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1274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D981BE-89A1-50A9-3B54-B603A6D9A1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501"/>
          <a:stretch/>
        </p:blipFill>
        <p:spPr>
          <a:xfrm>
            <a:off x="1077714" y="1072001"/>
            <a:ext cx="10036572" cy="471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1542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454AB0-030C-7187-40E2-B61D1FFB9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2" y="1120817"/>
            <a:ext cx="11875316" cy="461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9763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9BE3D0-33FB-0EBF-3A3B-A2A71CD8E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134" y="0"/>
            <a:ext cx="8071731" cy="599974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1AB248-B558-286A-F882-BF1BD8DFCC2D}"/>
              </a:ext>
            </a:extLst>
          </p:cNvPr>
          <p:cNvCxnSpPr>
            <a:cxnSpLocks/>
          </p:cNvCxnSpPr>
          <p:nvPr/>
        </p:nvCxnSpPr>
        <p:spPr>
          <a:xfrm>
            <a:off x="4050630" y="2505579"/>
            <a:ext cx="906380" cy="10156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175159B-6519-6594-5DB7-665FD44A49BB}"/>
              </a:ext>
            </a:extLst>
          </p:cNvPr>
          <p:cNvSpPr txBox="1"/>
          <p:nvPr/>
        </p:nvSpPr>
        <p:spPr>
          <a:xfrm>
            <a:off x="5686928" y="2471990"/>
            <a:ext cx="4902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Rinne Negative on the Right</a:t>
            </a:r>
          </a:p>
          <a:p>
            <a:pPr algn="ctr"/>
            <a:r>
              <a:rPr lang="en-US" sz="3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Right BC &gt; AC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CA574-6D52-06EA-9BFC-B2B73C7BA370}"/>
              </a:ext>
            </a:extLst>
          </p:cNvPr>
          <p:cNvSpPr txBox="1"/>
          <p:nvPr/>
        </p:nvSpPr>
        <p:spPr>
          <a:xfrm>
            <a:off x="3011532" y="5959642"/>
            <a:ext cx="61689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How would you interpret this result?</a:t>
            </a:r>
          </a:p>
          <a:p>
            <a:pPr algn="ctr"/>
            <a:r>
              <a:rPr lang="en-US" sz="3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What is the diagnosis?</a:t>
            </a:r>
          </a:p>
        </p:txBody>
      </p:sp>
    </p:spTree>
    <p:extLst>
      <p:ext uri="{BB962C8B-B14F-4D97-AF65-F5344CB8AC3E}">
        <p14:creationId xmlns:p14="http://schemas.microsoft.com/office/powerpoint/2010/main" val="358603921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75DE-B572-1280-8D60-1D11E48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+mn-lt"/>
              </a:rPr>
              <a:t>Laryngology + Head &amp; Neck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8FFA6-DC8E-A536-E04A-013A7E4C6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2456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136090-7CAD-893C-8FE3-713444046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1"/>
            <a:ext cx="8331201" cy="6248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639876-E03E-45C2-1247-82058F89C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456" y="113632"/>
            <a:ext cx="4435544" cy="40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6182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924B46-3B84-AE82-C219-408583178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691" y="471709"/>
            <a:ext cx="6140617" cy="591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8275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262F8E-327F-E607-7FAB-2E34BD1B4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930" y="0"/>
            <a:ext cx="6530139" cy="653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7603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AC2BB4-ADD5-405D-C063-D8F33183A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846" y="131846"/>
            <a:ext cx="6594308" cy="659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955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0B5C85-EF1C-9728-C91E-27422A01D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574" y="0"/>
            <a:ext cx="7082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197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arynx - DIRECT LARYNGOSCOPY - Dr. Meenesh Juvekar - ENT Specialist">
            <a:extLst>
              <a:ext uri="{FF2B5EF4-FFF2-40B4-BE49-F238E27FC236}">
                <a16:creationId xmlns:a16="http://schemas.microsoft.com/office/drawing/2014/main" id="{CBE0A3BE-A360-AA04-8C35-B125FD836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916" y="554929"/>
            <a:ext cx="8160168" cy="574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05022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33ECF4-9E53-BFE6-9E4C-CDCAA8272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1511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C81413-8DFB-27A4-1834-6E113A8A8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762"/>
          <a:stretch/>
        </p:blipFill>
        <p:spPr>
          <a:xfrm>
            <a:off x="2222225" y="531018"/>
            <a:ext cx="7747549" cy="579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9817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0AE582-F429-209D-44E2-8C7AD5BB8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122" y="338393"/>
            <a:ext cx="8669755" cy="61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3806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82D8A0-4816-4436-6159-DCFCEE6F20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26"/>
          <a:stretch/>
        </p:blipFill>
        <p:spPr>
          <a:xfrm>
            <a:off x="2470947" y="270685"/>
            <a:ext cx="7250106" cy="631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378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41C32-768A-6819-CC8B-182F25823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117" y="293236"/>
            <a:ext cx="7013658" cy="62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2389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800DC-A5CB-39C8-3F87-A49955C6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962" y="566535"/>
            <a:ext cx="5744076" cy="572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0236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D041F6-7C62-4E37-1D4F-DE14B6B0B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848"/>
            <a:ext cx="12192000" cy="370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2341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E8ECC9-C60C-8EFD-7D23-39EF53F25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127" y="831532"/>
            <a:ext cx="6379745" cy="519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779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303F84-751B-D5EC-6935-D1D8481F1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28" y="976563"/>
            <a:ext cx="5518608" cy="49048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0D859B-AD6C-18FF-73C4-19CEFA334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905" y="1046129"/>
            <a:ext cx="6369167" cy="476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7469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C629AF-4D98-EAFE-ED71-BDCB22DA3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72" y="0"/>
            <a:ext cx="10277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988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B6B647-BE98-7437-37D9-D42902524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040" y="1496454"/>
            <a:ext cx="10065920" cy="386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115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D30087-9F12-4944-FD70-E46182AE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74" y="738687"/>
            <a:ext cx="7170851" cy="538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011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EF9F51-AC28-0B0B-8335-F0770757A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58" y="704348"/>
            <a:ext cx="8718884" cy="544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2230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700926-E512-A8D4-BE7D-512472B59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68" y="352926"/>
            <a:ext cx="6599261" cy="39463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D2AFE9-63BC-68A4-AE5E-ACF395D47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629" y="2858001"/>
            <a:ext cx="5058445" cy="378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1378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866D72-BC38-25EC-BC8D-93C7E527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675" y="1082613"/>
            <a:ext cx="6962649" cy="469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932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6202AE-44C1-7722-3836-FA414E6F2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614362"/>
            <a:ext cx="842010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4513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A3D747-C453-C81E-D8E0-818006CC7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372" y="538019"/>
            <a:ext cx="9241255" cy="578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6846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A7F2FE-9099-B7A7-A273-CEEDE91C9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229057"/>
            <a:ext cx="8772525" cy="63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52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172896-9FC6-3964-08DF-968BCAF08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309" y="324142"/>
            <a:ext cx="9575382" cy="620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7752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36D09E-EE9C-204D-0FBC-608F043BA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73" y="78205"/>
            <a:ext cx="8935453" cy="670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1953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5B04DE-AB47-08A2-952C-C8FAF165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013" y="0"/>
            <a:ext cx="5859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9705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57ADAF1-D591-352C-98EC-5C00567407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5" t="14898" r="14073" b="14385"/>
          <a:stretch/>
        </p:blipFill>
        <p:spPr>
          <a:xfrm>
            <a:off x="235460" y="148175"/>
            <a:ext cx="4032719" cy="342918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5BBCFEC-29E3-B5C6-0AE4-43AE508BE071}"/>
              </a:ext>
            </a:extLst>
          </p:cNvPr>
          <p:cNvGrpSpPr/>
          <p:nvPr/>
        </p:nvGrpSpPr>
        <p:grpSpPr>
          <a:xfrm>
            <a:off x="3276601" y="3577358"/>
            <a:ext cx="8731540" cy="3132467"/>
            <a:chOff x="6180463" y="3309565"/>
            <a:chExt cx="5176802" cy="1471755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A984A019-F9DD-BDA1-AE6A-10BCC2936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716" t="10515" r="5753" b="57915"/>
            <a:stretch/>
          </p:blipFill>
          <p:spPr>
            <a:xfrm>
              <a:off x="6180463" y="3309565"/>
              <a:ext cx="3425506" cy="1471755"/>
            </a:xfrm>
            <a:prstGeom prst="rect">
              <a:avLst/>
            </a:prstGeom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18A03C8-064F-C4AF-2C1E-B64EE1CEA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4651" t="41827" r="28429" b="26861"/>
            <a:stretch/>
          </p:blipFill>
          <p:spPr>
            <a:xfrm>
              <a:off x="9605969" y="3309565"/>
              <a:ext cx="1751296" cy="14717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931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BA9570-0CE1-64B2-88F9-D52D15CD6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418" y="1016484"/>
            <a:ext cx="8063163" cy="482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1725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squamous cell carcinoma of the tongue. - Mr Luke Cascarini">
            <a:extLst>
              <a:ext uri="{FF2B5EF4-FFF2-40B4-BE49-F238E27FC236}">
                <a16:creationId xmlns:a16="http://schemas.microsoft.com/office/drawing/2014/main" id="{9B8A4A29-1578-7D73-2081-B63A612C9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785813"/>
            <a:ext cx="85725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95248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ral Squamous Cell Carcinoma of Palate – A Case Report and Review of  Literature">
            <a:extLst>
              <a:ext uri="{FF2B5EF4-FFF2-40B4-BE49-F238E27FC236}">
                <a16:creationId xmlns:a16="http://schemas.microsoft.com/office/drawing/2014/main" id="{FC1C5F5D-3D61-BA56-9ACC-B022ED7F8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964" y="429619"/>
            <a:ext cx="8314072" cy="599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75585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0FCB62-17E4-7056-C8A8-0E3CC2617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9339"/>
            <a:ext cx="7425741" cy="5299321"/>
          </a:xfrm>
          <a:prstGeom prst="rect">
            <a:avLst/>
          </a:prstGeom>
        </p:spPr>
      </p:pic>
      <p:pic>
        <p:nvPicPr>
          <p:cNvPr id="8194" name="Picture 2" descr="Intraoral view showing retropharyngeal abscess on left side. | Download  Scientific Diagram">
            <a:extLst>
              <a:ext uri="{FF2B5EF4-FFF2-40B4-BE49-F238E27FC236}">
                <a16:creationId xmlns:a16="http://schemas.microsoft.com/office/drawing/2014/main" id="{7FD91CC4-FE4C-743B-276B-1AE435C85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8" r="21566"/>
          <a:stretch/>
        </p:blipFill>
        <p:spPr bwMode="auto">
          <a:xfrm>
            <a:off x="7602104" y="779339"/>
            <a:ext cx="4469581" cy="529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1922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E87280-F1B8-3A30-3F02-B18DB041E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435" y="0"/>
            <a:ext cx="9939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8413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42235E-F07B-60E9-C941-16A1A132F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509" y="507076"/>
            <a:ext cx="5802981" cy="58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0709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FDCA8B-D4CC-0E1F-717E-7BE873F9C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65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E7E953-8025-AA53-5C3F-262B00AD1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338" y="519239"/>
            <a:ext cx="8219323" cy="581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0503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5065EF-AD4B-032C-0CD4-6ADE19F73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998" y="1178431"/>
            <a:ext cx="6764003" cy="45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5652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D189EC-BEEB-94A1-6E36-8FD09D501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697" y="667690"/>
            <a:ext cx="9660605" cy="552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7129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7D4C5C-F8FD-8C9C-B1CF-74948E2E5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972" y="1767059"/>
            <a:ext cx="7260055" cy="332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121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BAF799-1CEA-25C0-7FCA-2E77444A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1450"/>
            <a:ext cx="115824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0520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06E56B-39C2-ECFE-CB0B-C23968BBC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10" y="130843"/>
            <a:ext cx="11726779" cy="65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2773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otal Laryngectomy Powerpoint Final - YouTube">
            <a:extLst>
              <a:ext uri="{FF2B5EF4-FFF2-40B4-BE49-F238E27FC236}">
                <a16:creationId xmlns:a16="http://schemas.microsoft.com/office/drawing/2014/main" id="{92E1A819-04F9-D46F-F051-1401C0664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7" b="6490"/>
          <a:stretch/>
        </p:blipFill>
        <p:spPr bwMode="auto">
          <a:xfrm>
            <a:off x="984584" y="250472"/>
            <a:ext cx="10222831" cy="635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74033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978037-1F06-A190-E55E-2A0309A02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771" y="0"/>
            <a:ext cx="7228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887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B4FF0E-05A9-75ED-D14A-B57C53BF2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7" y="656946"/>
            <a:ext cx="6135103" cy="5544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38D4B8-088C-5D9F-8D26-3367506FE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504825"/>
            <a:ext cx="58483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3269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942DF-A012-AF05-28C3-5D8D0B421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73" y="1178092"/>
            <a:ext cx="10418054" cy="45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3765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23D836-EF70-6195-63CD-22B4CBB99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6545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A10478-3229-F08D-3E55-226C551D6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210" y="777875"/>
            <a:ext cx="6697579" cy="53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7350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2E6230-25E5-7D1A-B486-DBED3A5F2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68"/>
          <a:stretch/>
        </p:blipFill>
        <p:spPr>
          <a:xfrm>
            <a:off x="3204786" y="180473"/>
            <a:ext cx="5782427" cy="64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417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115441-BB07-8998-9009-7DE064E5A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50" y="0"/>
            <a:ext cx="10233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3707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D5CC8D-9E55-8DAF-6697-FE4424BCF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71475"/>
            <a:ext cx="6096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44404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7B3B4E-F502-C05C-7A4C-CC76317C8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786" y="0"/>
            <a:ext cx="9252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70911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740607-850B-C547-6312-CFF28F569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00" y="0"/>
            <a:ext cx="1066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9494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3A4459-ADD5-3DC1-2D59-9FEED84CC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247" y="0"/>
            <a:ext cx="5459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59284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3B9779-4F26-43F1-6718-147574F32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43" y="0"/>
            <a:ext cx="6029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6753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939714-C1AC-133C-61D4-10F7CB41D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1" y="838200"/>
            <a:ext cx="4017648" cy="518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5DA06C-B6E9-7D63-77F6-E4AF1FF58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249" y="1932315"/>
            <a:ext cx="7218947" cy="360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8772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C38089-DE87-4F3D-02D1-6BFB67F70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951" y="736506"/>
            <a:ext cx="6514097" cy="538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4672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D58DE6-C33D-CC71-4A09-DAACA6D8C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42" y="907663"/>
            <a:ext cx="6552916" cy="504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7753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239890-B51C-8CC3-3B73-7AADABC8C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867" y="858213"/>
            <a:ext cx="6864266" cy="514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4244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3483DA-E525-6BB4-C289-1C27E2221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66" y="291110"/>
            <a:ext cx="11172267" cy="627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2735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D9DB6-F33A-83D9-8755-BE4979B3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FA62D-1AD0-9D6A-0C86-15D4F5663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365125"/>
            <a:ext cx="4762500" cy="3124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6C1DB2-C75D-4DE9-8893-8F08DC1B79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17" t="3616" r="7277" b="18007"/>
          <a:stretch/>
        </p:blipFill>
        <p:spPr>
          <a:xfrm>
            <a:off x="314267" y="1690688"/>
            <a:ext cx="6441556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C47829-2799-10B8-0C72-430D5952F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030" y="3614911"/>
            <a:ext cx="5152085" cy="289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BB089-0458-C777-0458-4CFF8074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6DE2F-103E-62C2-CEE0-8651C1F51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Salivary gland stones - NHS">
            <a:extLst>
              <a:ext uri="{FF2B5EF4-FFF2-40B4-BE49-F238E27FC236}">
                <a16:creationId xmlns:a16="http://schemas.microsoft.com/office/drawing/2014/main" id="{661B5BEC-5BF2-B5C5-1233-B58CB46D6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9" y="116647"/>
            <a:ext cx="5443330" cy="362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8A8809-76D6-8A4E-874B-C94A4409F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69" y="3706847"/>
            <a:ext cx="5465989" cy="3071191"/>
          </a:xfrm>
          <a:prstGeom prst="rect">
            <a:avLst/>
          </a:prstGeom>
        </p:spPr>
      </p:pic>
      <p:pic>
        <p:nvPicPr>
          <p:cNvPr id="1028" name="Picture 4" descr="Left Acute Viral Parotitis | Consultant360">
            <a:extLst>
              <a:ext uri="{FF2B5EF4-FFF2-40B4-BE49-F238E27FC236}">
                <a16:creationId xmlns:a16="http://schemas.microsoft.com/office/drawing/2014/main" id="{FC6757AB-9FA2-CA72-4444-797398F57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116647"/>
            <a:ext cx="4647076" cy="334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B5469-3F8B-D02F-89F8-7DCBED55B7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080"/>
          <a:stretch/>
        </p:blipFill>
        <p:spPr>
          <a:xfrm>
            <a:off x="7881730" y="3404317"/>
            <a:ext cx="2830609" cy="333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9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12BC7F-A05F-ED0F-7FEF-030FE0166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/>
              <a:t>Common Methods of Presentation Summary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04CCB-C4DD-1E9A-DA8D-A235BF066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1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2E7F-1FAF-D6E0-56AA-4C9F5F3F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Epistaxis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7B5753-CEF1-C7BC-4FC3-AFE055C8E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775" y="2050474"/>
            <a:ext cx="11092449" cy="3891126"/>
          </a:xfrm>
        </p:spPr>
      </p:pic>
    </p:spTree>
    <p:extLst>
      <p:ext uri="{BB962C8B-B14F-4D97-AF65-F5344CB8AC3E}">
        <p14:creationId xmlns:p14="http://schemas.microsoft.com/office/powerpoint/2010/main" val="28120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F11B0A-A010-AA0A-4132-5C133691D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Hoarseness of Voice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8DB846-1F97-B96A-7F96-EDCCE648C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6735" y="1690688"/>
            <a:ext cx="10358530" cy="4802187"/>
          </a:xfrm>
        </p:spPr>
      </p:pic>
    </p:spTree>
    <p:extLst>
      <p:ext uri="{BB962C8B-B14F-4D97-AF65-F5344CB8AC3E}">
        <p14:creationId xmlns:p14="http://schemas.microsoft.com/office/powerpoint/2010/main" val="180851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D94F-6274-AA02-E9F7-E6139070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Dysphagia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7BB95E-1B92-EBB0-DFE3-E2F85F9D7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0529" y="1614904"/>
            <a:ext cx="9490942" cy="4877971"/>
          </a:xfrm>
        </p:spPr>
      </p:pic>
    </p:spTree>
    <p:extLst>
      <p:ext uri="{BB962C8B-B14F-4D97-AF65-F5344CB8AC3E}">
        <p14:creationId xmlns:p14="http://schemas.microsoft.com/office/powerpoint/2010/main" val="20600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7EC7-877F-8F85-2112-B223A2B0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a Lump in the Throat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AA2097-744F-2321-8DDB-5BE3D5C1A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233" y="1645948"/>
            <a:ext cx="10669534" cy="4846927"/>
          </a:xfrm>
        </p:spPr>
      </p:pic>
    </p:spTree>
    <p:extLst>
      <p:ext uri="{BB962C8B-B14F-4D97-AF65-F5344CB8AC3E}">
        <p14:creationId xmlns:p14="http://schemas.microsoft.com/office/powerpoint/2010/main" val="296383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800E-E387-0489-9345-7A431AB4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Lump in the Neck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37E58-11E2-C2D0-C094-1261DEDDA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22"/>
          <a:stretch/>
        </p:blipFill>
        <p:spPr>
          <a:xfrm>
            <a:off x="2411762" y="1275294"/>
            <a:ext cx="7257756" cy="29880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04732A-4BD7-D1B0-CA9F-0D77E1EAB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1" y="4281165"/>
            <a:ext cx="7257757" cy="254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1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6942-E454-9845-94EA-E7C6B2A6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Mouth/Tongue Ulcer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54E85D-720C-D049-8352-5E4B16EA7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65" y="1690688"/>
            <a:ext cx="11854670" cy="4718849"/>
          </a:xfrm>
        </p:spPr>
      </p:pic>
    </p:spTree>
    <p:extLst>
      <p:ext uri="{BB962C8B-B14F-4D97-AF65-F5344CB8AC3E}">
        <p14:creationId xmlns:p14="http://schemas.microsoft.com/office/powerpoint/2010/main" val="21239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352-79F0-55EC-26C6-CAF475076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214F7C-7F16-208C-4D41-7509A7423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4408" y="1210796"/>
            <a:ext cx="8509610" cy="30233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7A0930-F588-B468-91E9-B6EA02951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408" y="4231766"/>
            <a:ext cx="8509610" cy="260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7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B563A-4264-C765-9226-3F57350A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Facial Nerve Palsy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AE0AB5-5CA8-74A3-ECE8-AD1D03E40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733" y="1690688"/>
            <a:ext cx="10324067" cy="4736090"/>
          </a:xfrm>
        </p:spPr>
      </p:pic>
    </p:spTree>
    <p:extLst>
      <p:ext uri="{BB962C8B-B14F-4D97-AF65-F5344CB8AC3E}">
        <p14:creationId xmlns:p14="http://schemas.microsoft.com/office/powerpoint/2010/main" val="199472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5877-D0DC-750B-DE45-71DA7F35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Nasal Obstruction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A03119-D70A-288D-DFA5-1BDB2158B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98"/>
          <a:stretch/>
        </p:blipFill>
        <p:spPr>
          <a:xfrm>
            <a:off x="1184000" y="1666284"/>
            <a:ext cx="9823999" cy="4826591"/>
          </a:xfrm>
        </p:spPr>
      </p:pic>
    </p:spTree>
    <p:extLst>
      <p:ext uri="{BB962C8B-B14F-4D97-AF65-F5344CB8AC3E}">
        <p14:creationId xmlns:p14="http://schemas.microsoft.com/office/powerpoint/2010/main" val="308250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F4C86-5545-1CAC-CF9B-79306411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 Discharge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44545A-C18F-930D-361A-39A052B2C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80" b="1"/>
          <a:stretch/>
        </p:blipFill>
        <p:spPr>
          <a:xfrm>
            <a:off x="389776" y="1600633"/>
            <a:ext cx="11412447" cy="4777881"/>
          </a:xfrm>
        </p:spPr>
      </p:pic>
    </p:spTree>
    <p:extLst>
      <p:ext uri="{BB962C8B-B14F-4D97-AF65-F5344CB8AC3E}">
        <p14:creationId xmlns:p14="http://schemas.microsoft.com/office/powerpoint/2010/main" val="34570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2224-0F0D-6916-5DFC-E78741B07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Dizziness &amp; Vertigo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E34A3E-8EBF-D794-D6A5-B2FCCD47C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81" b="-1"/>
          <a:stretch/>
        </p:blipFill>
        <p:spPr>
          <a:xfrm>
            <a:off x="1099129" y="1673658"/>
            <a:ext cx="9993742" cy="4819217"/>
          </a:xfrm>
        </p:spPr>
      </p:pic>
    </p:spTree>
    <p:extLst>
      <p:ext uri="{BB962C8B-B14F-4D97-AF65-F5344CB8AC3E}">
        <p14:creationId xmlns:p14="http://schemas.microsoft.com/office/powerpoint/2010/main" val="394073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83CB-9BB7-E116-74C5-8EA76CFC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Otalgia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F609B4-8E00-E955-4949-C2FAD46B4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98"/>
          <a:stretch/>
        </p:blipFill>
        <p:spPr>
          <a:xfrm>
            <a:off x="705383" y="1521257"/>
            <a:ext cx="10781234" cy="4971618"/>
          </a:xfrm>
        </p:spPr>
      </p:pic>
    </p:spTree>
    <p:extLst>
      <p:ext uri="{BB962C8B-B14F-4D97-AF65-F5344CB8AC3E}">
        <p14:creationId xmlns:p14="http://schemas.microsoft.com/office/powerpoint/2010/main" val="62416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0F05C-7CCE-DA10-CB8E-2F156FC2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Loss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D770FE-5ABD-C9F3-1DFD-631B0A29C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4120" y="1349369"/>
            <a:ext cx="7663760" cy="327093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B1F40D-26EA-00AA-DA70-BC2268184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120" y="4641328"/>
            <a:ext cx="7663760" cy="21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2F81-BBF3-A7A6-DCB5-B14961AD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Tinnitus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100F14-A7CC-928F-7626-031B52626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78" y="1410421"/>
            <a:ext cx="10945244" cy="5082454"/>
          </a:xfrm>
        </p:spPr>
      </p:pic>
    </p:spTree>
    <p:extLst>
      <p:ext uri="{BB962C8B-B14F-4D97-AF65-F5344CB8AC3E}">
        <p14:creationId xmlns:p14="http://schemas.microsoft.com/office/powerpoint/2010/main" val="279519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5B4F-04B2-F64E-B8D1-0F63E934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Facial Pain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DC4DB6-5B1F-04FF-141D-BC3CFFE17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173" y="1460746"/>
            <a:ext cx="11529653" cy="4983638"/>
          </a:xfrm>
        </p:spPr>
      </p:pic>
    </p:spTree>
    <p:extLst>
      <p:ext uri="{BB962C8B-B14F-4D97-AF65-F5344CB8AC3E}">
        <p14:creationId xmlns:p14="http://schemas.microsoft.com/office/powerpoint/2010/main" val="331467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3EF94E-BFE6-AC9F-7A8A-9F54F858A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93" t="27466" r="12872" b="24065"/>
          <a:stretch/>
        </p:blipFill>
        <p:spPr>
          <a:xfrm>
            <a:off x="3198018" y="2447217"/>
            <a:ext cx="5795963" cy="196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78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781794_win32_fixed.potx" id="{FFA6945E-0D2E-49A3-B8AE-0157B47B7617}" vid="{3D53E5D5-FE42-40E3-89B4-70F55FAC32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Research presentation</Template>
  <TotalTime>18499</TotalTime>
  <Words>611</Words>
  <Application>Microsoft Office PowerPoint</Application>
  <PresentationFormat>Widescreen</PresentationFormat>
  <Paragraphs>104</Paragraphs>
  <Slides>213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213</vt:i4>
      </vt:variant>
    </vt:vector>
  </HeadingPairs>
  <TitlesOfParts>
    <vt:vector size="222" baseType="lpstr">
      <vt:lpstr>Arial</vt:lpstr>
      <vt:lpstr>Arial MT</vt:lpstr>
      <vt:lpstr>Calibri</vt:lpstr>
      <vt:lpstr>Calibri Light</vt:lpstr>
      <vt:lpstr>Franklin Gothic Book</vt:lpstr>
      <vt:lpstr>JansonTextLTStd-Roman</vt:lpstr>
      <vt:lpstr>Noto Sans</vt:lpstr>
      <vt:lpstr>Suisse Intl</vt:lpstr>
      <vt:lpstr>Office Theme</vt:lpstr>
      <vt:lpstr>ENT Pictorial Review v2.0</vt:lpstr>
      <vt:lpstr>Rhinology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DDx for Postauricular Swelling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Laryngology + Head &amp; Neck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Methods of Presentation Summary</vt:lpstr>
      <vt:lpstr>Epistaxis</vt:lpstr>
      <vt:lpstr>Hoarseness of Voice</vt:lpstr>
      <vt:lpstr>Dysphagia</vt:lpstr>
      <vt:lpstr>Feeling a Lump in the Throat</vt:lpstr>
      <vt:lpstr>Lump in the Neck</vt:lpstr>
      <vt:lpstr>Mouth/Tongue Ulcer</vt:lpstr>
      <vt:lpstr>Stridor</vt:lpstr>
      <vt:lpstr>Facial Nerve Palsy</vt:lpstr>
      <vt:lpstr>Nasal Obstruction</vt:lpstr>
      <vt:lpstr>Ear Discharge</vt:lpstr>
      <vt:lpstr>Dizziness &amp; Vertigo</vt:lpstr>
      <vt:lpstr>Otalgia</vt:lpstr>
      <vt:lpstr>Hearing Loss</vt:lpstr>
      <vt:lpstr>Tinnitus</vt:lpstr>
      <vt:lpstr>Facial Pain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and Embryology of the External Ear</dc:title>
  <dc:creator>Amer Sawalha</dc:creator>
  <cp:lastModifiedBy>Amer Sawalha</cp:lastModifiedBy>
  <cp:revision>125</cp:revision>
  <dcterms:created xsi:type="dcterms:W3CDTF">2022-10-28T11:39:14Z</dcterms:created>
  <dcterms:modified xsi:type="dcterms:W3CDTF">2025-01-28T15:46:17Z</dcterms:modified>
</cp:coreProperties>
</file>