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86" r:id="rId3"/>
    <p:sldId id="287" r:id="rId4"/>
    <p:sldId id="288" r:id="rId5"/>
    <p:sldId id="289" r:id="rId6"/>
    <p:sldId id="258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57" r:id="rId16"/>
    <p:sldId id="261" r:id="rId17"/>
    <p:sldId id="262" r:id="rId18"/>
    <p:sldId id="298" r:id="rId19"/>
    <p:sldId id="299" r:id="rId20"/>
    <p:sldId id="300" r:id="rId21"/>
    <p:sldId id="263" r:id="rId22"/>
    <p:sldId id="301" r:id="rId23"/>
    <p:sldId id="259" r:id="rId24"/>
    <p:sldId id="260" r:id="rId25"/>
    <p:sldId id="302" r:id="rId26"/>
    <p:sldId id="303" r:id="rId27"/>
    <p:sldId id="304" r:id="rId28"/>
    <p:sldId id="273" r:id="rId29"/>
    <p:sldId id="307" r:id="rId30"/>
    <p:sldId id="305" r:id="rId31"/>
    <p:sldId id="306" r:id="rId32"/>
    <p:sldId id="274" r:id="rId33"/>
    <p:sldId id="309" r:id="rId34"/>
    <p:sldId id="276" r:id="rId35"/>
    <p:sldId id="318" r:id="rId36"/>
    <p:sldId id="275" r:id="rId37"/>
    <p:sldId id="320" r:id="rId38"/>
    <p:sldId id="311" r:id="rId39"/>
    <p:sldId id="310" r:id="rId40"/>
    <p:sldId id="321" r:id="rId41"/>
    <p:sldId id="312" r:id="rId42"/>
    <p:sldId id="314" r:id="rId43"/>
    <p:sldId id="313" r:id="rId44"/>
    <p:sldId id="277" r:id="rId45"/>
    <p:sldId id="284" r:id="rId46"/>
    <p:sldId id="285" r:id="rId47"/>
    <p:sldId id="278" r:id="rId48"/>
    <p:sldId id="308" r:id="rId49"/>
    <p:sldId id="279" r:id="rId50"/>
    <p:sldId id="280" r:id="rId51"/>
    <p:sldId id="283" r:id="rId52"/>
    <p:sldId id="281" r:id="rId53"/>
    <p:sldId id="282" r:id="rId54"/>
    <p:sldId id="317" r:id="rId55"/>
    <p:sldId id="315" r:id="rId56"/>
    <p:sldId id="316" r:id="rId57"/>
    <p:sldId id="319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94634" autoAdjust="0"/>
  </p:normalViewPr>
  <p:slideViewPr>
    <p:cSldViewPr snapToGrid="0">
      <p:cViewPr varScale="1">
        <p:scale>
          <a:sx n="80" d="100"/>
          <a:sy n="80" d="100"/>
        </p:scale>
        <p:origin x="677" y="62"/>
      </p:cViewPr>
      <p:guideLst/>
    </p:cSldViewPr>
  </p:slideViewPr>
  <p:outlineViewPr>
    <p:cViewPr>
      <p:scale>
        <a:sx n="33" d="100"/>
        <a:sy n="33" d="100"/>
      </p:scale>
      <p:origin x="0" y="-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AB3A824-1A51-4B26-AD58-A6D8E14F6C04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7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9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40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7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6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5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85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1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3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40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CBC1C18-307B-4F68-A007-B5B542270E8D}" type="datetimeFigureOut">
              <a:rPr lang="en-US" smtClean="0"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52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35CE4C-3EE4-3CF8-5B39-EFDB2AE461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774" y="3923749"/>
            <a:ext cx="10125075" cy="3101997"/>
          </a:xfrm>
        </p:spPr>
        <p:txBody>
          <a:bodyPr>
            <a:normAutofit/>
          </a:bodyPr>
          <a:lstStyle/>
          <a:p>
            <a:pPr algn="l"/>
            <a:r>
              <a:rPr lang="en-GB" sz="4000" dirty="0"/>
              <a:t>Ophthalmic </a:t>
            </a:r>
            <a:r>
              <a:rPr lang="en-GB" sz="4000" dirty="0" smtClean="0"/>
              <a:t>Examination and Glaucoma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2182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Introduction to Ophthalmic Examination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r>
              <a:rPr lang="en-US" dirty="0"/>
              <a:t>: Assess eye health and vision function</a:t>
            </a:r>
          </a:p>
          <a:p>
            <a:r>
              <a:rPr lang="en-US" dirty="0"/>
              <a:t>Basic steps: History, Visual acuity, Ocular motility, Alignment, Eye structure exam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56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Equipment for Ophthalmic Examination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Direct </a:t>
            </a:r>
            <a:r>
              <a:rPr lang="en-US" b="1" dirty="0"/>
              <a:t>ophthalmoscope:</a:t>
            </a:r>
            <a:r>
              <a:rPr lang="en-US" dirty="0"/>
              <a:t> Examines fundus</a:t>
            </a:r>
          </a:p>
          <a:p>
            <a:r>
              <a:rPr lang="en-US" b="1" dirty="0"/>
              <a:t>Focused light:</a:t>
            </a:r>
            <a:r>
              <a:rPr lang="en-US" dirty="0"/>
              <a:t> Examines pupil reaction &amp; anterior chamber</a:t>
            </a:r>
          </a:p>
          <a:p>
            <a:r>
              <a:rPr lang="en-US" b="1" dirty="0"/>
              <a:t>Aspheric lens:</a:t>
            </a:r>
            <a:r>
              <a:rPr lang="en-US" dirty="0"/>
              <a:t> Examines anterior chamber</a:t>
            </a:r>
          </a:p>
          <a:p>
            <a:r>
              <a:rPr lang="en-US" b="1" dirty="0"/>
              <a:t>Eye charts:</a:t>
            </a:r>
            <a:r>
              <a:rPr lang="en-US" dirty="0"/>
              <a:t> Visual acuity testing at 5 meters (20 feet)</a:t>
            </a:r>
          </a:p>
          <a:p>
            <a:r>
              <a:rPr lang="en-US" b="1" dirty="0"/>
              <a:t>Binocular loupes:</a:t>
            </a:r>
            <a:r>
              <a:rPr lang="en-US" dirty="0"/>
              <a:t> Remove corneal/conjunctival foreign bodies</a:t>
            </a:r>
          </a:p>
          <a:p>
            <a:r>
              <a:rPr lang="en-US" b="1" dirty="0"/>
              <a:t>Eyelid retractors and foreign-body needles</a:t>
            </a:r>
            <a:r>
              <a:rPr lang="en-US" dirty="0"/>
              <a:t> for eye surface inspection</a:t>
            </a:r>
          </a:p>
          <a:p>
            <a:r>
              <a:rPr lang="en-US" dirty="0"/>
              <a:t>Recommended meds: topical anesthetic, sterile buffer, antibiotic drops, compresses, adhesive bandage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6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 Taking in Eye Examination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</a:t>
            </a:r>
            <a:r>
              <a:rPr lang="en-US" dirty="0"/>
              <a:t>history: hereditary eye diseases (e.g. glaucoma, cataract)</a:t>
            </a:r>
          </a:p>
          <a:p>
            <a:r>
              <a:rPr lang="en-US" dirty="0"/>
              <a:t>Medical history: systemic diseases affecting eyes (e.g. diabetes, hypertension)</a:t>
            </a:r>
          </a:p>
          <a:p>
            <a:r>
              <a:rPr lang="en-US" dirty="0"/>
              <a:t>Ophthalmic history: corrective lenses, strabismus, trauma, surgery</a:t>
            </a:r>
          </a:p>
          <a:p>
            <a:r>
              <a:rPr lang="en-US" dirty="0"/>
              <a:t>Current symptoms: vision loss, pain, redness, diplopia, timing, trauma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30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Visual Acuity Testing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 </a:t>
            </a:r>
            <a:r>
              <a:rPr lang="en-US" dirty="0"/>
              <a:t>each eye separately, cover other eye lightly (palm or paper)</a:t>
            </a:r>
          </a:p>
          <a:p>
            <a:r>
              <a:rPr lang="en-US" dirty="0"/>
              <a:t>Use standardized eye charts (Snellen, </a:t>
            </a:r>
            <a:r>
              <a:rPr lang="en-US" dirty="0" err="1"/>
              <a:t>Landolt</a:t>
            </a:r>
            <a:r>
              <a:rPr lang="en-US" dirty="0"/>
              <a:t> rings, pictographs) at 5 meters</a:t>
            </a:r>
          </a:p>
          <a:p>
            <a:r>
              <a:rPr lang="en-US" dirty="0"/>
              <a:t>Visual acuity expressed as a fraction (e.g., 5/5 = normal)</a:t>
            </a:r>
          </a:p>
          <a:p>
            <a:r>
              <a:rPr lang="en-US" dirty="0"/>
              <a:t>If unable to see at 5 m, test at 1 m, then counting fingers, hand motion, light perception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91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9E8BCA0-964A-D795-C61F-3E90B5B9E4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6532" y="166688"/>
            <a:ext cx="6274593" cy="6524624"/>
          </a:xfrm>
        </p:spPr>
      </p:pic>
    </p:spTree>
    <p:extLst>
      <p:ext uri="{BB962C8B-B14F-4D97-AF65-F5344CB8AC3E}">
        <p14:creationId xmlns:p14="http://schemas.microsoft.com/office/powerpoint/2010/main" val="203990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Ocular Motility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</a:t>
            </a:r>
            <a:r>
              <a:rPr lang="en-US" dirty="0"/>
              <a:t>nine diagnostic gaze positions (straight, right, left, up, down, diagonals)</a:t>
            </a:r>
          </a:p>
          <a:p>
            <a:r>
              <a:rPr lang="en-US" dirty="0"/>
              <a:t>Detects strabismus, paralysis, gaze paresis</a:t>
            </a:r>
          </a:p>
          <a:p>
            <a:r>
              <a:rPr lang="en-US" dirty="0"/>
              <a:t>Cardinal directions test extraocular muscles</a:t>
            </a:r>
          </a:p>
          <a:p>
            <a:r>
              <a:rPr lang="en-US" dirty="0"/>
              <a:t>Figure: Positions of gaze (Fig. 1.5)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3096" y="2286000"/>
            <a:ext cx="6021946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46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Binocular Alignment (Cover Test)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Shine </a:t>
            </a:r>
            <a:r>
              <a:rPr lang="en-US" dirty="0"/>
              <a:t>light at 40 cm and 5 m to observe corneal light reflex</a:t>
            </a:r>
          </a:p>
          <a:p>
            <a:r>
              <a:rPr lang="en-US" dirty="0"/>
              <a:t>Normal reflex: centered on pupil</a:t>
            </a:r>
          </a:p>
          <a:p>
            <a:r>
              <a:rPr lang="en-US" dirty="0" err="1"/>
              <a:t>Tropia</a:t>
            </a:r>
            <a:r>
              <a:rPr lang="en-US" dirty="0"/>
              <a:t>: off-center reflex; uncovered eye shows compensatory movement</a:t>
            </a:r>
          </a:p>
          <a:p>
            <a:r>
              <a:rPr lang="en-US" dirty="0"/>
              <a:t>Cover one eye, observe movement of uncovered eye, then repeat other eye</a:t>
            </a:r>
          </a:p>
          <a:p>
            <a:r>
              <a:rPr lang="en-US" dirty="0"/>
              <a:t>Figure: Cover test (Fig. 1.6)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21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8869" y="2430462"/>
            <a:ext cx="7010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9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Eyelid and Nasolacrimal Duct Examination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Eyelids </a:t>
            </a:r>
            <a:r>
              <a:rPr lang="en-US" dirty="0"/>
              <a:t>cover cornea margins, check for redness, swelling</a:t>
            </a:r>
          </a:p>
          <a:p>
            <a:r>
              <a:rPr lang="en-US" dirty="0"/>
              <a:t>Nasolacrimal duct stenosis: tear pooling and reflux of mucus/pus</a:t>
            </a:r>
          </a:p>
          <a:p>
            <a:r>
              <a:rPr lang="en-US" dirty="0"/>
              <a:t>Patency tested with fluorescein dye in conjunctiva</a:t>
            </a:r>
          </a:p>
          <a:p>
            <a:r>
              <a:rPr lang="en-US" dirty="0"/>
              <a:t>Probing/irrigation by ophthalmologist only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27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Examination of Conjunctiva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Inspect </a:t>
            </a:r>
            <a:r>
              <a:rPr lang="en-US" dirty="0"/>
              <a:t>bulbar conjunctiva directly; evert eyelids for palpebral conjunctiva</a:t>
            </a:r>
          </a:p>
          <a:p>
            <a:r>
              <a:rPr lang="en-US" dirty="0"/>
              <a:t>Normal: smooth, shiny, moist</a:t>
            </a:r>
          </a:p>
          <a:p>
            <a:r>
              <a:rPr lang="en-US" dirty="0"/>
              <a:t>Look for redness, secretion, scars, foreign bodies</a:t>
            </a:r>
          </a:p>
          <a:p>
            <a:r>
              <a:rPr lang="en-US" dirty="0"/>
              <a:t>Lower eyelid eversion: patient looks up, pull eyelid down (Fig. 1.7)</a:t>
            </a:r>
          </a:p>
          <a:p>
            <a:r>
              <a:rPr lang="en-US" dirty="0"/>
              <a:t>Upper eyelid eversion: patient looks down, use swab or glass rod (Fig. 1.8)</a:t>
            </a:r>
          </a:p>
          <a:p>
            <a:r>
              <a:rPr lang="en-US" dirty="0"/>
              <a:t>Full eversion with </a:t>
            </a:r>
            <a:r>
              <a:rPr lang="en-US" dirty="0" err="1"/>
              <a:t>Desmarres</a:t>
            </a:r>
            <a:r>
              <a:rPr lang="en-US" dirty="0"/>
              <a:t> retractor by ophthalmologist (Figs. 1.9a,b)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67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0294" y="2401887"/>
            <a:ext cx="70675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4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7431" y="2411412"/>
            <a:ext cx="71532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06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10FF0-22D5-F41B-A651-8E93E456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556F58E-FCC4-742E-81DD-2FEE2F694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386" y="0"/>
            <a:ext cx="10039145" cy="6762750"/>
          </a:xfrm>
        </p:spPr>
      </p:pic>
    </p:spTree>
    <p:extLst>
      <p:ext uri="{BB962C8B-B14F-4D97-AF65-F5344CB8AC3E}">
        <p14:creationId xmlns:p14="http://schemas.microsoft.com/office/powerpoint/2010/main" val="3917044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64024" y="1194866"/>
            <a:ext cx="7796540" cy="3997828"/>
          </a:xfrm>
        </p:spPr>
        <p:txBody>
          <a:bodyPr/>
          <a:lstStyle/>
          <a:p>
            <a:r>
              <a:rPr lang="en-US" b="1" dirty="0"/>
              <a:t>Examination of the Cornea</a:t>
            </a:r>
          </a:p>
          <a:p>
            <a:r>
              <a:rPr lang="en-US" dirty="0"/>
              <a:t>Use point light and loupe for inspection</a:t>
            </a:r>
          </a:p>
          <a:p>
            <a:r>
              <a:rPr lang="en-US" dirty="0"/>
              <a:t>Cornea: smooth, clear, reflective</a:t>
            </a:r>
          </a:p>
          <a:p>
            <a:r>
              <a:rPr lang="en-US" dirty="0"/>
              <a:t>Fluorescein stain: highlights epithelial defects (green), infiltrates (gray-white)</a:t>
            </a:r>
          </a:p>
          <a:p>
            <a:r>
              <a:rPr lang="en-US" dirty="0"/>
              <a:t>Test corneal sensitivity with cotton swab; compares both eyes (Fig. 1.11)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310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B65BEFE-E525-F0DE-F4E7-A6BDCA9AC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6650" y="237330"/>
            <a:ext cx="7678699" cy="6049963"/>
          </a:xfrm>
        </p:spPr>
      </p:pic>
    </p:spTree>
    <p:extLst>
      <p:ext uri="{BB962C8B-B14F-4D97-AF65-F5344CB8AC3E}">
        <p14:creationId xmlns:p14="http://schemas.microsoft.com/office/powerpoint/2010/main" val="1774793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7633" y="2286000"/>
            <a:ext cx="5252872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13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Anterior Chamber Examination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Filled </a:t>
            </a:r>
            <a:r>
              <a:rPr lang="en-US" dirty="0"/>
              <a:t>with aqueous humor; look for cells, pus (</a:t>
            </a:r>
            <a:r>
              <a:rPr lang="en-US" dirty="0" err="1"/>
              <a:t>hypopyon</a:t>
            </a:r>
            <a:r>
              <a:rPr lang="en-US" dirty="0"/>
              <a:t>), blood (</a:t>
            </a:r>
            <a:r>
              <a:rPr lang="en-US" dirty="0" err="1"/>
              <a:t>hyphema</a:t>
            </a:r>
            <a:r>
              <a:rPr lang="en-US" dirty="0"/>
              <a:t>)</a:t>
            </a:r>
          </a:p>
          <a:p>
            <a:r>
              <a:rPr lang="en-US" dirty="0"/>
              <a:t>Assess depth with lateral light source</a:t>
            </a:r>
          </a:p>
          <a:p>
            <a:r>
              <a:rPr lang="en-US" dirty="0"/>
              <a:t>Normal: iris well illuminated</a:t>
            </a:r>
          </a:p>
          <a:p>
            <a:r>
              <a:rPr lang="en-US" dirty="0"/>
              <a:t>Shallow chamber: medial shadow on iris (risk for angle-closure glaucoma)</a:t>
            </a:r>
          </a:p>
          <a:p>
            <a:r>
              <a:rPr lang="en-US" dirty="0"/>
              <a:t>Avoid pupil dilation if shallow anterior chamber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757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Lens Examination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slit lamp or focused light + +14D loupe</a:t>
            </a:r>
          </a:p>
          <a:p>
            <a:r>
              <a:rPr lang="en-US" dirty="0"/>
              <a:t>Normal lens: clear, red reflex from fundus visible</a:t>
            </a:r>
          </a:p>
          <a:p>
            <a:r>
              <a:rPr lang="en-US" dirty="0"/>
              <a:t>Opacities = cataract (gray shadows or clouding)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57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AD3976-3192-1BF0-33F4-A84E79F4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BCD674F-9601-BEF5-BC7F-872DE3D24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1207" y="404028"/>
            <a:ext cx="8068932" cy="6049944"/>
          </a:xfrm>
        </p:spPr>
      </p:pic>
    </p:spTree>
    <p:extLst>
      <p:ext uri="{BB962C8B-B14F-4D97-AF65-F5344CB8AC3E}">
        <p14:creationId xmlns:p14="http://schemas.microsoft.com/office/powerpoint/2010/main" val="216851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Ophthalmoscopy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Direct </a:t>
            </a:r>
            <a:r>
              <a:rPr lang="en-US" b="1" dirty="0"/>
              <a:t>ophthalmoscopy:</a:t>
            </a:r>
            <a:r>
              <a:rPr lang="en-US" dirty="0"/>
              <a:t> erect, 16x magnified image of retina</a:t>
            </a:r>
          </a:p>
          <a:p>
            <a:r>
              <a:rPr lang="en-US" dirty="0"/>
              <a:t>Patient's right eye examined with examiner's right eye (nose does not interfere)</a:t>
            </a:r>
          </a:p>
          <a:p>
            <a:r>
              <a:rPr lang="en-US" dirty="0"/>
              <a:t>Identify optic disc, vessels, macula, fovea</a:t>
            </a:r>
          </a:p>
          <a:p>
            <a:r>
              <a:rPr lang="en-US" dirty="0"/>
              <a:t>Normal optic disc: yellow-orange, central excavation</a:t>
            </a:r>
          </a:p>
          <a:p>
            <a:r>
              <a:rPr lang="en-US" dirty="0"/>
              <a:t>Spontaneous venous pulse normal; arterial pulse abnormal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91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5B4DEE9-A326-8D1E-A2A8-123F96395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343" y="54539"/>
            <a:ext cx="6467467" cy="6748922"/>
          </a:xfrm>
        </p:spPr>
      </p:pic>
    </p:spTree>
    <p:extLst>
      <p:ext uri="{BB962C8B-B14F-4D97-AF65-F5344CB8AC3E}">
        <p14:creationId xmlns:p14="http://schemas.microsoft.com/office/powerpoint/2010/main" val="3959580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B5188E4-C6F2-47A9-7F6F-A859E79E6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9844" y="185486"/>
            <a:ext cx="6393656" cy="6487027"/>
          </a:xfrm>
        </p:spPr>
      </p:pic>
    </p:spTree>
    <p:extLst>
      <p:ext uri="{BB962C8B-B14F-4D97-AF65-F5344CB8AC3E}">
        <p14:creationId xmlns:p14="http://schemas.microsoft.com/office/powerpoint/2010/main" val="2490855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Visual Field Testing (Confrontation)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Gross </a:t>
            </a:r>
            <a:r>
              <a:rPr lang="en-US" dirty="0"/>
              <a:t>screening when formal </a:t>
            </a:r>
            <a:r>
              <a:rPr lang="en-US" dirty="0" err="1"/>
              <a:t>perimetry</a:t>
            </a:r>
            <a:r>
              <a:rPr lang="en-US" dirty="0"/>
              <a:t> unavailable</a:t>
            </a:r>
          </a:p>
          <a:p>
            <a:r>
              <a:rPr lang="en-US" dirty="0"/>
              <a:t>Patient and examiner face each other at 1 m, each covers one eye</a:t>
            </a:r>
          </a:p>
          <a:p>
            <a:r>
              <a:rPr lang="en-US" dirty="0"/>
              <a:t>Examiner moves object from periphery toward midline in four quadrants</a:t>
            </a:r>
          </a:p>
          <a:p>
            <a:r>
              <a:rPr lang="en-US" dirty="0"/>
              <a:t>Patient reports when object seen; delay indicates field loss</a:t>
            </a:r>
          </a:p>
          <a:p>
            <a:r>
              <a:rPr lang="en-US" dirty="0"/>
              <a:t>Detects homonymous </a:t>
            </a:r>
            <a:r>
              <a:rPr lang="en-US" dirty="0" err="1"/>
              <a:t>hemianopsia</a:t>
            </a:r>
            <a:r>
              <a:rPr lang="en-US" dirty="0"/>
              <a:t>, </a:t>
            </a:r>
            <a:r>
              <a:rPr lang="en-US" dirty="0" err="1"/>
              <a:t>quadrantanopsia</a:t>
            </a:r>
            <a:endParaRPr lang="en-US" dirty="0"/>
          </a:p>
          <a:p>
            <a:r>
              <a:rPr lang="en-US" dirty="0"/>
              <a:t>Figure: Confrontation test (Fig. 1.14)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451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9966" y="2286000"/>
            <a:ext cx="5648206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27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Intraocular Pressure (IOP) Measurement (Palpation)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Palpate </a:t>
            </a:r>
            <a:r>
              <a:rPr lang="en-US" dirty="0"/>
              <a:t>closed eyelid with both index fingers to assess globe firmness</a:t>
            </a:r>
          </a:p>
          <a:p>
            <a:r>
              <a:rPr lang="en-US" dirty="0"/>
              <a:t>"Rock-hard" eye suggests acute angle-closure glaucoma</a:t>
            </a:r>
          </a:p>
          <a:p>
            <a:r>
              <a:rPr lang="en-US" dirty="0"/>
              <a:t>Mild chronic glaucoma not palpable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56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87253C-D06D-31AA-22D9-2D3240A74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368E2F0-42A5-F927-E356-914DC5320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936" y="302420"/>
            <a:ext cx="4033501" cy="632173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ED14FF-8B0B-3F74-D181-AF13056A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096" y="302420"/>
            <a:ext cx="5509310" cy="631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02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299" y="133350"/>
            <a:ext cx="8169839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48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Administration of Eye Drops, Ointments, and Bandages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Drops/ointment </a:t>
            </a:r>
            <a:r>
              <a:rPr lang="en-US" dirty="0"/>
              <a:t>given posterior to everted lower eyelid in conjunctival sac</a:t>
            </a:r>
          </a:p>
          <a:p>
            <a:r>
              <a:rPr lang="en-US" dirty="0"/>
              <a:t>One drop or 1 cm ointment strip</a:t>
            </a:r>
          </a:p>
          <a:p>
            <a:r>
              <a:rPr lang="en-US" dirty="0"/>
              <a:t>Patient supine or seated with head tilted back</a:t>
            </a:r>
          </a:p>
          <a:p>
            <a:r>
              <a:rPr lang="en-US" dirty="0"/>
              <a:t>Avoid contact of bottle tip with eyelashes</a:t>
            </a:r>
          </a:p>
          <a:p>
            <a:r>
              <a:rPr lang="en-US" dirty="0"/>
              <a:t>Ointment contraindicated after ocular trauma</a:t>
            </a:r>
          </a:p>
          <a:p>
            <a:r>
              <a:rPr lang="en-US" dirty="0"/>
              <a:t>Eye bandage applied with sterile material fixed with tape</a:t>
            </a:r>
          </a:p>
          <a:p>
            <a:r>
              <a:rPr lang="en-US" dirty="0"/>
              <a:t>Figure: Eye drops administration (Fig. 1.16)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21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288" y="2286000"/>
            <a:ext cx="701556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8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CD4260-2E20-C86C-B257-1307E29561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Glaucoma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78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Define glaucoma!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7534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09F6D22-94CB-D776-13CF-ED00A8702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5906" y="690562"/>
            <a:ext cx="9033669" cy="5691187"/>
          </a:xfrm>
        </p:spPr>
      </p:pic>
    </p:spTree>
    <p:extLst>
      <p:ext uri="{BB962C8B-B14F-4D97-AF65-F5344CB8AC3E}">
        <p14:creationId xmlns:p14="http://schemas.microsoft.com/office/powerpoint/2010/main" val="1313709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775" y="628650"/>
            <a:ext cx="8560363" cy="542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58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421EEA5-3E4C-E239-65D9-C988BD3D6EB7}"/>
              </a:ext>
            </a:extLst>
          </p:cNvPr>
          <p:cNvSpPr/>
          <p:nvPr/>
        </p:nvSpPr>
        <p:spPr>
          <a:xfrm>
            <a:off x="3395661" y="681037"/>
            <a:ext cx="6557963" cy="9024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Glaucoma 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80AE2471-30F3-79E1-54DF-4C58A0F1B24E}"/>
              </a:ext>
            </a:extLst>
          </p:cNvPr>
          <p:cNvCxnSpPr>
            <a:cxnSpLocks/>
          </p:cNvCxnSpPr>
          <p:nvPr/>
        </p:nvCxnSpPr>
        <p:spPr>
          <a:xfrm>
            <a:off x="7348537" y="1583531"/>
            <a:ext cx="1188244" cy="1273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2ACDFC6E-2A3F-E6EF-9281-472DED5D15C2}"/>
              </a:ext>
            </a:extLst>
          </p:cNvPr>
          <p:cNvCxnSpPr>
            <a:cxnSpLocks/>
          </p:cNvCxnSpPr>
          <p:nvPr/>
        </p:nvCxnSpPr>
        <p:spPr>
          <a:xfrm flipH="1">
            <a:off x="4614862" y="1583531"/>
            <a:ext cx="1173400" cy="1381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9DE67F8C-A90A-3D61-6648-DCC5AC142C9B}"/>
              </a:ext>
            </a:extLst>
          </p:cNvPr>
          <p:cNvSpPr/>
          <p:nvPr/>
        </p:nvSpPr>
        <p:spPr>
          <a:xfrm>
            <a:off x="1288256" y="3276600"/>
            <a:ext cx="1828800" cy="1828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Primary</a:t>
            </a:r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13E0852C-EC46-8F77-A04F-9F72A08154D0}"/>
              </a:ext>
            </a:extLst>
          </p:cNvPr>
          <p:cNvSpPr/>
          <p:nvPr/>
        </p:nvSpPr>
        <p:spPr>
          <a:xfrm>
            <a:off x="3372762" y="3276600"/>
            <a:ext cx="1828800" cy="1828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</a:t>
            </a:r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B7140E8E-2CE6-117B-F396-00B6C971B8DF}"/>
              </a:ext>
            </a:extLst>
          </p:cNvPr>
          <p:cNvSpPr/>
          <p:nvPr/>
        </p:nvSpPr>
        <p:spPr>
          <a:xfrm>
            <a:off x="6691313" y="3288506"/>
            <a:ext cx="2078095" cy="1828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Open -angle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079EBA61-E222-C8B3-0F1B-50AD5EEF1702}"/>
              </a:ext>
            </a:extLst>
          </p:cNvPr>
          <p:cNvSpPr/>
          <p:nvPr/>
        </p:nvSpPr>
        <p:spPr>
          <a:xfrm>
            <a:off x="9239248" y="3288506"/>
            <a:ext cx="1828800" cy="1828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Closed -Angle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823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Glaucoma, increased intraocular pressure (IOP). The two main types are open-angle glaucoma and angle-closure glaucoma. medical studen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381001"/>
            <a:ext cx="7783675" cy="592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561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3831" y="2949575"/>
            <a:ext cx="38004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450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675" y="342900"/>
            <a:ext cx="9486899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594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gonioscopy for glaucom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514350"/>
            <a:ext cx="8858250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267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6775" y="142875"/>
            <a:ext cx="10125075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381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136774"/>
            <a:ext cx="5343198" cy="367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81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676276"/>
            <a:ext cx="9029700" cy="55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95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E84455-1B92-C2F9-6720-01966A30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140F44F-0BFD-6B1D-5842-2A2803607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013" y="187860"/>
            <a:ext cx="6293888" cy="339485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26FAD65-1617-F89A-42C2-D2B8CEC96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057" y="187860"/>
            <a:ext cx="5142269" cy="3394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64E73DC-9DD1-2FDA-38B6-3C41841FA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540196" y="3618838"/>
            <a:ext cx="4367409" cy="323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78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D7AEE59-B158-63A9-D0C1-2A2001808719}"/>
              </a:ext>
            </a:extLst>
          </p:cNvPr>
          <p:cNvSpPr/>
          <p:nvPr/>
        </p:nvSpPr>
        <p:spPr>
          <a:xfrm>
            <a:off x="1469230" y="684231"/>
            <a:ext cx="3807620" cy="44187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NTG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184C1C3D-7669-38A3-EFD7-C42995D8861C}"/>
              </a:ext>
            </a:extLst>
          </p:cNvPr>
          <p:cNvSpPr/>
          <p:nvPr/>
        </p:nvSpPr>
        <p:spPr>
          <a:xfrm>
            <a:off x="6288881" y="684231"/>
            <a:ext cx="4462463" cy="45735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Congenita</a:t>
            </a:r>
            <a:r>
              <a:rPr lang="en-GB" dirty="0"/>
              <a:t> Glaucoma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877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319F2E-B455-87D5-9FF7-14F3621BE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6AB5244-88C7-5D77-1CC7-606CCA77F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7058" y="327427"/>
            <a:ext cx="6723084" cy="583207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41" y="327426"/>
            <a:ext cx="3563133" cy="583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680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29503C-F6A0-812C-A9F4-1A43BE5C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ED374E3-5998-50E6-6A66-A12311182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568" y="1012032"/>
            <a:ext cx="8125453" cy="5037932"/>
          </a:xfrm>
        </p:spPr>
      </p:pic>
    </p:spTree>
    <p:extLst>
      <p:ext uri="{BB962C8B-B14F-4D97-AF65-F5344CB8AC3E}">
        <p14:creationId xmlns:p14="http://schemas.microsoft.com/office/powerpoint/2010/main" val="36224763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350" y="523875"/>
            <a:ext cx="8401050" cy="568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86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945A46-11A4-EB9D-E832-F21EC1852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B2E82BE-51A9-7024-5FA9-865968C1C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0148" y="328423"/>
            <a:ext cx="6611704" cy="6201153"/>
          </a:xfrm>
        </p:spPr>
      </p:pic>
    </p:spTree>
    <p:extLst>
      <p:ext uri="{BB962C8B-B14F-4D97-AF65-F5344CB8AC3E}">
        <p14:creationId xmlns:p14="http://schemas.microsoft.com/office/powerpoint/2010/main" val="23002748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5CF40A-1BAF-483A-0538-51E40B8C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62067DF-0645-30D4-82DB-802D2D78E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" y="1393490"/>
            <a:ext cx="11004800" cy="3875970"/>
          </a:xfrm>
        </p:spPr>
      </p:pic>
    </p:spTree>
    <p:extLst>
      <p:ext uri="{BB962C8B-B14F-4D97-AF65-F5344CB8AC3E}">
        <p14:creationId xmlns:p14="http://schemas.microsoft.com/office/powerpoint/2010/main" val="2112426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3CA57A-ABED-4557-F593-3C2353C4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60506DF-C8C0-C045-D4AE-3AEC544FD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75" y="488156"/>
            <a:ext cx="7025247" cy="5561807"/>
          </a:xfrm>
        </p:spPr>
      </p:pic>
    </p:spTree>
    <p:extLst>
      <p:ext uri="{BB962C8B-B14F-4D97-AF65-F5344CB8AC3E}">
        <p14:creationId xmlns:p14="http://schemas.microsoft.com/office/powerpoint/2010/main" val="42852724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D8EDB1-8153-8E00-855F-89B351D3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724C45C-5F36-5CF1-BB26-E51184EE2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6297" y="0"/>
            <a:ext cx="6679405" cy="6762750"/>
          </a:xfrm>
        </p:spPr>
      </p:pic>
    </p:spTree>
    <p:extLst>
      <p:ext uri="{BB962C8B-B14F-4D97-AF65-F5344CB8AC3E}">
        <p14:creationId xmlns:p14="http://schemas.microsoft.com/office/powerpoint/2010/main" val="27554713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AD8C1B-5057-6E83-551C-3F4B155CF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1D2FB75-F927-B439-C715-E1471C13C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0"/>
            <a:ext cx="6968384" cy="6830702"/>
          </a:xfrm>
        </p:spPr>
      </p:pic>
    </p:spTree>
    <p:extLst>
      <p:ext uri="{BB962C8B-B14F-4D97-AF65-F5344CB8AC3E}">
        <p14:creationId xmlns:p14="http://schemas.microsoft.com/office/powerpoint/2010/main" val="33498259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5625" y="808056"/>
            <a:ext cx="6166144" cy="486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928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850" y="0"/>
            <a:ext cx="9334500" cy="672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946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0750" y="648504"/>
            <a:ext cx="8115300" cy="574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003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hmed glaucoma drainage device and Trabectome to scale. ​ Devices... |  Download Scientific Diag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1021" y="2286000"/>
            <a:ext cx="6866096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18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</TotalTime>
  <Words>790</Words>
  <Application>Microsoft Office PowerPoint</Application>
  <PresentationFormat>Widescreen</PresentationFormat>
  <Paragraphs>94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Tw Cen MT</vt:lpstr>
      <vt:lpstr>Tw Cen MT Condensed</vt:lpstr>
      <vt:lpstr>Wingdings 3</vt:lpstr>
      <vt:lpstr>Integral</vt:lpstr>
      <vt:lpstr>Ophthalmic Examination and Glaucoma</vt:lpstr>
      <vt:lpstr>Introduction to Ophthalmic Examination </vt:lpstr>
      <vt:lpstr>Equipment for Ophthalmic Examination </vt:lpstr>
      <vt:lpstr>History Taking in Eye Examination </vt:lpstr>
      <vt:lpstr>Visual Acuity Testing </vt:lpstr>
      <vt:lpstr>PowerPoint Presentation</vt:lpstr>
      <vt:lpstr>Ocular Motility </vt:lpstr>
      <vt:lpstr>PowerPoint Presentation</vt:lpstr>
      <vt:lpstr>Binocular Alignment (Cover Test) </vt:lpstr>
      <vt:lpstr>PowerPoint Presentation</vt:lpstr>
      <vt:lpstr>Eyelid and Nasolacrimal Duct Examination </vt:lpstr>
      <vt:lpstr>Examination of Conjunctiva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Anterior Chamber Examination </vt:lpstr>
      <vt:lpstr>Lens Examination </vt:lpstr>
      <vt:lpstr>PowerPoint Presentation</vt:lpstr>
      <vt:lpstr>Ophthalmoscopy </vt:lpstr>
      <vt:lpstr>PowerPoint Presentation</vt:lpstr>
      <vt:lpstr>PowerPoint Presentation</vt:lpstr>
      <vt:lpstr>Visual Field Testing (Confrontation) </vt:lpstr>
      <vt:lpstr>PowerPoint Presentation</vt:lpstr>
      <vt:lpstr>Intraocular Pressure (IOP) Measurement (Palpation) </vt:lpstr>
      <vt:lpstr>PowerPoint Presentation</vt:lpstr>
      <vt:lpstr>PowerPoint Presentation</vt:lpstr>
      <vt:lpstr>Administration of Eye Drops, Ointments, and Bandages </vt:lpstr>
      <vt:lpstr>PowerPoint Presentation</vt:lpstr>
      <vt:lpstr>Glaucoma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Ophthalmic Examination</dc:title>
  <dc:creator>abdeenaseel0@gmail.com</dc:creator>
  <cp:lastModifiedBy>Microsoft account</cp:lastModifiedBy>
  <cp:revision>10</cp:revision>
  <dcterms:created xsi:type="dcterms:W3CDTF">2025-07-05T18:34:49Z</dcterms:created>
  <dcterms:modified xsi:type="dcterms:W3CDTF">2025-08-02T20:59:28Z</dcterms:modified>
</cp:coreProperties>
</file>