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32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50" b="0" i="0" u="none" strike="noStrike">
                <a:solidFill>
                  <a:srgbClr val="000000"/>
                </a:solidFill>
                <a:latin typeface="Arial"/>
              </a:defRPr>
            </a:pPr>
            <a:r>
              <a:rPr lang="en-US" sz="1250" b="0" i="0" u="none" strike="noStrike">
                <a:solidFill>
                  <a:srgbClr val="000000"/>
                </a:solidFill>
                <a:latin typeface="Arial"/>
              </a:rPr>
              <a:t>Frank-Starling Law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↑ Contractility</c:v>
                </c:pt>
              </c:strCache>
            </c:strRef>
          </c:tx>
          <c:spPr>
            <a:ln w="31750" cap="flat">
              <a:solidFill>
                <a:srgbClr val="0A3D5C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0A3D5C"/>
              </a:solidFill>
              <a:ln w="9525" cap="flat">
                <a:solidFill>
                  <a:srgbClr val="0A3D5C"/>
                </a:solidFill>
                <a:prstDash val="solid"/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V.High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6.5</c:v>
                </c:pt>
                <c:pt idx="2">
                  <c:v>8.3000000000000007</c:v>
                </c:pt>
                <c:pt idx="3">
                  <c:v>8.4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672-D54A-883C-A7AF8DA92F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Normal</c:v>
                </c:pt>
              </c:strCache>
            </c:strRef>
          </c:tx>
          <c:spPr>
            <a:ln w="31750" cap="flat">
              <a:solidFill>
                <a:srgbClr val="1C729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C7293"/>
              </a:solidFill>
              <a:ln w="9525" cap="flat">
                <a:solidFill>
                  <a:srgbClr val="1C7293"/>
                </a:solidFill>
                <a:prstDash val="solid"/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V.High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4.8</c:v>
                </c:pt>
                <c:pt idx="2">
                  <c:v>6</c:v>
                </c:pt>
                <c:pt idx="3">
                  <c:v>5.7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672-D54A-883C-A7AF8DA92F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↓ Contractility / ↑ afterload</c:v>
                </c:pt>
              </c:strCache>
            </c:strRef>
          </c:tx>
          <c:spPr>
            <a:ln w="31750" cap="flat">
              <a:solidFill>
                <a:srgbClr val="E07A1F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07A1F"/>
              </a:solidFill>
              <a:ln w="9525" cap="flat">
                <a:solidFill>
                  <a:srgbClr val="E07A1F"/>
                </a:solidFill>
                <a:prstDash val="solid"/>
                <a:round/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V.High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</c:v>
                </c:pt>
                <c:pt idx="1">
                  <c:v>2.8</c:v>
                </c:pt>
                <c:pt idx="2">
                  <c:v>3.6</c:v>
                </c:pt>
                <c:pt idx="3">
                  <c:v>3.5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E672-D54A-883C-A7AF8DA92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B7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7E1E5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B7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5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Vascular resistance</c:v>
                </c:pt>
              </c:strCache>
            </c:strRef>
          </c:tx>
          <c:spPr>
            <a:ln w="38100" cap="flat">
              <a:solidFill>
                <a:srgbClr val="1C729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C7293"/>
              </a:solidFill>
              <a:ln w="9525" cap="flat">
                <a:solidFill>
                  <a:srgbClr val="1C7293"/>
                </a:solidFill>
                <a:prstDash val="solid"/>
                <a:round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10%</c:v>
                </c:pt>
                <c:pt idx="1">
                  <c:v>20%</c:v>
                </c:pt>
                <c:pt idx="2">
                  <c:v>30%</c:v>
                </c:pt>
                <c:pt idx="3">
                  <c:v>40%</c:v>
                </c:pt>
                <c:pt idx="4">
                  <c:v>50%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108</c:v>
                </c:pt>
                <c:pt idx="2">
                  <c:v>118</c:v>
                </c:pt>
                <c:pt idx="3">
                  <c:v>128</c:v>
                </c:pt>
                <c:pt idx="4">
                  <c:v>133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01E-A040-A65F-327F2DC9EE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Blood pressure</c:v>
                </c:pt>
              </c:strCache>
            </c:strRef>
          </c:tx>
          <c:spPr>
            <a:ln w="38100" cap="flat">
              <a:solidFill>
                <a:srgbClr val="0A3D5C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0A3D5C"/>
              </a:solidFill>
              <a:ln w="9525" cap="flat">
                <a:solidFill>
                  <a:srgbClr val="0A3D5C"/>
                </a:solidFill>
                <a:prstDash val="solid"/>
                <a:round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10%</c:v>
                </c:pt>
                <c:pt idx="1">
                  <c:v>20%</c:v>
                </c:pt>
                <c:pt idx="2">
                  <c:v>30%</c:v>
                </c:pt>
                <c:pt idx="3">
                  <c:v>40%</c:v>
                </c:pt>
                <c:pt idx="4">
                  <c:v>50%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102</c:v>
                </c:pt>
                <c:pt idx="2">
                  <c:v>98</c:v>
                </c:pt>
                <c:pt idx="3">
                  <c:v>85</c:v>
                </c:pt>
                <c:pt idx="4">
                  <c:v>68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F01E-A040-A65F-327F2DC9EE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Cardiac output</c:v>
                </c:pt>
              </c:strCache>
            </c:strRef>
          </c:tx>
          <c:spPr>
            <a:ln w="38100" cap="flat">
              <a:solidFill>
                <a:srgbClr val="B23A1E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B23A1E"/>
              </a:solidFill>
              <a:ln w="9525" cap="flat">
                <a:solidFill>
                  <a:srgbClr val="B23A1E"/>
                </a:solidFill>
                <a:prstDash val="solid"/>
                <a:round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10%</c:v>
                </c:pt>
                <c:pt idx="1">
                  <c:v>20%</c:v>
                </c:pt>
                <c:pt idx="2">
                  <c:v>30%</c:v>
                </c:pt>
                <c:pt idx="3">
                  <c:v>40%</c:v>
                </c:pt>
                <c:pt idx="4">
                  <c:v>50%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98</c:v>
                </c:pt>
                <c:pt idx="1">
                  <c:v>90</c:v>
                </c:pt>
                <c:pt idx="2">
                  <c:v>78</c:v>
                </c:pt>
                <c:pt idx="3">
                  <c:v>62</c:v>
                </c:pt>
                <c:pt idx="4">
                  <c:v>48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F01E-A040-A65F-327F2DC9EE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B7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7E1E5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B7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9499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77240"/>
            <a:ext cx="822960" cy="82296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945" y="884225"/>
            <a:ext cx="608990" cy="60899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210312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PEDIATRIC SHOCK</a:t>
            </a:r>
            <a:endParaRPr lang="en-US" sz="4600" dirty="0"/>
          </a:p>
        </p:txBody>
      </p:sp>
      <p:sp>
        <p:nvSpPr>
          <p:cNvPr id="5" name="Text 2"/>
          <p:cNvSpPr/>
          <p:nvPr/>
        </p:nvSpPr>
        <p:spPr>
          <a:xfrm>
            <a:off x="548640" y="28803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AFD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Pathophysiology, Recognition &amp; Management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548640" y="3611880"/>
            <a:ext cx="2377440" cy="27432"/>
          </a:xfrm>
          <a:prstGeom prst="rect">
            <a:avLst/>
          </a:prstGeom>
          <a:solidFill>
            <a:srgbClr val="E07A1F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38404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F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Linda Abu Jaber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COMPENSATION IN ACTION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Hemodynamic response to hemorrhage</a:t>
            </a:r>
            <a:endParaRPr lang="en-US" sz="28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600200"/>
          <a:ext cx="731520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8138160" y="1600200"/>
            <a:ext cx="3474720" cy="4206240"/>
          </a:xfrm>
          <a:prstGeom prst="roundRect">
            <a:avLst>
              <a:gd name="adj" fmla="val 2105"/>
            </a:avLst>
          </a:prstGeom>
          <a:solidFill>
            <a:srgbClr val="0A3D5C"/>
          </a:solidFill>
          <a:ln/>
        </p:spPr>
      </p:sp>
      <p:sp>
        <p:nvSpPr>
          <p:cNvPr id="6" name="Text 3"/>
          <p:cNvSpPr/>
          <p:nvPr/>
        </p:nvSpPr>
        <p:spPr>
          <a:xfrm>
            <a:off x="8366760" y="18288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the curves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366760" y="2286000"/>
            <a:ext cx="30175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D9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Vascular resistance rises early to defend blood pressure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D9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pressure is preserved until a substantial volume is lost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D9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Cardiac output falls from the earliest stages — well before BP changes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mechanisms, four pediatric pictures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49240" cy="1965960"/>
          </a:xfrm>
          <a:prstGeom prst="roundRect">
            <a:avLst>
              <a:gd name="adj" fmla="val 4186"/>
            </a:avLst>
          </a:prstGeom>
          <a:solidFill>
            <a:srgbClr val="EAF3F6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965960"/>
            <a:ext cx="594360" cy="59436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227" y="2043227"/>
            <a:ext cx="439826" cy="43982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947672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Hypovolemic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600200" y="2313432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Inadequate circulating volume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822960" y="274320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Gastroenteritis, dehydration, burns, hemorrhage — most common cause worldwide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263640" y="1691640"/>
            <a:ext cx="5349240" cy="1965960"/>
          </a:xfrm>
          <a:prstGeom prst="roundRect">
            <a:avLst>
              <a:gd name="adj" fmla="val 4186"/>
            </a:avLst>
          </a:prstGeom>
          <a:solidFill>
            <a:srgbClr val="EAF3F6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537960" y="1965960"/>
            <a:ext cx="594360" cy="594360"/>
          </a:xfrm>
          <a:prstGeom prst="ellipse">
            <a:avLst/>
          </a:prstGeom>
          <a:solidFill>
            <a:srgbClr val="E07A1F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5227" y="2043227"/>
            <a:ext cx="439826" cy="43982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315200" y="1947672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Distributive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7315200" y="2313432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 of vascular tone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6537960" y="274320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Septic shock, anaphylaxis, neurogenic shock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548640" y="3977640"/>
            <a:ext cx="5349240" cy="1965960"/>
          </a:xfrm>
          <a:prstGeom prst="roundRect">
            <a:avLst>
              <a:gd name="adj" fmla="val 4186"/>
            </a:avLst>
          </a:prstGeom>
          <a:solidFill>
            <a:srgbClr val="EAF3F6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22960" y="4251960"/>
            <a:ext cx="594360" cy="594360"/>
          </a:xfrm>
          <a:prstGeom prst="ellipse">
            <a:avLst/>
          </a:prstGeom>
          <a:solidFill>
            <a:srgbClr val="0A3D5C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227" y="4329227"/>
            <a:ext cx="439826" cy="439826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00200" y="4233672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Cardiogenic</a:t>
            </a:r>
            <a:endParaRPr lang="en-US" sz="1700" dirty="0"/>
          </a:p>
        </p:txBody>
      </p:sp>
      <p:sp>
        <p:nvSpPr>
          <p:cNvPr id="20" name="Text 15"/>
          <p:cNvSpPr/>
          <p:nvPr/>
        </p:nvSpPr>
        <p:spPr>
          <a:xfrm>
            <a:off x="1600200" y="4599432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of the pump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822960" y="502920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Congenital heart disease, myocarditis, arrhythmia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6263640" y="3977640"/>
            <a:ext cx="5349240" cy="1965960"/>
          </a:xfrm>
          <a:prstGeom prst="roundRect">
            <a:avLst>
              <a:gd name="adj" fmla="val 4186"/>
            </a:avLst>
          </a:prstGeom>
          <a:solidFill>
            <a:srgbClr val="EAF3F6"/>
          </a:solidFill>
          <a:ln/>
          <a:effectLst>
            <a:outerShdw blurRad="63500" dist="2540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6537960" y="4251960"/>
            <a:ext cx="594360" cy="594360"/>
          </a:xfrm>
          <a:prstGeom prst="ellipse">
            <a:avLst/>
          </a:prstGeom>
          <a:solidFill>
            <a:srgbClr val="3D6E82"/>
          </a:solidFill>
          <a:ln/>
        </p:spPr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5227" y="4329227"/>
            <a:ext cx="439826" cy="439826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315200" y="4233672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Obstructive</a:t>
            </a:r>
            <a:endParaRPr lang="en-US" sz="1700" dirty="0"/>
          </a:p>
        </p:txBody>
      </p:sp>
      <p:sp>
        <p:nvSpPr>
          <p:cNvPr id="26" name="Text 20"/>
          <p:cNvSpPr/>
          <p:nvPr/>
        </p:nvSpPr>
        <p:spPr>
          <a:xfrm>
            <a:off x="7315200" y="4599432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block to flow</a:t>
            </a:r>
            <a:endParaRPr lang="en-US" sz="1150" dirty="0"/>
          </a:p>
        </p:txBody>
      </p:sp>
      <p:sp>
        <p:nvSpPr>
          <p:cNvPr id="27" name="Text 21"/>
          <p:cNvSpPr/>
          <p:nvPr/>
        </p:nvSpPr>
        <p:spPr>
          <a:xfrm>
            <a:off x="6537960" y="502920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Tension pneumothorax, tamponade, pulmonary embolism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· 1 OF 4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Hypovolemic shock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630936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58368" y="1645920"/>
            <a:ext cx="6089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loss (hemorrhage, GI losses, burns, third-spacing)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11880" y="2231136"/>
            <a:ext cx="182880" cy="164592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2395728"/>
            <a:ext cx="630936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8368" y="2395728"/>
            <a:ext cx="6089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Venous return / preload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11880" y="2980944"/>
            <a:ext cx="182880" cy="164592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10" name="Shape 8"/>
          <p:cNvSpPr/>
          <p:nvPr/>
        </p:nvSpPr>
        <p:spPr>
          <a:xfrm>
            <a:off x="548640" y="3145536"/>
            <a:ext cx="630936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58368" y="3145536"/>
            <a:ext cx="6089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Stroke volume → ↓ cardiac output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611880" y="3730752"/>
            <a:ext cx="182880" cy="164592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13" name="Shape 11"/>
          <p:cNvSpPr/>
          <p:nvPr/>
        </p:nvSpPr>
        <p:spPr>
          <a:xfrm>
            <a:off x="548640" y="3895344"/>
            <a:ext cx="630936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8368" y="3895344"/>
            <a:ext cx="6089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Compensation: tachycardia + ↑ SVR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178040" y="1645920"/>
            <a:ext cx="4434840" cy="4343400"/>
          </a:xfrm>
          <a:prstGeom prst="roundRect">
            <a:avLst>
              <a:gd name="adj" fmla="val 1684"/>
            </a:avLst>
          </a:prstGeom>
          <a:solidFill>
            <a:srgbClr val="EAF3F6"/>
          </a:solidFill>
          <a:ln/>
        </p:spPr>
      </p:sp>
      <p:sp>
        <p:nvSpPr>
          <p:cNvPr id="16" name="Text 14"/>
          <p:cNvSpPr/>
          <p:nvPr/>
        </p:nvSpPr>
        <p:spPr>
          <a:xfrm>
            <a:off x="7406640" y="1783080"/>
            <a:ext cx="3977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Causes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406640" y="2148840"/>
            <a:ext cx="39776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Hemorrhagic — incl. hidden loss (femur fracture)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Plasma loss — burns, SJS, epidermolysis bullosa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 loss — GE, DKA diuresis, DI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Relative — third-spacing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7406640" y="3931920"/>
            <a:ext cx="3977640" cy="18288"/>
          </a:xfrm>
          <a:prstGeom prst="rect">
            <a:avLst/>
          </a:prstGeom>
          <a:solidFill>
            <a:srgbClr val="D7E1E5"/>
          </a:solidFill>
          <a:ln/>
        </p:spPr>
      </p:sp>
      <p:sp>
        <p:nvSpPr>
          <p:cNvPr id="19" name="Text 17"/>
          <p:cNvSpPr/>
          <p:nvPr/>
        </p:nvSpPr>
        <p:spPr>
          <a:xfrm>
            <a:off x="7406640" y="4069080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clues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406640" y="4389120"/>
            <a:ext cx="3977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Sunken eyes, dry mucosa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Delayed cap refill, narrow pulse pressure</a:t>
            </a:r>
            <a:endParaRPr lang="en-US" sz="11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neck veins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· 2 OF 4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Distributive shock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349240" cy="50292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58368" y="1645920"/>
            <a:ext cx="5129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125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Infection, allergen, or spinal cord injury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3131820" y="2176272"/>
            <a:ext cx="182880" cy="164592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2423160"/>
            <a:ext cx="5349240" cy="50292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8368" y="2423160"/>
            <a:ext cx="5129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Mediator release / loss of tone</a:t>
            </a:r>
            <a:endParaRPr lang="en-US" sz="125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Cytokines or histamine drive vasodilation and capillary leak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131820" y="2953512"/>
            <a:ext cx="182880" cy="164592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10" name="Shape 8"/>
          <p:cNvSpPr/>
          <p:nvPr/>
        </p:nvSpPr>
        <p:spPr>
          <a:xfrm>
            <a:off x="548640" y="3200400"/>
            <a:ext cx="5349240" cy="50292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58368" y="3200400"/>
            <a:ext cx="5129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Maldistribution of flow</a:t>
            </a:r>
            <a:endParaRPr lang="en-US" sz="125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pools in dilated vessels instead of reaching tissue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131820" y="3730752"/>
            <a:ext cx="182880" cy="164592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13" name="Shape 11"/>
          <p:cNvSpPr/>
          <p:nvPr/>
        </p:nvSpPr>
        <p:spPr>
          <a:xfrm>
            <a:off x="548640" y="3977640"/>
            <a:ext cx="5349240" cy="50292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8368" y="3977640"/>
            <a:ext cx="5129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 hypovolemia</a:t>
            </a:r>
            <a:endParaRPr lang="en-US" sz="125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Effective preload despite normal/↑ cardiac output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48640" y="4663440"/>
            <a:ext cx="5349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Causes: septic (SIRS), anaphylaxis, neurogenic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63640" y="1645920"/>
            <a:ext cx="5349240" cy="1417320"/>
          </a:xfrm>
          <a:prstGeom prst="roundRect">
            <a:avLst>
              <a:gd name="adj" fmla="val 5161"/>
            </a:avLst>
          </a:prstGeom>
          <a:solidFill>
            <a:srgbClr val="FCEEE0"/>
          </a:solidFill>
          <a:ln/>
        </p:spPr>
      </p:sp>
      <p:sp>
        <p:nvSpPr>
          <p:cNvPr id="17" name="Shape 15"/>
          <p:cNvSpPr/>
          <p:nvPr/>
        </p:nvSpPr>
        <p:spPr>
          <a:xfrm>
            <a:off x="6492240" y="1847088"/>
            <a:ext cx="457200" cy="457200"/>
          </a:xfrm>
          <a:prstGeom prst="ellipse">
            <a:avLst/>
          </a:prstGeom>
          <a:solidFill>
            <a:srgbClr val="E07A1F"/>
          </a:solidFill>
          <a:ln/>
        </p:spPr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676" y="1906524"/>
            <a:ext cx="338328" cy="338328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7040880" y="182880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“Warm” shock (early)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6492240" y="237744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Flushed, warm skin, bounding pulses. Can look deceptively reassuring.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263640" y="3200400"/>
            <a:ext cx="5349240" cy="1417320"/>
          </a:xfrm>
          <a:prstGeom prst="roundRect">
            <a:avLst>
              <a:gd name="adj" fmla="val 5161"/>
            </a:avLst>
          </a:prstGeom>
          <a:solidFill>
            <a:srgbClr val="EAF3F6"/>
          </a:solidFill>
          <a:ln/>
        </p:spPr>
      </p:sp>
      <p:sp>
        <p:nvSpPr>
          <p:cNvPr id="22" name="Shape 19"/>
          <p:cNvSpPr/>
          <p:nvPr/>
        </p:nvSpPr>
        <p:spPr>
          <a:xfrm>
            <a:off x="6492240" y="3401568"/>
            <a:ext cx="457200" cy="45720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676" y="3461004"/>
            <a:ext cx="338328" cy="33832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7040880" y="338328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“Cold” shock</a:t>
            </a:r>
            <a:endParaRPr lang="en-US" sz="1350" dirty="0"/>
          </a:p>
        </p:txBody>
      </p:sp>
      <p:sp>
        <p:nvSpPr>
          <p:cNvPr id="25" name="Text 21"/>
          <p:cNvSpPr/>
          <p:nvPr/>
        </p:nvSpPr>
        <p:spPr>
          <a:xfrm>
            <a:off x="6492240" y="3931920"/>
            <a:ext cx="4892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Cool, mottled, weak pulses. Common in young infants — often the actual presentation.</a:t>
            </a:r>
            <a:endParaRPr lang="en-US" sz="1100" dirty="0"/>
          </a:p>
        </p:txBody>
      </p:sp>
      <p:sp>
        <p:nvSpPr>
          <p:cNvPr id="26" name="Shape 22"/>
          <p:cNvSpPr/>
          <p:nvPr/>
        </p:nvSpPr>
        <p:spPr>
          <a:xfrm>
            <a:off x="6263640" y="4754880"/>
            <a:ext cx="5349240" cy="822960"/>
          </a:xfrm>
          <a:prstGeom prst="roundRect">
            <a:avLst>
              <a:gd name="adj" fmla="val 8889"/>
            </a:avLst>
          </a:prstGeom>
          <a:solidFill>
            <a:srgbClr val="0A3D5C"/>
          </a:solidFill>
          <a:ln/>
        </p:spPr>
      </p:sp>
      <p:sp>
        <p:nvSpPr>
          <p:cNvPr id="27" name="Text 23"/>
          <p:cNvSpPr/>
          <p:nvPr/>
        </p:nvSpPr>
        <p:spPr>
          <a:xfrm>
            <a:off x="6446520" y="4754880"/>
            <a:ext cx="4983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skin in a febrile, tachycardic child is not reassuring.</a:t>
            </a:r>
            <a:endParaRPr lang="en-US" sz="1200" dirty="0"/>
          </a:p>
        </p:txBody>
      </p:sp>
      <p:sp>
        <p:nvSpPr>
          <p:cNvPr id="28" name="Text 24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9" name="Text 25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· 3 OF 4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Cardiogenic shock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11064240" cy="530352"/>
          </a:xfrm>
          <a:prstGeom prst="roundRect">
            <a:avLst>
              <a:gd name="adj" fmla="val 12069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58368" y="1645920"/>
            <a:ext cx="1084478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Pump failure</a:t>
            </a:r>
            <a:endParaRPr lang="en-US" sz="135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Congenital heart disease, cardiomyopathy, myocarditis, arrhythmia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971032" y="2212848"/>
            <a:ext cx="219456" cy="197510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251460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8368" y="2514600"/>
            <a:ext cx="512978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failure</a:t>
            </a:r>
            <a:endParaRPr lang="en-US" sz="13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CO → poor systemic perfusion → cool extremities, weak pulses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63640" y="2514600"/>
            <a:ext cx="5349240" cy="1371600"/>
          </a:xfrm>
          <a:prstGeom prst="roundRect">
            <a:avLst>
              <a:gd name="adj" fmla="val 4667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373368" y="2514600"/>
            <a:ext cx="512978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Backward failure</a:t>
            </a:r>
            <a:endParaRPr lang="en-US" sz="13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backs up → venous congestion → crackles, hepatomegaly, edema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4160520"/>
            <a:ext cx="11064240" cy="1005840"/>
          </a:xfrm>
          <a:prstGeom prst="roundRect">
            <a:avLst>
              <a:gd name="adj" fmla="val 7273"/>
            </a:avLst>
          </a:prstGeom>
          <a:solidFill>
            <a:srgbClr val="FCEEE0"/>
          </a:solidFill>
          <a:ln/>
        </p:spPr>
      </p:sp>
      <p:sp>
        <p:nvSpPr>
          <p:cNvPr id="12" name="Shape 10"/>
          <p:cNvSpPr/>
          <p:nvPr/>
        </p:nvSpPr>
        <p:spPr>
          <a:xfrm>
            <a:off x="777240" y="4315968"/>
            <a:ext cx="502920" cy="502920"/>
          </a:xfrm>
          <a:prstGeom prst="ellipse">
            <a:avLst/>
          </a:prstGeom>
          <a:solidFill>
            <a:srgbClr val="E07A1F"/>
          </a:solidFill>
          <a:ln/>
        </p:spPr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20" y="4381348"/>
            <a:ext cx="372161" cy="372161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1508760" y="4206240"/>
            <a:ext cx="9921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hypovolemic shock, this pump is already overloaded, not empty — fluid boluses can worsen pulmonary edema. Favor cautious fluids and early inotropic support.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548640" y="5349240"/>
            <a:ext cx="11064240" cy="914400"/>
          </a:xfrm>
          <a:prstGeom prst="roundRect">
            <a:avLst>
              <a:gd name="adj" fmla="val 8000"/>
            </a:avLst>
          </a:prstGeom>
          <a:solidFill>
            <a:srgbClr val="EAF3F6"/>
          </a:solidFill>
          <a:ln/>
        </p:spPr>
      </p:sp>
      <p:sp>
        <p:nvSpPr>
          <p:cNvPr id="16" name="Text 13"/>
          <p:cNvSpPr/>
          <p:nvPr/>
        </p:nvSpPr>
        <p:spPr>
          <a:xfrm>
            <a:off x="777240" y="534924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Causes: ductal-dependent CHD (HLHS, AS, coarctation, interrupted arch) · cardiomyopathy (dilated, restrictive, hypertrophic) · myocarditis (Coxsackie B, cocaine, autoimmune) · extreme bradycardia, SVT, VT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· 4 OF 4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Obstructive shock (&amp; impaired O₂ utilization)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1064240" cy="50292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58368" y="1600200"/>
            <a:ext cx="108447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obstruction → ↓ venous return or outflow → ↓ cardiac output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980176" y="2121408"/>
            <a:ext cx="201168" cy="181051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2423160"/>
            <a:ext cx="3520440" cy="1737360"/>
          </a:xfrm>
          <a:prstGeom prst="roundRect">
            <a:avLst>
              <a:gd name="adj" fmla="val 4211"/>
            </a:avLst>
          </a:prstGeom>
          <a:solidFill>
            <a:srgbClr val="EAF3F6"/>
          </a:solidFill>
          <a:ln/>
        </p:spPr>
      </p:sp>
      <p:sp>
        <p:nvSpPr>
          <p:cNvPr id="8" name="Shape 6"/>
          <p:cNvSpPr/>
          <p:nvPr/>
        </p:nvSpPr>
        <p:spPr>
          <a:xfrm>
            <a:off x="2057400" y="260604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780" y="2671420"/>
            <a:ext cx="372161" cy="37216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85800" y="320040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Tension pneumothorax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731520" y="361188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compresses the heart and great vessels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325112" y="2423160"/>
            <a:ext cx="3520440" cy="1737360"/>
          </a:xfrm>
          <a:prstGeom prst="roundRect">
            <a:avLst>
              <a:gd name="adj" fmla="val 4211"/>
            </a:avLst>
          </a:prstGeom>
          <a:solidFill>
            <a:srgbClr val="EAF3F6"/>
          </a:solidFill>
          <a:ln/>
        </p:spPr>
      </p:sp>
      <p:sp>
        <p:nvSpPr>
          <p:cNvPr id="13" name="Shape 10"/>
          <p:cNvSpPr/>
          <p:nvPr/>
        </p:nvSpPr>
        <p:spPr>
          <a:xfrm>
            <a:off x="5833872" y="260604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252" y="2671420"/>
            <a:ext cx="372161" cy="372161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462272" y="320040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Cardiac tamponade</a:t>
            </a:r>
            <a:endParaRPr lang="en-US" sz="1250" dirty="0"/>
          </a:p>
        </p:txBody>
      </p:sp>
      <p:sp>
        <p:nvSpPr>
          <p:cNvPr id="16" name="Text 12"/>
          <p:cNvSpPr/>
          <p:nvPr/>
        </p:nvSpPr>
        <p:spPr>
          <a:xfrm>
            <a:off x="4507992" y="361188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Pericardial fluid restricts filling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8101584" y="2423160"/>
            <a:ext cx="3520440" cy="1737360"/>
          </a:xfrm>
          <a:prstGeom prst="roundRect">
            <a:avLst>
              <a:gd name="adj" fmla="val 4211"/>
            </a:avLst>
          </a:prstGeom>
          <a:solidFill>
            <a:srgbClr val="EAF3F6"/>
          </a:solidFill>
          <a:ln/>
        </p:spPr>
      </p:sp>
      <p:sp>
        <p:nvSpPr>
          <p:cNvPr id="18" name="Shape 14"/>
          <p:cNvSpPr/>
          <p:nvPr/>
        </p:nvSpPr>
        <p:spPr>
          <a:xfrm>
            <a:off x="9610344" y="2606040"/>
            <a:ext cx="502920" cy="502920"/>
          </a:xfrm>
          <a:prstGeom prst="ellipse">
            <a:avLst/>
          </a:prstGeom>
          <a:solidFill>
            <a:srgbClr val="C9DEE6"/>
          </a:solidFill>
          <a:ln/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5724" y="2671420"/>
            <a:ext cx="372161" cy="372161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238744" y="320040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Ductal-dependent lesion / PE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8284464" y="361188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Neonatal duct closure, or pulmonary embolism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548640" y="4343400"/>
            <a:ext cx="11064240" cy="1783080"/>
          </a:xfrm>
          <a:prstGeom prst="roundRect">
            <a:avLst>
              <a:gd name="adj" fmla="val 4103"/>
            </a:avLst>
          </a:prstGeom>
          <a:solidFill>
            <a:srgbClr val="0A3D5C"/>
          </a:solidFill>
          <a:ln/>
        </p:spPr>
      </p:sp>
      <p:sp>
        <p:nvSpPr>
          <p:cNvPr id="23" name="Text 18"/>
          <p:cNvSpPr/>
          <p:nvPr/>
        </p:nvSpPr>
        <p:spPr>
          <a:xfrm>
            <a:off x="822960" y="448056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related mimic: impaired oxygen utilization (not delivery)</a:t>
            </a:r>
            <a:endParaRPr lang="en-US" sz="1350" dirty="0"/>
          </a:p>
        </p:txBody>
      </p:sp>
      <p:sp>
        <p:nvSpPr>
          <p:cNvPr id="24" name="Text 19"/>
          <p:cNvSpPr/>
          <p:nvPr/>
        </p:nvSpPr>
        <p:spPr>
          <a:xfrm>
            <a:off x="822960" y="4846320"/>
            <a:ext cx="10515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D9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Cyanide blocks cytochrome oxidase — cells cannot use O₂ even with normal delivery → lactic acidosis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D9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monoxide binds Hb with &gt;200× O₂'s affinity — O₂ cannot be released to tissue despite adequate perfusion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D9EA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 stroke causes direct cellular and mitochondrial injury, impairing aerobic metabolism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6" name="Text 21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OF SHOCK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Hemodynamic profiles by type</a:t>
            </a:r>
            <a:endParaRPr lang="en-US" sz="28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45920"/>
          <a:ext cx="11064240" cy="274320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Preload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Pump function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Afterload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Cap. refill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SvO₂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Hypovolemic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Cardiogenic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Distributive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 or ↔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 (initial)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Obstructive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 *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1605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In tension pneumothorax, clinical signs suggest increased preload, but physiologic preload is decreased — venous return is obstructed at the vena cavae.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48640" y="466344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Signs of ↓ preload: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548640" y="4956048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Tachycardia, tachypnea, weak/absent peripheral pulses, cap refill &gt;2s, pale/mottled/cold skin, altered mental status, ↓ urine output, flat jugular veins.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48640" y="54864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Signs of ↑ preload: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48640" y="5779008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Jugular venous distension, pulmonary edema, hepatomegaly — usually with tachycardia and poor perfusion.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Warning signs — general &amp; type-specific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1064240" cy="1051560"/>
          </a:xfrm>
          <a:prstGeom prst="roundRect">
            <a:avLst>
              <a:gd name="adj" fmla="val 6957"/>
            </a:avLst>
          </a:prstGeom>
          <a:solidFill>
            <a:srgbClr val="FCEEE0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64592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General (all types)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10607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Altered mental status · mottled/pale skin · cool extremities · delayed cap refill (&gt;2s) · tachycardia/tachypnea · weak pulses · oliguria (&lt;1 mL/kg/hr) · hypotension (late) · poor feeding/vomiting in infants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48640" y="2834640"/>
            <a:ext cx="2606040" cy="3337560"/>
          </a:xfrm>
          <a:prstGeom prst="roundRect">
            <a:avLst>
              <a:gd name="adj" fmla="val 2807"/>
            </a:avLst>
          </a:prstGeom>
          <a:solidFill>
            <a:srgbClr val="1C7293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9718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Hypovolemic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85800" y="3401568"/>
            <a:ext cx="2331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80" dirty="0">
                <a:solidFill>
                  <a:srgbClr val="F0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 loss history, dry mucosa, sunken eyes/fontanelle, flat neck veins, narrow pulse pressure</a:t>
            </a:r>
            <a:endParaRPr lang="en-US" sz="1080" dirty="0"/>
          </a:p>
        </p:txBody>
      </p:sp>
      <p:sp>
        <p:nvSpPr>
          <p:cNvPr id="10" name="Shape 8"/>
          <p:cNvSpPr/>
          <p:nvPr/>
        </p:nvSpPr>
        <p:spPr>
          <a:xfrm>
            <a:off x="3337560" y="2834640"/>
            <a:ext cx="2606040" cy="3337560"/>
          </a:xfrm>
          <a:prstGeom prst="roundRect">
            <a:avLst>
              <a:gd name="adj" fmla="val 2807"/>
            </a:avLst>
          </a:prstGeom>
          <a:solidFill>
            <a:srgbClr val="0A3D5C"/>
          </a:solidFill>
          <a:ln/>
        </p:spPr>
      </p:sp>
      <p:sp>
        <p:nvSpPr>
          <p:cNvPr id="11" name="Text 9"/>
          <p:cNvSpPr/>
          <p:nvPr/>
        </p:nvSpPr>
        <p:spPr>
          <a:xfrm>
            <a:off x="3474720" y="29718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Cardiogenic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3474720" y="3401568"/>
            <a:ext cx="2331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80" dirty="0">
                <a:solidFill>
                  <a:srgbClr val="F0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Hepatomegaly, gallop/murmur, crackles, ↑ work of breathing without improved perfusion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6126480" y="2834640"/>
            <a:ext cx="2606040" cy="3337560"/>
          </a:xfrm>
          <a:prstGeom prst="roundRect">
            <a:avLst>
              <a:gd name="adj" fmla="val 2807"/>
            </a:avLst>
          </a:prstGeom>
          <a:solidFill>
            <a:srgbClr val="E07A1F"/>
          </a:solidFill>
          <a:ln/>
        </p:spPr>
      </p:sp>
      <p:sp>
        <p:nvSpPr>
          <p:cNvPr id="14" name="Text 12"/>
          <p:cNvSpPr/>
          <p:nvPr/>
        </p:nvSpPr>
        <p:spPr>
          <a:xfrm>
            <a:off x="6263640" y="29718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Distributive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263640" y="3401568"/>
            <a:ext cx="2331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80" dirty="0">
                <a:solidFill>
                  <a:srgbClr val="F0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Bounding pulses &amp; warm skin (early); wide pulse pressure; late: cold, weak pulses, hypotension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8915400" y="2834640"/>
            <a:ext cx="2606040" cy="3337560"/>
          </a:xfrm>
          <a:prstGeom prst="roundRect">
            <a:avLst>
              <a:gd name="adj" fmla="val 2807"/>
            </a:avLst>
          </a:prstGeom>
          <a:solidFill>
            <a:srgbClr val="3D6E82"/>
          </a:solidFill>
          <a:ln/>
        </p:spPr>
      </p:sp>
      <p:sp>
        <p:nvSpPr>
          <p:cNvPr id="17" name="Text 15"/>
          <p:cNvSpPr/>
          <p:nvPr/>
        </p:nvSpPr>
        <p:spPr>
          <a:xfrm>
            <a:off x="9052560" y="29718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Obstructive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9052560" y="3401568"/>
            <a:ext cx="2331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80" dirty="0">
                <a:solidFill>
                  <a:srgbClr val="F0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Distended neck veins, muffled heart sounds, tracheal deviation, sudden distress, chest trauma</a:t>
            </a:r>
            <a:endParaRPr lang="en-US" sz="1080" dirty="0"/>
          </a:p>
        </p:txBody>
      </p:sp>
      <p:sp>
        <p:nvSpPr>
          <p:cNvPr id="19" name="Text 17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WORKUP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Laboratory studies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349240" cy="4206240"/>
          </a:xfrm>
          <a:prstGeom prst="roundRect">
            <a:avLst>
              <a:gd name="adj" fmla="val 1739"/>
            </a:avLst>
          </a:prstGeom>
          <a:solidFill>
            <a:srgbClr val="EAF3F6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192024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340" y="1985620"/>
            <a:ext cx="372161" cy="37216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199339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studies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22960" y="2560320"/>
            <a:ext cx="48463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blood glucose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Arterial or venous blood gas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CBC with differential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lactate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Serum electrolytes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BUN and creatinine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Ionized calcium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263640" y="1691640"/>
            <a:ext cx="5349240" cy="4206240"/>
          </a:xfrm>
          <a:prstGeom prst="roundRect">
            <a:avLst>
              <a:gd name="adj" fmla="val 1739"/>
            </a:avLst>
          </a:prstGeom>
          <a:solidFill>
            <a:srgbClr val="EAF3F6"/>
          </a:solidFill>
          <a:ln/>
        </p:spPr>
      </p:sp>
      <p:sp>
        <p:nvSpPr>
          <p:cNvPr id="10" name="Shape 7"/>
          <p:cNvSpPr/>
          <p:nvPr/>
        </p:nvSpPr>
        <p:spPr>
          <a:xfrm>
            <a:off x="6537960" y="1920240"/>
            <a:ext cx="502920" cy="502920"/>
          </a:xfrm>
          <a:prstGeom prst="ellipse">
            <a:avLst/>
          </a:prstGeom>
          <a:solidFill>
            <a:srgbClr val="0A3D5C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340" y="1985620"/>
            <a:ext cx="372161" cy="37216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78040" y="1993392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Additional / infectious workup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537960" y="2560320"/>
            <a:ext cx="48463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Serum bilirubin and ALT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PT / PTT / INR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Fibrinogen and D-dimer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culture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Urinalysis and urine culture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cultures as indicated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CRP / procalcitonin in selected cases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ALGORITHM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recognition to category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1064240" cy="530352"/>
          </a:xfrm>
          <a:prstGeom prst="roundRect">
            <a:avLst>
              <a:gd name="adj" fmla="val 12069"/>
            </a:avLst>
          </a:prstGeom>
          <a:solidFill>
            <a:srgbClr val="0A3D5C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58368" y="1600200"/>
            <a:ext cx="1084478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Recognize</a:t>
            </a:r>
            <a:endParaRPr lang="en-US" sz="135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CF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Tachycardia + abnormal perfusion (cap refill, mottling, weak pulses) ± altered mental status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980176" y="2157984"/>
            <a:ext cx="201168" cy="181051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2450592"/>
            <a:ext cx="11064240" cy="530352"/>
          </a:xfrm>
          <a:prstGeom prst="roundRect">
            <a:avLst>
              <a:gd name="adj" fmla="val 12069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8368" y="2450592"/>
            <a:ext cx="1084478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Confirm</a:t>
            </a:r>
            <a:endParaRPr lang="en-US" sz="135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Elevated lactate, delayed cap refill, tachycardia out of proportion to exam findings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980176" y="3008376"/>
            <a:ext cx="201168" cy="181051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329184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 3 — Categorize using targeted exam findings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36576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1C7293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79476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Hypovolemic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85800" y="4206240"/>
            <a:ext cx="233172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80" dirty="0">
                <a:solidFill>
                  <a:srgbClr val="F0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 of fluid loss; dry mucosa, sunken eyes, ↓ urine output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3337560" y="36576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E07A1F"/>
          </a:solidFill>
          <a:ln/>
        </p:spPr>
      </p:sp>
      <p:sp>
        <p:nvSpPr>
          <p:cNvPr id="15" name="Text 13"/>
          <p:cNvSpPr/>
          <p:nvPr/>
        </p:nvSpPr>
        <p:spPr>
          <a:xfrm>
            <a:off x="3474720" y="379476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Distributive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3474720" y="4206240"/>
            <a:ext cx="233172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80" dirty="0">
                <a:solidFill>
                  <a:srgbClr val="F0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Fever/rash or allergen exposure; warm or cold perfusion pattern</a:t>
            </a:r>
            <a:endParaRPr lang="en-US" sz="1080" dirty="0"/>
          </a:p>
        </p:txBody>
      </p:sp>
      <p:sp>
        <p:nvSpPr>
          <p:cNvPr id="17" name="Shape 15"/>
          <p:cNvSpPr/>
          <p:nvPr/>
        </p:nvSpPr>
        <p:spPr>
          <a:xfrm>
            <a:off x="6126480" y="36576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0A3D5C"/>
          </a:solidFill>
          <a:ln/>
        </p:spPr>
      </p:sp>
      <p:sp>
        <p:nvSpPr>
          <p:cNvPr id="18" name="Text 16"/>
          <p:cNvSpPr/>
          <p:nvPr/>
        </p:nvSpPr>
        <p:spPr>
          <a:xfrm>
            <a:off x="6263640" y="379476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Cardiogenic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263640" y="4206240"/>
            <a:ext cx="233172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80" dirty="0">
                <a:solidFill>
                  <a:srgbClr val="F0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Crackles, hepatomegaly, gallop; history of cardiac disease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8915400" y="365760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3D6E82"/>
          </a:solidFill>
          <a:ln/>
        </p:spPr>
      </p:sp>
      <p:sp>
        <p:nvSpPr>
          <p:cNvPr id="21" name="Text 19"/>
          <p:cNvSpPr/>
          <p:nvPr/>
        </p:nvSpPr>
        <p:spPr>
          <a:xfrm>
            <a:off x="9052560" y="379476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Obstructive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9052560" y="4206240"/>
            <a:ext cx="233172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80" dirty="0">
                <a:solidFill>
                  <a:srgbClr val="F0F6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JVD, muffled heart sounds, unequal breath sounds, weak femoral pulses</a:t>
            </a:r>
            <a:endParaRPr lang="en-US" sz="1080" dirty="0"/>
          </a:p>
        </p:txBody>
      </p:sp>
      <p:sp>
        <p:nvSpPr>
          <p:cNvPr id="23" name="Text 21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will cover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66928" cy="566928"/>
          </a:xfrm>
          <a:prstGeom prst="ellipse">
            <a:avLst/>
          </a:prstGeom>
          <a:solidFill>
            <a:srgbClr val="EAF3F6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81" y="1902501"/>
            <a:ext cx="419527" cy="41952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17320" y="1810512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Definition &amp; physiology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4892040" y="1810512"/>
            <a:ext cx="6537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shock is a failure of oxygen delivery, and the equations that govern it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40080" y="2880360"/>
            <a:ext cx="566928" cy="566928"/>
          </a:xfrm>
          <a:prstGeom prst="ellipse">
            <a:avLst/>
          </a:prstGeom>
          <a:solidFill>
            <a:srgbClr val="EAF3F6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81" y="2954061"/>
            <a:ext cx="419527" cy="41952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17320" y="2862072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mechanisms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4892040" y="2862072"/>
            <a:ext cx="6537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Hypovolemic, distributive, cardiogenic, obstructive — pathophysiology and pediatric causes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640080" y="3931920"/>
            <a:ext cx="566928" cy="566928"/>
          </a:xfrm>
          <a:prstGeom prst="ellipse">
            <a:avLst/>
          </a:prstGeom>
          <a:solidFill>
            <a:srgbClr val="EAF3F6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781" y="4005621"/>
            <a:ext cx="419527" cy="41952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17320" y="3913632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Recognition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892040" y="3913632"/>
            <a:ext cx="6537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Compensated vs. decompensated shock, hemodynamic profiles, and warning signs by type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640080" y="4983480"/>
            <a:ext cx="566928" cy="566928"/>
          </a:xfrm>
          <a:prstGeom prst="ellipse">
            <a:avLst/>
          </a:prstGeom>
          <a:solidFill>
            <a:srgbClr val="EAF3F6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781" y="5057181"/>
            <a:ext cx="419527" cy="41952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417320" y="4965192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4892040" y="4965192"/>
            <a:ext cx="6537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diagnostic algorithm, a stepwise treatment pathway, and escalation in refractory shock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1" name="Text 15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ALGORITHM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Initial stabilization &amp; reassessment pathway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1064240" cy="731520"/>
          </a:xfrm>
          <a:prstGeom prst="roundRect">
            <a:avLst>
              <a:gd name="adj" fmla="val 8750"/>
            </a:avLst>
          </a:prstGeom>
          <a:solidFill>
            <a:srgbClr val="0A3D5C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58368" y="1554480"/>
            <a:ext cx="108447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stabilization (ABCDE)</a:t>
            </a:r>
            <a:endParaRPr lang="en-US" sz="14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CF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O₂ as needed · IV/IO access within 5 min · labs (glucose, ionized Ca, lactate) · isotonic bolus 10–20 mL/kg over 5–10 min · empiric antimicrobials if septic shock suspected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980176" y="2340864"/>
            <a:ext cx="201168" cy="181051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2606040"/>
            <a:ext cx="11064240" cy="457200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8368" y="2606040"/>
            <a:ext cx="108447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Reassess: examine for signs of shock and fluid overload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980176" y="3108960"/>
            <a:ext cx="201168" cy="181051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10" name="Shape 8"/>
          <p:cNvSpPr/>
          <p:nvPr/>
        </p:nvSpPr>
        <p:spPr>
          <a:xfrm>
            <a:off x="548640" y="3401568"/>
            <a:ext cx="5349240" cy="2331720"/>
          </a:xfrm>
          <a:prstGeom prst="roundRect">
            <a:avLst>
              <a:gd name="adj" fmla="val 3137"/>
            </a:avLst>
          </a:prstGeom>
          <a:solidFill>
            <a:srgbClr val="FCEEE0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3493008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fluid overload present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31520" y="3840480"/>
            <a:ext cx="4983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Persistent shock: start IV vasoactive therapy (epinephrine), evaluate cardiac function, transfer to PICU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persistent shock: stop rapid fluids, evaluate cardiac function, admit for monitoring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263640" y="3401568"/>
            <a:ext cx="5349240" cy="2331720"/>
          </a:xfrm>
          <a:prstGeom prst="roundRect">
            <a:avLst>
              <a:gd name="adj" fmla="val 3137"/>
            </a:avLst>
          </a:prstGeom>
          <a:solidFill>
            <a:srgbClr val="EAF3F6"/>
          </a:solidFill>
          <a:ln/>
        </p:spPr>
      </p:sp>
      <p:sp>
        <p:nvSpPr>
          <p:cNvPr id="14" name="Text 12"/>
          <p:cNvSpPr/>
          <p:nvPr/>
        </p:nvSpPr>
        <p:spPr>
          <a:xfrm>
            <a:off x="6446520" y="3493008"/>
            <a:ext cx="4983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no fluid overload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46520" y="3840480"/>
            <a:ext cx="4983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Persistent shock: repeat 10–20 mL/kg bolus, reassess after each, up to 40–60 mL/kg total</a:t>
            </a:r>
            <a:endParaRPr lang="en-US" sz="11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 resolved: stop rapid resuscitation, start maintenance fluids, monitor for recurrence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585216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Fluid-refractory shock: vasoactives by BP profile — epinephrine/norepinephrine if hypotensive; low-dose epinephrine if normal BP with abnormal perfusion. Transfer for PICU-level management.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PRINCIPLES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ABCDE &amp; fluid resuscitation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45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A/B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1234440" y="1627632"/>
            <a:ext cx="10378440" cy="685800"/>
          </a:xfrm>
          <a:prstGeom prst="roundRect">
            <a:avLst>
              <a:gd name="adj" fmla="val 8000"/>
            </a:avLst>
          </a:prstGeom>
          <a:solidFill>
            <a:srgbClr val="EAF3F6"/>
          </a:solidFill>
          <a:ln/>
        </p:spPr>
      </p:sp>
      <p:sp>
        <p:nvSpPr>
          <p:cNvPr id="7" name="Text 5"/>
          <p:cNvSpPr/>
          <p:nvPr/>
        </p:nvSpPr>
        <p:spPr>
          <a:xfrm>
            <a:off x="1463040" y="1627632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Airway &amp; breathing  —  </a:t>
            </a: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High-flow O₂; intubate if GCS &lt;8 or poor effort; monitor SpO₂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46888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468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1234440" y="2450592"/>
            <a:ext cx="10378440" cy="685800"/>
          </a:xfrm>
          <a:prstGeom prst="roundRect">
            <a:avLst>
              <a:gd name="adj" fmla="val 8000"/>
            </a:avLst>
          </a:prstGeom>
          <a:solidFill>
            <a:srgbClr val="EAF3F6"/>
          </a:solidFill>
          <a:ln/>
        </p:spPr>
      </p:sp>
      <p:sp>
        <p:nvSpPr>
          <p:cNvPr id="11" name="Text 9"/>
          <p:cNvSpPr/>
          <p:nvPr/>
        </p:nvSpPr>
        <p:spPr>
          <a:xfrm>
            <a:off x="1463040" y="2450592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Circulation  —  </a:t>
            </a: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IV/IO access; begin fluids; monitor cap refill, pulses, urine output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48640" y="3291840"/>
            <a:ext cx="502920" cy="50292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918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D/E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1234440" y="3273552"/>
            <a:ext cx="10378440" cy="685800"/>
          </a:xfrm>
          <a:prstGeom prst="roundRect">
            <a:avLst>
              <a:gd name="adj" fmla="val 8000"/>
            </a:avLst>
          </a:prstGeom>
          <a:solidFill>
            <a:srgbClr val="EAF3F6"/>
          </a:solidFill>
          <a:ln/>
        </p:spPr>
      </p:sp>
      <p:sp>
        <p:nvSpPr>
          <p:cNvPr id="15" name="Text 13"/>
          <p:cNvSpPr/>
          <p:nvPr/>
        </p:nvSpPr>
        <p:spPr>
          <a:xfrm>
            <a:off x="1463040" y="3273552"/>
            <a:ext cx="996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Disability &amp; exposure  —  </a:t>
            </a: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AVPU/GCS, treat hypoglycemia; undress fully, avoid hypothermia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4206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Fluid resuscitation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4572000"/>
            <a:ext cx="110642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Isotonic crystalloid (NS or Ringer's lactate)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Bolus: 10–20 mL/kg over 10–15 min — start 5–10 mL/kg if cardiogenic shock suspected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Reassess after every bolus: HR, perfusion, pulses, BP, mental status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repeat up to 4–5 boluses, or up to 60 mL/kg in the first hour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548640" y="6080760"/>
            <a:ext cx="11064240" cy="594360"/>
          </a:xfrm>
          <a:prstGeom prst="roundRect">
            <a:avLst>
              <a:gd name="adj" fmla="val 10769"/>
            </a:avLst>
          </a:prstGeom>
          <a:solidFill>
            <a:srgbClr val="FCEEE0"/>
          </a:solidFill>
          <a:ln/>
        </p:spPr>
      </p:sp>
      <p:sp>
        <p:nvSpPr>
          <p:cNvPr id="19" name="Text 17"/>
          <p:cNvSpPr/>
          <p:nvPr/>
        </p:nvSpPr>
        <p:spPr>
          <a:xfrm>
            <a:off x="777240" y="6080760"/>
            <a:ext cx="10607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Caution: in septic or cardiogenic shock, reassess frequently to avoid volume overload.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 SUMMARY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Type-specific management at a glance</a:t>
            </a:r>
            <a:endParaRPr lang="en-US" sz="26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91640"/>
          <a:ext cx="11064240" cy="4224528"/>
        </p:xfrm>
        <a:graphic>
          <a:graphicData uri="http://schemas.openxmlformats.org/drawingml/2006/table">
            <a:tbl>
              <a:tblPr/>
              <a:tblGrid>
                <a:gridCol w="246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exam finding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First-line treatment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3D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Hypovolemic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Dehydration signs; ↑ cap refill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Isotonic bolus 10–20 mL/kg, reassess; blood products if hemorrhagic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3D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Septic (distributive)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Fever, tachycardia, warm or cold perfusion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Fluids + IV antibiotics within 1 hour; vasopressors if refractory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3D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Anaphylactic (distributive)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Rapid onset after exposure; hives, wheeze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 epinephrine — first-line, not an escalation step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3D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Cardiogenic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Crackles, hepatomegaly, poor perfusion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Avoid overload; early inotropes (milrinone); may need PICU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4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0A3D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Obstructive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Weak femoral pulses (neonate) / JVD / muffled sounds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Immediate mechanical relief (e.g., decompression); PGE1 if ductal-dependent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Vasoactive support &amp; refractory shock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349240" cy="502920"/>
          </a:xfrm>
          <a:prstGeom prst="roundRect">
            <a:avLst>
              <a:gd name="adj" fmla="val 12727"/>
            </a:avLst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645920"/>
            <a:ext cx="5074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Poor perfusion despite fluids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31520" y="2331720"/>
            <a:ext cx="516636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vasoactive support; titrate to age-appropriate perfusion and BP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via central line when possible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Suspected ductal-dependent lesion: start prostaglandin E1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Hemorrhagic shock: give PRBCs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263640" y="1645920"/>
            <a:ext cx="5349240" cy="502920"/>
          </a:xfrm>
          <a:prstGeom prst="roundRect">
            <a:avLst>
              <a:gd name="adj" fmla="val 12727"/>
            </a:avLst>
          </a:prstGeom>
          <a:solidFill>
            <a:srgbClr val="B23A1E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0" y="1645920"/>
            <a:ext cx="5074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If shock remains refractory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446520" y="2331720"/>
            <a:ext cx="516636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 echo to assess cardiac function and volume status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Contractility: consider milrinone or dobutamine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contractility despite inotropes: consider afterload reduction (nitroprusside)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 adrenal insufficiency — cortisol level, stress-dose hydrocortisone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Vasopressin if unresponsive to standard vasopressors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A3D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731520"/>
            <a:ext cx="685800" cy="68580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114" y="820674"/>
            <a:ext cx="507492" cy="50749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169164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AFD3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48640" y="2103120"/>
            <a:ext cx="10972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Blood pressure is one of the least useful early indicators of shock in a child.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3429000"/>
            <a:ext cx="105156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recognition = better outcomes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 is a failure of oxygen delivery, not simply low blood pressure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compensate well — hypotension is a late sign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fluids early, but carefully in cardiogenic and septic shock</a:t>
            </a:r>
            <a:endParaRPr lang="en-US" sz="14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Tailor treatment to the shock type, and monitor the response closely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548640" y="562356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FE3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depend on the cause — the sooner the diagnosis is made and therapy started, the better the outcome.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shock?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 develops as the result of conditions that cause: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EAF3F6"/>
          </a:solidFill>
          <a:ln/>
        </p:spPr>
      </p:sp>
      <p:sp>
        <p:nvSpPr>
          <p:cNvPr id="6" name="Shape 4"/>
          <p:cNvSpPr/>
          <p:nvPr/>
        </p:nvSpPr>
        <p:spPr>
          <a:xfrm>
            <a:off x="2034540" y="2304288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863" y="2375611"/>
            <a:ext cx="405994" cy="40599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292608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Decreased intravascular volume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25112" y="210312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EAF3F6"/>
          </a:solidFill>
          <a:ln/>
        </p:spPr>
      </p:sp>
      <p:sp>
        <p:nvSpPr>
          <p:cNvPr id="10" name="Shape 7"/>
          <p:cNvSpPr/>
          <p:nvPr/>
        </p:nvSpPr>
        <p:spPr>
          <a:xfrm>
            <a:off x="5811012" y="2304288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2335" y="2375611"/>
            <a:ext cx="405994" cy="40599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07992" y="292608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Abnormal distribution of intravascular volume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8101584" y="210312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EAF3F6"/>
          </a:solidFill>
          <a:ln/>
        </p:spPr>
      </p:sp>
      <p:sp>
        <p:nvSpPr>
          <p:cNvPr id="14" name="Shape 10"/>
          <p:cNvSpPr/>
          <p:nvPr/>
        </p:nvSpPr>
        <p:spPr>
          <a:xfrm>
            <a:off x="9587484" y="2304288"/>
            <a:ext cx="548640" cy="548640"/>
          </a:xfrm>
          <a:prstGeom prst="ellipse">
            <a:avLst/>
          </a:prstGeom>
          <a:solidFill>
            <a:srgbClr val="1C7293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8807" y="2375611"/>
            <a:ext cx="405994" cy="40599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84464" y="292608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Impaired cardiovascular function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548640" y="3794760"/>
            <a:ext cx="11064240" cy="1051560"/>
          </a:xfrm>
          <a:prstGeom prst="roundRect">
            <a:avLst>
              <a:gd name="adj" fmla="val 6957"/>
            </a:avLst>
          </a:prstGeom>
          <a:solidFill>
            <a:srgbClr val="0A3D5C"/>
          </a:solidFill>
          <a:ln/>
        </p:spPr>
      </p:sp>
      <p:sp>
        <p:nvSpPr>
          <p:cNvPr id="18" name="Text 13"/>
          <p:cNvSpPr/>
          <p:nvPr/>
        </p:nvSpPr>
        <p:spPr>
          <a:xfrm>
            <a:off x="914400" y="3794760"/>
            <a:ext cx="10332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characterized by a significant, systemic reduction in tissue perfusion, resulting in decreased tissue oxygen delivery.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548640" y="5074920"/>
            <a:ext cx="11064240" cy="960120"/>
          </a:xfrm>
          <a:prstGeom prst="roundRect">
            <a:avLst>
              <a:gd name="adj" fmla="val 7619"/>
            </a:avLst>
          </a:prstGeom>
          <a:solidFill>
            <a:srgbClr val="FCEEE0"/>
          </a:solidFill>
          <a:ln/>
        </p:spPr>
      </p:sp>
      <p:sp>
        <p:nvSpPr>
          <p:cNvPr id="20" name="Shape 15"/>
          <p:cNvSpPr/>
          <p:nvPr/>
        </p:nvSpPr>
        <p:spPr>
          <a:xfrm>
            <a:off x="777240" y="5257800"/>
            <a:ext cx="548640" cy="548640"/>
          </a:xfrm>
          <a:prstGeom prst="ellipse">
            <a:avLst/>
          </a:prstGeom>
          <a:solidFill>
            <a:srgbClr val="E07A1F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563" y="5329123"/>
            <a:ext cx="405994" cy="40599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554480" y="5120640"/>
            <a:ext cx="98755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essential to diagnose shock early: prolonged shock causes membrane ion pump dysfunction, intracellular edema, leakage of intracellular contents, and inadequate regulation of intracellular pH.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PHYSIOLOGY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Shock is a failure of oxygen delivery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0A3D5C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554480"/>
            <a:ext cx="10515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DO₂ = Cardiac Output × Arterial O₂ Content</a:t>
            </a:r>
            <a:endParaRPr lang="en-US" sz="2200" dirty="0"/>
          </a:p>
          <a:p>
            <a:pPr marL="0" indent="0" algn="ctr">
              <a:buNone/>
            </a:pPr>
            <a:r>
              <a:rPr lang="en-US" sz="1500" dirty="0">
                <a:solidFill>
                  <a:srgbClr val="AFD3D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Cardiac Output = Heart Rate × Stroke Volume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548640" y="3017520"/>
            <a:ext cx="5349240" cy="457200"/>
          </a:xfrm>
          <a:prstGeom prst="roundRect">
            <a:avLst>
              <a:gd name="adj" fmla="val 14000"/>
            </a:avLst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301752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Shock, defined precisely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31520" y="3611880"/>
            <a:ext cx="49834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Inability to meet the cellular demand for oxygen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 delivery (DO₂) is less than oxygen consumption (VO₂)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 DO₂: ~500–600 mL/min/m²; normal VO₂: ~6–8 mL/kg/min in infants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63640" y="3017520"/>
            <a:ext cx="5349240" cy="457200"/>
          </a:xfrm>
          <a:prstGeom prst="roundRect">
            <a:avLst>
              <a:gd name="adj" fmla="val 14000"/>
            </a:avLst>
          </a:prstGeom>
          <a:solidFill>
            <a:srgbClr val="0A3D5C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0" y="301752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pediatric constraint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446520" y="3611880"/>
            <a:ext cx="49834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have relatively stiff, non-compliant ventricles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Stroke volume is largely fixed and cannot rise much to compensate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Heart rate becomes the primary lever for increasing cardiac output — tachycardia is never “just anxiety” in a shocked child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9120" y="57150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PHYSIOLOGY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Oxygen dynamics: normal vs. shock</a:t>
            </a:r>
            <a:endParaRPr lang="en-US" sz="27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11064240" cy="411480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4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Parameter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Hypovolemic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Cardiogenic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Septic (early)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Septic (late)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0A3D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DO₂ (delivery)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~500–600 mL/min/m²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↓↓ ↓preload, ↓CO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↓↓ ↓contractility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 or ↑ (high output)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 ↓CO, vasoconstriction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0A3D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CaO₂ (content)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17–20 mL/dL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 unless severe bleed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be ↓ (hypoxia)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be ↓↓ (hypoxia, organ failure)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0A3D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VO₂ (consumption)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~6–8 mL/kg/min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Normal, then ↓ if DO₂ critical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Normal, then ↓ (low output)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 or ↑ (fever, demand)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 (cellular dysfunction)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0A3D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O₂ extraction ratio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25–30%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↑↑ up to 50–60%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↑↑ trying to maintain VO₂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be low early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↑↑ then ↓ if supply fails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8978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Anemic/hypoxic shock: DO₂ falls due to ↓ Hb (anemia) or ↓ PaO₂ (hypoxia) despite normal cardiac output.</a:t>
            </a:r>
            <a:endParaRPr lang="en-US" sz="1150" dirty="0"/>
          </a:p>
        </p:txBody>
      </p:sp>
      <p:sp>
        <p:nvSpPr>
          <p:cNvPr id="4" name="Text 3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PHYSIOLOGY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Stroke volume, heart rate &amp; the Frank-Starling limit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5394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Heart rates in normal children</a:t>
            </a:r>
            <a:endParaRPr lang="en-US" sz="1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965960"/>
          <a:ext cx="5394960" cy="2752344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8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Awake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Sleeping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72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Neonate (≤28d)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100–205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90–160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Infant (1–12mo)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100–180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90–160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Toddler (1–&lt;3y)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98–140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80–120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Preschool (3–5y)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80–120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65–100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School-age (6–12y)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75–118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58–90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Adolescent (&gt;12y)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60–100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5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50–90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75488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PALS Provider Manual, AHA 2016, p. 48.</a:t>
            </a:r>
            <a:endParaRPr lang="en-US" sz="9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6126480" y="1600200"/>
          <a:ext cx="5486400" cy="324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4"/>
          <p:cNvSpPr/>
          <p:nvPr/>
        </p:nvSpPr>
        <p:spPr>
          <a:xfrm>
            <a:off x="548640" y="5120640"/>
            <a:ext cx="11064240" cy="1143000"/>
          </a:xfrm>
          <a:prstGeom prst="roundRect">
            <a:avLst>
              <a:gd name="adj" fmla="val 6400"/>
            </a:avLst>
          </a:prstGeom>
          <a:solidFill>
            <a:srgbClr val="FCEEE0"/>
          </a:solidFill>
          <a:ln/>
        </p:spPr>
      </p:sp>
      <p:sp>
        <p:nvSpPr>
          <p:cNvPr id="9" name="Shape 5"/>
          <p:cNvSpPr/>
          <p:nvPr/>
        </p:nvSpPr>
        <p:spPr>
          <a:xfrm>
            <a:off x="777240" y="5303520"/>
            <a:ext cx="548640" cy="548640"/>
          </a:xfrm>
          <a:prstGeom prst="ellipse">
            <a:avLst/>
          </a:prstGeom>
          <a:solidFill>
            <a:srgbClr val="E07A1F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63" y="5374843"/>
            <a:ext cx="405994" cy="40599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54480" y="5166360"/>
            <a:ext cx="9875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can't modify stroke volume well — the curve is relatively flat and low compared to adults — so they rely on heart rate to change cardiac output.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PHYSIOLOGY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blood pressure stays normal: increased SVR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11064240" cy="566928"/>
          </a:xfrm>
          <a:prstGeom prst="roundRect">
            <a:avLst>
              <a:gd name="adj" fmla="val 11290"/>
            </a:avLst>
          </a:prstGeom>
          <a:solidFill>
            <a:srgbClr val="0A3D5C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58368" y="1645920"/>
            <a:ext cx="10844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Vasoconstriction maintains perfusion pressure (BP) despite decreased cardiac output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971032" y="2249424"/>
            <a:ext cx="219456" cy="197510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2560320"/>
            <a:ext cx="11064240" cy="566928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12700">
            <a:solidFill>
              <a:srgbClr val="D7E1E5"/>
            </a:solidFill>
            <a:prstDash val="solid"/>
          </a:ln>
          <a:effectLst>
            <a:outerShdw blurRad="635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8368" y="2560320"/>
            <a:ext cx="108447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A3D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is preferentially shunted toward vital organs (heart, CNS) and away from skin, muscle, kidneys, splanchnic organs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971032" y="3163824"/>
            <a:ext cx="219456" cy="197510"/>
          </a:xfrm>
          <a:prstGeom prst="downArrow">
            <a:avLst/>
          </a:prstGeom>
          <a:solidFill>
            <a:srgbClr val="1C7293"/>
          </a:solidFill>
          <a:ln/>
        </p:spPr>
      </p:sp>
      <p:sp>
        <p:nvSpPr>
          <p:cNvPr id="10" name="Shape 8"/>
          <p:cNvSpPr/>
          <p:nvPr/>
        </p:nvSpPr>
        <p:spPr>
          <a:xfrm>
            <a:off x="548640" y="352044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FCEEE0"/>
          </a:solidFill>
          <a:ln/>
        </p:spPr>
      </p:sp>
      <p:sp>
        <p:nvSpPr>
          <p:cNvPr id="11" name="Shape 9"/>
          <p:cNvSpPr/>
          <p:nvPr/>
        </p:nvSpPr>
        <p:spPr>
          <a:xfrm>
            <a:off x="822960" y="3749040"/>
            <a:ext cx="548640" cy="548640"/>
          </a:xfrm>
          <a:prstGeom prst="ellipse">
            <a:avLst/>
          </a:prstGeom>
          <a:solidFill>
            <a:srgbClr val="E07A1F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283" y="3820363"/>
            <a:ext cx="405994" cy="40599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600200" y="3611880"/>
            <a:ext cx="9784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with compensated shock typically have normal blood pressure, despite signs of poor perfusion such as decreased peripheral pulses and tachycardia.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48640" y="4937760"/>
            <a:ext cx="5349240" cy="457200"/>
          </a:xfrm>
          <a:prstGeom prst="roundRect">
            <a:avLst>
              <a:gd name="adj" fmla="val 14000"/>
            </a:avLst>
          </a:prstGeom>
          <a:solidFill>
            <a:srgbClr val="1C7293"/>
          </a:solidFill>
          <a:ln/>
        </p:spPr>
      </p:sp>
      <p:sp>
        <p:nvSpPr>
          <p:cNvPr id="15" name="Text 12"/>
          <p:cNvSpPr/>
          <p:nvPr/>
        </p:nvSpPr>
        <p:spPr>
          <a:xfrm>
            <a:off x="685800" y="493776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Preload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31520" y="5486400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Filling volume before contraction — affected by hydration and blood volume.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6263640" y="4937760"/>
            <a:ext cx="5349240" cy="457200"/>
          </a:xfrm>
          <a:prstGeom prst="roundRect">
            <a:avLst>
              <a:gd name="adj" fmla="val 14000"/>
            </a:avLst>
          </a:prstGeom>
          <a:solidFill>
            <a:srgbClr val="3D6E82"/>
          </a:solidFill>
          <a:ln/>
        </p:spPr>
      </p:sp>
      <p:sp>
        <p:nvSpPr>
          <p:cNvPr id="18" name="Text 15"/>
          <p:cNvSpPr/>
          <p:nvPr/>
        </p:nvSpPr>
        <p:spPr>
          <a:xfrm>
            <a:off x="6400800" y="493776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Afterload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46520" y="5486400"/>
            <a:ext cx="4983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Resistance the heart pumps against — affected by SVR, BP, congenital lesions.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ARTERIAL OXYGEN CONTENT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CaO₂ — formula, example &amp; normal values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1064240" cy="777240"/>
          </a:xfrm>
          <a:prstGeom prst="roundRect">
            <a:avLst>
              <a:gd name="adj" fmla="val 9412"/>
            </a:avLst>
          </a:prstGeom>
          <a:solidFill>
            <a:srgbClr val="0A3D5C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554480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CaO₂ = (Hb × SaO₂ × 1.34)  +  (PaO₂ × FiO₂ × 0.003)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548640" y="2514600"/>
            <a:ext cx="5349240" cy="457200"/>
          </a:xfrm>
          <a:prstGeom prst="roundRect">
            <a:avLst>
              <a:gd name="adj" fmla="val 14000"/>
            </a:avLst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251460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Worked example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31520" y="3063240"/>
            <a:ext cx="4983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Hb 12 × SaO₂ 0.95 × 1.34 + PaO₂ 80 × FiO₂ 0.21 × 0.003</a:t>
            </a:r>
            <a:endParaRPr lang="en-US" sz="1250" dirty="0"/>
          </a:p>
          <a:p>
            <a:pPr marL="0" indent="0">
              <a:buNone/>
            </a:pPr>
            <a:r>
              <a:rPr lang="en-US" sz="14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15.28 + 0.05 = 15.33 mL/dL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63640" y="2514600"/>
            <a:ext cx="5349240" cy="457200"/>
          </a:xfrm>
          <a:prstGeom prst="roundRect">
            <a:avLst>
              <a:gd name="adj" fmla="val 14000"/>
            </a:avLst>
          </a:prstGeom>
          <a:solidFill>
            <a:srgbClr val="0A3D5C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0" y="2514600"/>
            <a:ext cx="5074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DO₂ = CaO₂ × Cardiac Output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446520" y="3063240"/>
            <a:ext cx="4983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a high CaO₂ is not enough if cardiac output is low. Content, cardiac output, and tissue perfusion must all be optimized.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4434840"/>
            <a:ext cx="2606040" cy="1143000"/>
          </a:xfrm>
          <a:prstGeom prst="roundRect">
            <a:avLst>
              <a:gd name="adj" fmla="val 6400"/>
            </a:avLst>
          </a:prstGeom>
          <a:solidFill>
            <a:srgbClr val="0A3D5C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443484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17–20</a:t>
            </a:r>
            <a:endParaRPr lang="en-US" sz="26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AFD3D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CaO₂ (mL/dL)</a:t>
            </a:r>
            <a:endParaRPr lang="en-US" sz="2600" dirty="0"/>
          </a:p>
        </p:txBody>
      </p:sp>
      <p:sp>
        <p:nvSpPr>
          <p:cNvPr id="14" name="Shape 12"/>
          <p:cNvSpPr/>
          <p:nvPr/>
        </p:nvSpPr>
        <p:spPr>
          <a:xfrm>
            <a:off x="3337560" y="4434840"/>
            <a:ext cx="2606040" cy="1143000"/>
          </a:xfrm>
          <a:prstGeom prst="roundRect">
            <a:avLst>
              <a:gd name="adj" fmla="val 6400"/>
            </a:avLst>
          </a:prstGeom>
          <a:solidFill>
            <a:srgbClr val="0A3D5C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443484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500</a:t>
            </a:r>
            <a:endParaRPr lang="en-US" sz="26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AFD3D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DO₂ (mL/min/m²)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6126480" y="4434840"/>
            <a:ext cx="2606040" cy="1143000"/>
          </a:xfrm>
          <a:prstGeom prst="roundRect">
            <a:avLst>
              <a:gd name="adj" fmla="val 6400"/>
            </a:avLst>
          </a:prstGeom>
          <a:solidFill>
            <a:srgbClr val="0A3D5C"/>
          </a:solidFill>
          <a:ln/>
        </p:spPr>
      </p:sp>
      <p:sp>
        <p:nvSpPr>
          <p:cNvPr id="17" name="Text 15"/>
          <p:cNvSpPr/>
          <p:nvPr/>
        </p:nvSpPr>
        <p:spPr>
          <a:xfrm>
            <a:off x="6217920" y="443484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25–30</a:t>
            </a:r>
            <a:endParaRPr lang="en-US" sz="26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AFD3D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O₂ extraction (%)</a:t>
            </a:r>
            <a:endParaRPr lang="en-US" sz="2600" dirty="0"/>
          </a:p>
        </p:txBody>
      </p:sp>
      <p:sp>
        <p:nvSpPr>
          <p:cNvPr id="18" name="Shape 16"/>
          <p:cNvSpPr/>
          <p:nvPr/>
        </p:nvSpPr>
        <p:spPr>
          <a:xfrm>
            <a:off x="8915400" y="4434840"/>
            <a:ext cx="2606040" cy="1143000"/>
          </a:xfrm>
          <a:prstGeom prst="roundRect">
            <a:avLst>
              <a:gd name="adj" fmla="val 6400"/>
            </a:avLst>
          </a:prstGeom>
          <a:solidFill>
            <a:srgbClr val="0A3D5C"/>
          </a:solidFill>
          <a:ln/>
        </p:spPr>
      </p:sp>
      <p:sp>
        <p:nvSpPr>
          <p:cNvPr id="19" name="Text 17"/>
          <p:cNvSpPr/>
          <p:nvPr/>
        </p:nvSpPr>
        <p:spPr>
          <a:xfrm>
            <a:off x="9006840" y="4434840"/>
            <a:ext cx="24231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250</a:t>
            </a:r>
            <a:endParaRPr lang="en-US" sz="26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AFD3D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VO₂ (adult) (mL/min)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compensation cliff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3383280" cy="777240"/>
          </a:xfrm>
          <a:prstGeom prst="roundRect">
            <a:avLst>
              <a:gd name="adj" fmla="val 9412"/>
            </a:avLst>
          </a:prstGeom>
          <a:solidFill>
            <a:srgbClr val="0A3D5C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64592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Compensated</a:t>
            </a:r>
            <a:endParaRPr lang="en-US" sz="15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E8F1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↑, BP normal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977640" y="1915668"/>
            <a:ext cx="320040" cy="237744"/>
          </a:xfrm>
          <a:prstGeom prst="rightArrow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4343400" y="1645920"/>
            <a:ext cx="3383280" cy="777240"/>
          </a:xfrm>
          <a:prstGeom prst="roundRect">
            <a:avLst>
              <a:gd name="adj" fmla="val 9412"/>
            </a:avLst>
          </a:prstGeom>
          <a:solidFill>
            <a:srgbClr val="E07A1F"/>
          </a:solidFill>
          <a:ln/>
        </p:spPr>
      </p:sp>
      <p:sp>
        <p:nvSpPr>
          <p:cNvPr id="8" name="Text 6"/>
          <p:cNvSpPr/>
          <p:nvPr/>
        </p:nvSpPr>
        <p:spPr>
          <a:xfrm>
            <a:off x="4434840" y="164592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Hypotensive</a:t>
            </a:r>
            <a:endParaRPr lang="en-US" sz="15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E8F1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↑↑, BP falling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772400" y="1915668"/>
            <a:ext cx="320040" cy="237744"/>
          </a:xfrm>
          <a:prstGeom prst="rightArrow">
            <a:avLst/>
          </a:prstGeom>
          <a:solidFill>
            <a:srgbClr val="1C7293"/>
          </a:solidFill>
          <a:ln/>
        </p:spPr>
      </p:sp>
      <p:sp>
        <p:nvSpPr>
          <p:cNvPr id="10" name="Shape 8"/>
          <p:cNvSpPr/>
          <p:nvPr/>
        </p:nvSpPr>
        <p:spPr>
          <a:xfrm>
            <a:off x="8138160" y="1645920"/>
            <a:ext cx="3383280" cy="777240"/>
          </a:xfrm>
          <a:prstGeom prst="roundRect">
            <a:avLst>
              <a:gd name="adj" fmla="val 9412"/>
            </a:avLst>
          </a:prstGeom>
          <a:solidFill>
            <a:srgbClr val="B23A1E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0" y="164592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Irreversible</a:t>
            </a:r>
            <a:endParaRPr lang="en-US" sz="150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E8F1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 dysfunction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48640" y="26060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Hypotension is a late, pre-arrest finding in children — not an early warning sign as it often is in adults.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48640" y="3108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3D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Systolic BP threshold for hypotension (&lt; 5th percentile)</a:t>
            </a:r>
            <a:endParaRPr lang="en-US" sz="14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3474720"/>
          <a:ext cx="6400800" cy="2377440"/>
        </p:xfrm>
        <a:graphic>
          <a:graphicData uri="http://schemas.openxmlformats.org/drawingml/2006/table">
            <a:tbl>
              <a:tblPr/>
              <a:tblGrid>
                <a:gridCol w="384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 group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Threshold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Term neonates (0–28 days)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60 mmHg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Infants (1–12 months)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70 mmHg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Children 1–10 years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(70 + [2 × age]) mmHg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Children ≥10 years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dirty="0">
                          <a:solidFill>
                            <a:srgbClr val="1E2A3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&lt; 90 mmHg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7E1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Shape 12"/>
          <p:cNvSpPr/>
          <p:nvPr/>
        </p:nvSpPr>
        <p:spPr>
          <a:xfrm>
            <a:off x="7178040" y="3474720"/>
            <a:ext cx="4434840" cy="1965960"/>
          </a:xfrm>
          <a:prstGeom prst="roundRect">
            <a:avLst>
              <a:gd name="adj" fmla="val 3721"/>
            </a:avLst>
          </a:prstGeom>
          <a:solidFill>
            <a:srgbClr val="FCEEE0"/>
          </a:solidFill>
          <a:ln/>
        </p:spPr>
      </p:sp>
      <p:sp>
        <p:nvSpPr>
          <p:cNvPr id="16" name="Text 13"/>
          <p:cNvSpPr/>
          <p:nvPr/>
        </p:nvSpPr>
        <p:spPr>
          <a:xfrm>
            <a:off x="7406640" y="3474720"/>
            <a:ext cx="397764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Exception: early distributive shock (sepsis) may show hypotension sooner, due to decreased SVR, even while cardiac output is still compensating.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548640" y="585216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Compensated: homeostatic mechanisms maintain BP; HR rises first; cool skin, weak pulses, lethargy, oliguria emerge as compromise progresses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Irreversible: homeostasis is overwhelmed — coma, respiratory failure, liver dysfunction, coagulopathy, kidney injury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54864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Pediatric Shock — Dr. Linda Abu Jaber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33856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2740</Words>
  <Application>Microsoft Macintosh PowerPoint</Application>
  <PresentationFormat>Widescreen</PresentationFormat>
  <Paragraphs>436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Pediatric Shock</dc:title>
  <dc:subject>PptxGenJS Presentation</dc:subject>
  <dc:creator>Dr. Linda Abu Jaber</dc:creator>
  <cp:lastModifiedBy>linda abujaber</cp:lastModifiedBy>
  <cp:revision>2</cp:revision>
  <dcterms:created xsi:type="dcterms:W3CDTF">2026-07-07T06:11:49Z</dcterms:created>
  <dcterms:modified xsi:type="dcterms:W3CDTF">2026-07-07T06:38:57Z</dcterms:modified>
</cp:coreProperties>
</file>