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7"/>
  </p:notesMasterIdLst>
  <p:sldIdLst>
    <p:sldId id="256" r:id="rId3"/>
    <p:sldId id="352" r:id="rId4"/>
    <p:sldId id="289" r:id="rId5"/>
    <p:sldId id="375" r:id="rId6"/>
    <p:sldId id="372" r:id="rId7"/>
    <p:sldId id="374" r:id="rId8"/>
    <p:sldId id="371" r:id="rId9"/>
    <p:sldId id="369" r:id="rId10"/>
    <p:sldId id="367" r:id="rId11"/>
    <p:sldId id="382" r:id="rId12"/>
    <p:sldId id="395" r:id="rId13"/>
    <p:sldId id="397" r:id="rId14"/>
    <p:sldId id="383" r:id="rId15"/>
    <p:sldId id="392" r:id="rId16"/>
    <p:sldId id="386" r:id="rId17"/>
    <p:sldId id="380" r:id="rId18"/>
    <p:sldId id="376" r:id="rId19"/>
    <p:sldId id="377" r:id="rId20"/>
    <p:sldId id="390" r:id="rId21"/>
    <p:sldId id="391" r:id="rId22"/>
    <p:sldId id="422" r:id="rId23"/>
    <p:sldId id="423" r:id="rId24"/>
    <p:sldId id="309" r:id="rId25"/>
    <p:sldId id="311" r:id="rId26"/>
    <p:sldId id="312" r:id="rId27"/>
    <p:sldId id="399" r:id="rId28"/>
    <p:sldId id="313" r:id="rId29"/>
    <p:sldId id="314" r:id="rId30"/>
    <p:sldId id="315" r:id="rId31"/>
    <p:sldId id="398" r:id="rId32"/>
    <p:sldId id="400" r:id="rId33"/>
    <p:sldId id="316" r:id="rId34"/>
    <p:sldId id="317" r:id="rId35"/>
    <p:sldId id="401" r:id="rId36"/>
    <p:sldId id="318" r:id="rId37"/>
    <p:sldId id="351" r:id="rId38"/>
    <p:sldId id="294" r:id="rId39"/>
    <p:sldId id="292" r:id="rId40"/>
    <p:sldId id="257" r:id="rId41"/>
    <p:sldId id="258" r:id="rId42"/>
    <p:sldId id="259" r:id="rId43"/>
    <p:sldId id="260" r:id="rId44"/>
    <p:sldId id="261" r:id="rId45"/>
    <p:sldId id="356" r:id="rId46"/>
    <p:sldId id="434" r:id="rId47"/>
    <p:sldId id="273" r:id="rId48"/>
    <p:sldId id="265" r:id="rId49"/>
    <p:sldId id="266" r:id="rId50"/>
    <p:sldId id="426" r:id="rId51"/>
    <p:sldId id="428" r:id="rId52"/>
    <p:sldId id="429" r:id="rId53"/>
    <p:sldId id="365" r:id="rId54"/>
    <p:sldId id="363" r:id="rId55"/>
    <p:sldId id="360" r:id="rId56"/>
    <p:sldId id="364" r:id="rId57"/>
    <p:sldId id="264" r:id="rId58"/>
    <p:sldId id="403" r:id="rId59"/>
    <p:sldId id="404" r:id="rId60"/>
    <p:sldId id="277" r:id="rId61"/>
    <p:sldId id="285" r:id="rId62"/>
    <p:sldId id="286" r:id="rId63"/>
    <p:sldId id="402" r:id="rId64"/>
    <p:sldId id="287" r:id="rId65"/>
    <p:sldId id="288" r:id="rId66"/>
    <p:sldId id="388" r:id="rId67"/>
    <p:sldId id="433" r:id="rId68"/>
    <p:sldId id="394" r:id="rId69"/>
    <p:sldId id="425" r:id="rId70"/>
    <p:sldId id="319" r:id="rId71"/>
    <p:sldId id="321" r:id="rId72"/>
    <p:sldId id="322" r:id="rId73"/>
    <p:sldId id="323" r:id="rId74"/>
    <p:sldId id="324" r:id="rId75"/>
    <p:sldId id="325" r:id="rId76"/>
    <p:sldId id="408" r:id="rId77"/>
    <p:sldId id="320" r:id="rId78"/>
    <p:sldId id="326" r:id="rId79"/>
    <p:sldId id="327" r:id="rId80"/>
    <p:sldId id="329" r:id="rId81"/>
    <p:sldId id="328" r:id="rId82"/>
    <p:sldId id="330" r:id="rId83"/>
    <p:sldId id="334" r:id="rId84"/>
    <p:sldId id="332" r:id="rId85"/>
    <p:sldId id="333" r:id="rId86"/>
    <p:sldId id="335" r:id="rId87"/>
    <p:sldId id="336" r:id="rId88"/>
    <p:sldId id="337" r:id="rId89"/>
    <p:sldId id="347" r:id="rId90"/>
    <p:sldId id="410" r:id="rId91"/>
    <p:sldId id="339" r:id="rId92"/>
    <p:sldId id="415" r:id="rId93"/>
    <p:sldId id="412" r:id="rId94"/>
    <p:sldId id="418" r:id="rId95"/>
    <p:sldId id="346" r:id="rId9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88810" autoAdjust="0"/>
  </p:normalViewPr>
  <p:slideViewPr>
    <p:cSldViewPr>
      <p:cViewPr varScale="1">
        <p:scale>
          <a:sx n="77" d="100"/>
          <a:sy n="77" d="100"/>
        </p:scale>
        <p:origin x="173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 /><Relationship Id="rId21" Type="http://schemas.openxmlformats.org/officeDocument/2006/relationships/slide" Target="slides/slide19.xml" /><Relationship Id="rId34" Type="http://schemas.openxmlformats.org/officeDocument/2006/relationships/slide" Target="slides/slide32.xml" /><Relationship Id="rId42" Type="http://schemas.openxmlformats.org/officeDocument/2006/relationships/slide" Target="slides/slide40.xml" /><Relationship Id="rId47" Type="http://schemas.openxmlformats.org/officeDocument/2006/relationships/slide" Target="slides/slide45.xml" /><Relationship Id="rId50" Type="http://schemas.openxmlformats.org/officeDocument/2006/relationships/slide" Target="slides/slide48.xml" /><Relationship Id="rId55" Type="http://schemas.openxmlformats.org/officeDocument/2006/relationships/slide" Target="slides/slide53.xml" /><Relationship Id="rId63" Type="http://schemas.openxmlformats.org/officeDocument/2006/relationships/slide" Target="slides/slide61.xml" /><Relationship Id="rId68" Type="http://schemas.openxmlformats.org/officeDocument/2006/relationships/slide" Target="slides/slide66.xml" /><Relationship Id="rId76" Type="http://schemas.openxmlformats.org/officeDocument/2006/relationships/slide" Target="slides/slide74.xml" /><Relationship Id="rId84" Type="http://schemas.openxmlformats.org/officeDocument/2006/relationships/slide" Target="slides/slide82.xml" /><Relationship Id="rId89" Type="http://schemas.openxmlformats.org/officeDocument/2006/relationships/slide" Target="slides/slide87.xml" /><Relationship Id="rId97" Type="http://schemas.openxmlformats.org/officeDocument/2006/relationships/notesMaster" Target="notesMasters/notesMaster1.xml" /><Relationship Id="rId7" Type="http://schemas.openxmlformats.org/officeDocument/2006/relationships/slide" Target="slides/slide5.xml" /><Relationship Id="rId71" Type="http://schemas.openxmlformats.org/officeDocument/2006/relationships/slide" Target="slides/slide69.xml" /><Relationship Id="rId92" Type="http://schemas.openxmlformats.org/officeDocument/2006/relationships/slide" Target="slides/slide90.xml" /><Relationship Id="rId2" Type="http://schemas.openxmlformats.org/officeDocument/2006/relationships/slideMaster" Target="slideMasters/slideMaster2.xml" /><Relationship Id="rId16" Type="http://schemas.openxmlformats.org/officeDocument/2006/relationships/slide" Target="slides/slide14.xml" /><Relationship Id="rId29" Type="http://schemas.openxmlformats.org/officeDocument/2006/relationships/slide" Target="slides/slide27.xml" /><Relationship Id="rId11" Type="http://schemas.openxmlformats.org/officeDocument/2006/relationships/slide" Target="slides/slide9.xml" /><Relationship Id="rId24" Type="http://schemas.openxmlformats.org/officeDocument/2006/relationships/slide" Target="slides/slide22.xml" /><Relationship Id="rId32" Type="http://schemas.openxmlformats.org/officeDocument/2006/relationships/slide" Target="slides/slide30.xml" /><Relationship Id="rId37" Type="http://schemas.openxmlformats.org/officeDocument/2006/relationships/slide" Target="slides/slide35.xml" /><Relationship Id="rId40" Type="http://schemas.openxmlformats.org/officeDocument/2006/relationships/slide" Target="slides/slide38.xml" /><Relationship Id="rId45" Type="http://schemas.openxmlformats.org/officeDocument/2006/relationships/slide" Target="slides/slide43.xml" /><Relationship Id="rId53" Type="http://schemas.openxmlformats.org/officeDocument/2006/relationships/slide" Target="slides/slide51.xml" /><Relationship Id="rId58" Type="http://schemas.openxmlformats.org/officeDocument/2006/relationships/slide" Target="slides/slide56.xml" /><Relationship Id="rId66" Type="http://schemas.openxmlformats.org/officeDocument/2006/relationships/slide" Target="slides/slide64.xml" /><Relationship Id="rId74" Type="http://schemas.openxmlformats.org/officeDocument/2006/relationships/slide" Target="slides/slide72.xml" /><Relationship Id="rId79" Type="http://schemas.openxmlformats.org/officeDocument/2006/relationships/slide" Target="slides/slide77.xml" /><Relationship Id="rId87" Type="http://schemas.openxmlformats.org/officeDocument/2006/relationships/slide" Target="slides/slide85.xml" /><Relationship Id="rId5" Type="http://schemas.openxmlformats.org/officeDocument/2006/relationships/slide" Target="slides/slide3.xml" /><Relationship Id="rId61" Type="http://schemas.openxmlformats.org/officeDocument/2006/relationships/slide" Target="slides/slide59.xml" /><Relationship Id="rId82" Type="http://schemas.openxmlformats.org/officeDocument/2006/relationships/slide" Target="slides/slide80.xml" /><Relationship Id="rId90" Type="http://schemas.openxmlformats.org/officeDocument/2006/relationships/slide" Target="slides/slide88.xml" /><Relationship Id="rId95" Type="http://schemas.openxmlformats.org/officeDocument/2006/relationships/slide" Target="slides/slide93.xml" /><Relationship Id="rId19" Type="http://schemas.openxmlformats.org/officeDocument/2006/relationships/slide" Target="slides/slide1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slide" Target="slides/slide25.xml" /><Relationship Id="rId30" Type="http://schemas.openxmlformats.org/officeDocument/2006/relationships/slide" Target="slides/slide28.xml" /><Relationship Id="rId35" Type="http://schemas.openxmlformats.org/officeDocument/2006/relationships/slide" Target="slides/slide33.xml" /><Relationship Id="rId43" Type="http://schemas.openxmlformats.org/officeDocument/2006/relationships/slide" Target="slides/slide41.xml" /><Relationship Id="rId48" Type="http://schemas.openxmlformats.org/officeDocument/2006/relationships/slide" Target="slides/slide46.xml" /><Relationship Id="rId56" Type="http://schemas.openxmlformats.org/officeDocument/2006/relationships/slide" Target="slides/slide54.xml" /><Relationship Id="rId64" Type="http://schemas.openxmlformats.org/officeDocument/2006/relationships/slide" Target="slides/slide62.xml" /><Relationship Id="rId69" Type="http://schemas.openxmlformats.org/officeDocument/2006/relationships/slide" Target="slides/slide67.xml" /><Relationship Id="rId77" Type="http://schemas.openxmlformats.org/officeDocument/2006/relationships/slide" Target="slides/slide75.xml" /><Relationship Id="rId100" Type="http://schemas.openxmlformats.org/officeDocument/2006/relationships/theme" Target="theme/theme1.xml" /><Relationship Id="rId8" Type="http://schemas.openxmlformats.org/officeDocument/2006/relationships/slide" Target="slides/slide6.xml" /><Relationship Id="rId51" Type="http://schemas.openxmlformats.org/officeDocument/2006/relationships/slide" Target="slides/slide49.xml" /><Relationship Id="rId72" Type="http://schemas.openxmlformats.org/officeDocument/2006/relationships/slide" Target="slides/slide70.xml" /><Relationship Id="rId80" Type="http://schemas.openxmlformats.org/officeDocument/2006/relationships/slide" Target="slides/slide78.xml" /><Relationship Id="rId85" Type="http://schemas.openxmlformats.org/officeDocument/2006/relationships/slide" Target="slides/slide83.xml" /><Relationship Id="rId93" Type="http://schemas.openxmlformats.org/officeDocument/2006/relationships/slide" Target="slides/slide91.xml" /><Relationship Id="rId98" Type="http://schemas.openxmlformats.org/officeDocument/2006/relationships/presProps" Target="presProps.xml" /><Relationship Id="rId3" Type="http://schemas.openxmlformats.org/officeDocument/2006/relationships/slide" Target="slides/slide1.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slide" Target="slides/slide23.xml" /><Relationship Id="rId33" Type="http://schemas.openxmlformats.org/officeDocument/2006/relationships/slide" Target="slides/slide31.xml" /><Relationship Id="rId38" Type="http://schemas.openxmlformats.org/officeDocument/2006/relationships/slide" Target="slides/slide36.xml" /><Relationship Id="rId46" Type="http://schemas.openxmlformats.org/officeDocument/2006/relationships/slide" Target="slides/slide44.xml" /><Relationship Id="rId59" Type="http://schemas.openxmlformats.org/officeDocument/2006/relationships/slide" Target="slides/slide57.xml" /><Relationship Id="rId67" Type="http://schemas.openxmlformats.org/officeDocument/2006/relationships/slide" Target="slides/slide65.xml" /><Relationship Id="rId20" Type="http://schemas.openxmlformats.org/officeDocument/2006/relationships/slide" Target="slides/slide18.xml" /><Relationship Id="rId41" Type="http://schemas.openxmlformats.org/officeDocument/2006/relationships/slide" Target="slides/slide39.xml" /><Relationship Id="rId54" Type="http://schemas.openxmlformats.org/officeDocument/2006/relationships/slide" Target="slides/slide52.xml" /><Relationship Id="rId62" Type="http://schemas.openxmlformats.org/officeDocument/2006/relationships/slide" Target="slides/slide60.xml" /><Relationship Id="rId70" Type="http://schemas.openxmlformats.org/officeDocument/2006/relationships/slide" Target="slides/slide68.xml" /><Relationship Id="rId75" Type="http://schemas.openxmlformats.org/officeDocument/2006/relationships/slide" Target="slides/slide73.xml" /><Relationship Id="rId83" Type="http://schemas.openxmlformats.org/officeDocument/2006/relationships/slide" Target="slides/slide81.xml" /><Relationship Id="rId88" Type="http://schemas.openxmlformats.org/officeDocument/2006/relationships/slide" Target="slides/slide86.xml" /><Relationship Id="rId91" Type="http://schemas.openxmlformats.org/officeDocument/2006/relationships/slide" Target="slides/slide89.xml" /><Relationship Id="rId96" Type="http://schemas.openxmlformats.org/officeDocument/2006/relationships/slide" Target="slides/slide94.xml" /><Relationship Id="rId1" Type="http://schemas.openxmlformats.org/officeDocument/2006/relationships/slideMaster" Target="slideMasters/slideMaster1.xml" /><Relationship Id="rId6" Type="http://schemas.openxmlformats.org/officeDocument/2006/relationships/slide" Target="slides/slide4.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slide" Target="slides/slide26.xml" /><Relationship Id="rId36" Type="http://schemas.openxmlformats.org/officeDocument/2006/relationships/slide" Target="slides/slide34.xml" /><Relationship Id="rId49" Type="http://schemas.openxmlformats.org/officeDocument/2006/relationships/slide" Target="slides/slide47.xml" /><Relationship Id="rId57" Type="http://schemas.openxmlformats.org/officeDocument/2006/relationships/slide" Target="slides/slide55.xml" /><Relationship Id="rId10" Type="http://schemas.openxmlformats.org/officeDocument/2006/relationships/slide" Target="slides/slide8.xml" /><Relationship Id="rId31" Type="http://schemas.openxmlformats.org/officeDocument/2006/relationships/slide" Target="slides/slide29.xml" /><Relationship Id="rId44" Type="http://schemas.openxmlformats.org/officeDocument/2006/relationships/slide" Target="slides/slide42.xml" /><Relationship Id="rId52" Type="http://schemas.openxmlformats.org/officeDocument/2006/relationships/slide" Target="slides/slide50.xml" /><Relationship Id="rId60" Type="http://schemas.openxmlformats.org/officeDocument/2006/relationships/slide" Target="slides/slide58.xml" /><Relationship Id="rId65" Type="http://schemas.openxmlformats.org/officeDocument/2006/relationships/slide" Target="slides/slide63.xml" /><Relationship Id="rId73" Type="http://schemas.openxmlformats.org/officeDocument/2006/relationships/slide" Target="slides/slide71.xml" /><Relationship Id="rId78" Type="http://schemas.openxmlformats.org/officeDocument/2006/relationships/slide" Target="slides/slide76.xml" /><Relationship Id="rId81" Type="http://schemas.openxmlformats.org/officeDocument/2006/relationships/slide" Target="slides/slide79.xml" /><Relationship Id="rId86" Type="http://schemas.openxmlformats.org/officeDocument/2006/relationships/slide" Target="slides/slide84.xml" /><Relationship Id="rId94" Type="http://schemas.openxmlformats.org/officeDocument/2006/relationships/slide" Target="slides/slide92.xml" /><Relationship Id="rId99" Type="http://schemas.openxmlformats.org/officeDocument/2006/relationships/viewProps" Target="viewProps.xml" /><Relationship Id="rId101" Type="http://schemas.openxmlformats.org/officeDocument/2006/relationships/tableStyles" Target="tableStyles.xml" /><Relationship Id="rId4" Type="http://schemas.openxmlformats.org/officeDocument/2006/relationships/slide" Target="slides/slide2.xml" /><Relationship Id="rId9" Type="http://schemas.openxmlformats.org/officeDocument/2006/relationships/slide" Target="slides/slide7.xml" /><Relationship Id="rId13" Type="http://schemas.openxmlformats.org/officeDocument/2006/relationships/slide" Target="slides/slide11.xml" /><Relationship Id="rId18" Type="http://schemas.openxmlformats.org/officeDocument/2006/relationships/slide" Target="slides/slide16.xml" /><Relationship Id="rId39" Type="http://schemas.openxmlformats.org/officeDocument/2006/relationships/slide" Target="slides/slide37.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EB434-1B8D-23AA-E150-4D010F78D57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AU"/>
          </a:p>
        </p:txBody>
      </p:sp>
      <p:sp>
        <p:nvSpPr>
          <p:cNvPr id="3" name="Date Placeholder 2">
            <a:extLst>
              <a:ext uri="{FF2B5EF4-FFF2-40B4-BE49-F238E27FC236}">
                <a16:creationId xmlns:a16="http://schemas.microsoft.com/office/drawing/2014/main" id="{FFDE4DF2-61E7-6452-0906-B1391890147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1BB48B1-3EE7-4CBA-9EE2-8157827BCE1A}" type="datetimeFigureOut">
              <a:rPr lang="en-AU"/>
              <a:pPr>
                <a:defRPr/>
              </a:pPr>
              <a:t>5/07/2026</a:t>
            </a:fld>
            <a:endParaRPr lang="en-AU"/>
          </a:p>
        </p:txBody>
      </p:sp>
      <p:sp>
        <p:nvSpPr>
          <p:cNvPr id="4" name="Slide Image Placeholder 3">
            <a:extLst>
              <a:ext uri="{FF2B5EF4-FFF2-40B4-BE49-F238E27FC236}">
                <a16:creationId xmlns:a16="http://schemas.microsoft.com/office/drawing/2014/main" id="{2AC35324-3D84-C8DF-B564-ADAB9020920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FB2A2AE5-C650-9289-C8B6-340243A543F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797B53F4-6D0A-1595-128C-649E4C0EFB4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AU"/>
          </a:p>
        </p:txBody>
      </p:sp>
      <p:sp>
        <p:nvSpPr>
          <p:cNvPr id="7" name="Slide Number Placeholder 6">
            <a:extLst>
              <a:ext uri="{FF2B5EF4-FFF2-40B4-BE49-F238E27FC236}">
                <a16:creationId xmlns:a16="http://schemas.microsoft.com/office/drawing/2014/main" id="{AE9E1FB7-A40E-9A5C-048C-F350F4CBD9C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DDB44988-0F3C-4B44-82F8-50D631333EE5}" type="slidenum">
              <a:rPr lang="en-AU" altLang="en-US"/>
              <a:pPr/>
              <a:t>‹#›</a:t>
            </a:fld>
            <a:endParaRPr lang="en-A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A78666D-AB73-4876-21F0-E9957485B3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B1E9A35-E4A1-1F74-AB57-3F20685213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JO" altLang="en-US"/>
          </a:p>
        </p:txBody>
      </p:sp>
      <p:sp>
        <p:nvSpPr>
          <p:cNvPr id="21508" name="Slide Number Placeholder 3">
            <a:extLst>
              <a:ext uri="{FF2B5EF4-FFF2-40B4-BE49-F238E27FC236}">
                <a16:creationId xmlns:a16="http://schemas.microsoft.com/office/drawing/2014/main" id="{6D8081E4-C044-E751-6484-552AF116EE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DC22A00-F4C8-4DEC-A4A9-0A20851CD64F}" type="slidenum">
              <a:rPr lang="en-AU" altLang="en-US"/>
              <a:pPr>
                <a:spcBef>
                  <a:spcPct val="0"/>
                </a:spcBef>
              </a:pPr>
              <a:t>5</a:t>
            </a:fld>
            <a:endParaRPr lang="en-AU"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FF7F95A-2AD2-E8B0-A9CA-5DA4D2BCEA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3932C563-1428-AF40-51BD-8532D27070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JO" altLang="en-US"/>
          </a:p>
        </p:txBody>
      </p:sp>
      <p:sp>
        <p:nvSpPr>
          <p:cNvPr id="23556" name="Slide Number Placeholder 3">
            <a:extLst>
              <a:ext uri="{FF2B5EF4-FFF2-40B4-BE49-F238E27FC236}">
                <a16:creationId xmlns:a16="http://schemas.microsoft.com/office/drawing/2014/main" id="{B4F965F3-C787-58B4-8484-3EB67CEC6D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11CF91-6C4F-47CF-A285-3B156AA45578}" type="slidenum">
              <a:rPr lang="en-AU" altLang="en-US"/>
              <a:pPr>
                <a:spcBef>
                  <a:spcPct val="0"/>
                </a:spcBef>
              </a:pPr>
              <a:t>6</a:t>
            </a:fld>
            <a:endParaRPr lang="en-AU"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B7459338-91EF-3B73-2A96-B9CF1745D9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1EDFA147-1D51-7D1F-6636-6FF32117AB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GINA  : Global Initiative for Asthma </a:t>
            </a:r>
          </a:p>
        </p:txBody>
      </p:sp>
      <p:sp>
        <p:nvSpPr>
          <p:cNvPr id="68612" name="Slide Number Placeholder 3">
            <a:extLst>
              <a:ext uri="{FF2B5EF4-FFF2-40B4-BE49-F238E27FC236}">
                <a16:creationId xmlns:a16="http://schemas.microsoft.com/office/drawing/2014/main" id="{1A6D10AD-7F3D-F7D1-6F63-BF1D94C743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7F8F30-C5D9-4402-9746-D082E3AA4BE1}" type="slidenum">
              <a:rPr lang="en-AU" altLang="en-US">
                <a:latin typeface="Calibri" panose="020F0502020204030204" pitchFamily="34" charset="0"/>
              </a:rPr>
              <a:pPr/>
              <a:t>49</a:t>
            </a:fld>
            <a:endParaRPr lang="en-AU"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CC30CA31-AE20-792C-4AF9-565D0BC4D2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F6F8952C-5BB4-E0C5-45A6-4B27A1185B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87044" name="Slide Number Placeholder 3">
            <a:extLst>
              <a:ext uri="{FF2B5EF4-FFF2-40B4-BE49-F238E27FC236}">
                <a16:creationId xmlns:a16="http://schemas.microsoft.com/office/drawing/2014/main" id="{A481EB5C-3A2B-B048-67FF-49A0533E9B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7028D72-9259-450B-B2A6-895BAE210EBB}" type="slidenum">
              <a:rPr lang="en-AU" altLang="en-US"/>
              <a:pPr>
                <a:spcBef>
                  <a:spcPct val="0"/>
                </a:spcBef>
              </a:pPr>
              <a:t>65</a:t>
            </a:fld>
            <a:endParaRPr lang="en-AU"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3A8DFEA1-9B69-F882-E83F-657A8332D9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56DCC652-F019-5BFC-92BD-721923AACF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JO" altLang="en-US"/>
          </a:p>
        </p:txBody>
      </p:sp>
      <p:sp>
        <p:nvSpPr>
          <p:cNvPr id="89092" name="Slide Number Placeholder 3">
            <a:extLst>
              <a:ext uri="{FF2B5EF4-FFF2-40B4-BE49-F238E27FC236}">
                <a16:creationId xmlns:a16="http://schemas.microsoft.com/office/drawing/2014/main" id="{F213C58B-A6D0-F15D-0D8E-EACD214FD4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2AB0F55-8319-4C7C-81BD-473AA54AE3CF}" type="slidenum">
              <a:rPr lang="en-AU" altLang="en-US"/>
              <a:pPr>
                <a:spcBef>
                  <a:spcPct val="0"/>
                </a:spcBef>
              </a:pPr>
              <a:t>66</a:t>
            </a:fld>
            <a:endParaRPr lang="en-A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168A6FA-8900-BE9F-1644-228999A438DE}"/>
              </a:ext>
            </a:extLst>
          </p:cNvPr>
          <p:cNvSpPr>
            <a:spLocks noGrp="1"/>
          </p:cNvSpPr>
          <p:nvPr>
            <p:ph type="dt" sz="half" idx="10"/>
          </p:nvPr>
        </p:nvSpPr>
        <p:spPr/>
        <p:txBody>
          <a:bodyPr/>
          <a:lstStyle>
            <a:lvl1pPr>
              <a:defRPr/>
            </a:lvl1pPr>
          </a:lstStyle>
          <a:p>
            <a:pPr>
              <a:defRPr/>
            </a:pPr>
            <a:fld id="{83426D71-C48D-47BE-8880-8699CD5994AB}" type="datetimeFigureOut">
              <a:rPr lang="en-AU"/>
              <a:pPr>
                <a:defRPr/>
              </a:pPr>
              <a:t>5/07/2026</a:t>
            </a:fld>
            <a:endParaRPr lang="en-AU"/>
          </a:p>
        </p:txBody>
      </p:sp>
      <p:sp>
        <p:nvSpPr>
          <p:cNvPr id="5" name="Footer Placeholder 4">
            <a:extLst>
              <a:ext uri="{FF2B5EF4-FFF2-40B4-BE49-F238E27FC236}">
                <a16:creationId xmlns:a16="http://schemas.microsoft.com/office/drawing/2014/main" id="{0C74416C-E41A-429A-5551-D3E6E9AE0679}"/>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728A34ED-DAD8-5901-4872-1F27B439E21B}"/>
              </a:ext>
            </a:extLst>
          </p:cNvPr>
          <p:cNvSpPr>
            <a:spLocks noGrp="1"/>
          </p:cNvSpPr>
          <p:nvPr>
            <p:ph type="sldNum" sz="quarter" idx="12"/>
          </p:nvPr>
        </p:nvSpPr>
        <p:spPr/>
        <p:txBody>
          <a:bodyPr/>
          <a:lstStyle>
            <a:lvl1pPr>
              <a:defRPr/>
            </a:lvl1pPr>
          </a:lstStyle>
          <a:p>
            <a:fld id="{D75BA950-5140-4A59-A903-6B005CCC4F0D}" type="slidenum">
              <a:rPr lang="en-AU" altLang="en-US"/>
              <a:pPr/>
              <a:t>‹#›</a:t>
            </a:fld>
            <a:endParaRPr lang="en-AU" altLang="en-US"/>
          </a:p>
        </p:txBody>
      </p:sp>
    </p:spTree>
    <p:extLst>
      <p:ext uri="{BB962C8B-B14F-4D97-AF65-F5344CB8AC3E}">
        <p14:creationId xmlns:p14="http://schemas.microsoft.com/office/powerpoint/2010/main" val="1641884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365F399-ABC8-3F67-5978-333706CF2989}"/>
              </a:ext>
            </a:extLst>
          </p:cNvPr>
          <p:cNvSpPr>
            <a:spLocks noGrp="1"/>
          </p:cNvSpPr>
          <p:nvPr>
            <p:ph type="dt" sz="half" idx="10"/>
          </p:nvPr>
        </p:nvSpPr>
        <p:spPr/>
        <p:txBody>
          <a:bodyPr/>
          <a:lstStyle>
            <a:lvl1pPr>
              <a:defRPr/>
            </a:lvl1pPr>
          </a:lstStyle>
          <a:p>
            <a:pPr>
              <a:defRPr/>
            </a:pPr>
            <a:fld id="{69C16339-BFA3-4D06-843F-1AAC09C27218}" type="datetimeFigureOut">
              <a:rPr lang="en-AU"/>
              <a:pPr>
                <a:defRPr/>
              </a:pPr>
              <a:t>5/07/2026</a:t>
            </a:fld>
            <a:endParaRPr lang="en-AU"/>
          </a:p>
        </p:txBody>
      </p:sp>
      <p:sp>
        <p:nvSpPr>
          <p:cNvPr id="5" name="Footer Placeholder 4">
            <a:extLst>
              <a:ext uri="{FF2B5EF4-FFF2-40B4-BE49-F238E27FC236}">
                <a16:creationId xmlns:a16="http://schemas.microsoft.com/office/drawing/2014/main" id="{52B045F6-6C80-C7BE-1B49-C3EA2E511574}"/>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A31E96D5-0F7B-7F72-D78C-3B13EDAE7FF1}"/>
              </a:ext>
            </a:extLst>
          </p:cNvPr>
          <p:cNvSpPr>
            <a:spLocks noGrp="1"/>
          </p:cNvSpPr>
          <p:nvPr>
            <p:ph type="sldNum" sz="quarter" idx="12"/>
          </p:nvPr>
        </p:nvSpPr>
        <p:spPr/>
        <p:txBody>
          <a:bodyPr/>
          <a:lstStyle>
            <a:lvl1pPr>
              <a:defRPr/>
            </a:lvl1pPr>
          </a:lstStyle>
          <a:p>
            <a:fld id="{11694887-70FC-4AE9-9E59-978EFE6FA841}" type="slidenum">
              <a:rPr lang="en-AU" altLang="en-US"/>
              <a:pPr/>
              <a:t>‹#›</a:t>
            </a:fld>
            <a:endParaRPr lang="en-AU" altLang="en-US"/>
          </a:p>
        </p:txBody>
      </p:sp>
    </p:spTree>
    <p:extLst>
      <p:ext uri="{BB962C8B-B14F-4D97-AF65-F5344CB8AC3E}">
        <p14:creationId xmlns:p14="http://schemas.microsoft.com/office/powerpoint/2010/main" val="1333703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9F14E1C-B67A-613E-48F2-C83E96CC4570}"/>
              </a:ext>
            </a:extLst>
          </p:cNvPr>
          <p:cNvSpPr>
            <a:spLocks noGrp="1"/>
          </p:cNvSpPr>
          <p:nvPr>
            <p:ph type="dt" sz="half" idx="10"/>
          </p:nvPr>
        </p:nvSpPr>
        <p:spPr/>
        <p:txBody>
          <a:bodyPr/>
          <a:lstStyle>
            <a:lvl1pPr>
              <a:defRPr/>
            </a:lvl1pPr>
          </a:lstStyle>
          <a:p>
            <a:pPr>
              <a:defRPr/>
            </a:pPr>
            <a:fld id="{374E36C7-8DD2-4750-9394-794C47F219EF}" type="datetimeFigureOut">
              <a:rPr lang="en-AU"/>
              <a:pPr>
                <a:defRPr/>
              </a:pPr>
              <a:t>5/07/2026</a:t>
            </a:fld>
            <a:endParaRPr lang="en-AU"/>
          </a:p>
        </p:txBody>
      </p:sp>
      <p:sp>
        <p:nvSpPr>
          <p:cNvPr id="5" name="Footer Placeholder 4">
            <a:extLst>
              <a:ext uri="{FF2B5EF4-FFF2-40B4-BE49-F238E27FC236}">
                <a16:creationId xmlns:a16="http://schemas.microsoft.com/office/drawing/2014/main" id="{A663C609-4A36-94C7-05EA-9E65F01E185B}"/>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E4EE95AE-5AB2-9771-A622-7FB6DD0BE6A9}"/>
              </a:ext>
            </a:extLst>
          </p:cNvPr>
          <p:cNvSpPr>
            <a:spLocks noGrp="1"/>
          </p:cNvSpPr>
          <p:nvPr>
            <p:ph type="sldNum" sz="quarter" idx="12"/>
          </p:nvPr>
        </p:nvSpPr>
        <p:spPr/>
        <p:txBody>
          <a:bodyPr/>
          <a:lstStyle>
            <a:lvl1pPr>
              <a:defRPr/>
            </a:lvl1pPr>
          </a:lstStyle>
          <a:p>
            <a:fld id="{6FE60C21-417C-4043-AD4C-4E0A9C1B9D4E}" type="slidenum">
              <a:rPr lang="en-AU" altLang="en-US"/>
              <a:pPr/>
              <a:t>‹#›</a:t>
            </a:fld>
            <a:endParaRPr lang="en-AU" altLang="en-US"/>
          </a:p>
        </p:txBody>
      </p:sp>
    </p:spTree>
    <p:extLst>
      <p:ext uri="{BB962C8B-B14F-4D97-AF65-F5344CB8AC3E}">
        <p14:creationId xmlns:p14="http://schemas.microsoft.com/office/powerpoint/2010/main" val="127760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a:t>Click to edit Master title style</a:t>
            </a:r>
            <a:endParaRPr lang="ar-JO"/>
          </a:p>
        </p:txBody>
      </p:sp>
      <p:sp>
        <p:nvSpPr>
          <p:cNvPr id="3" name="Text Placeholder 2"/>
          <p:cNvSpPr>
            <a:spLocks noGrp="1"/>
          </p:cNvSpPr>
          <p:nvPr>
            <p:ph type="body" sz="half" idx="1"/>
          </p:nvPr>
        </p:nvSpPr>
        <p:spPr>
          <a:xfrm>
            <a:off x="838200" y="1905000"/>
            <a:ext cx="39274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Chart Placeholder 3"/>
          <p:cNvSpPr>
            <a:spLocks noGrp="1"/>
          </p:cNvSpPr>
          <p:nvPr>
            <p:ph type="chart" sz="half" idx="2"/>
          </p:nvPr>
        </p:nvSpPr>
        <p:spPr>
          <a:xfrm>
            <a:off x="4918075" y="1905000"/>
            <a:ext cx="3927475" cy="4191000"/>
          </a:xfrm>
        </p:spPr>
        <p:txBody>
          <a:bodyPr/>
          <a:lstStyle/>
          <a:p>
            <a:pPr lvl="0"/>
            <a:endParaRPr lang="ar-JO" noProof="0"/>
          </a:p>
        </p:txBody>
      </p:sp>
      <p:sp>
        <p:nvSpPr>
          <p:cNvPr id="5" name="Date Placeholder 4">
            <a:extLst>
              <a:ext uri="{FF2B5EF4-FFF2-40B4-BE49-F238E27FC236}">
                <a16:creationId xmlns:a16="http://schemas.microsoft.com/office/drawing/2014/main" id="{9BE13528-13FC-94CB-85B8-1EABED937C31}"/>
              </a:ext>
            </a:extLst>
          </p:cNvPr>
          <p:cNvSpPr>
            <a:spLocks noGrp="1"/>
          </p:cNvSpPr>
          <p:nvPr>
            <p:ph type="dt" sz="half" idx="10"/>
          </p:nvPr>
        </p:nvSpPr>
        <p:spPr>
          <a:xfrm>
            <a:off x="838200" y="6245225"/>
            <a:ext cx="1901825" cy="47625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19C28FD-10E1-949E-942A-5F4EB685F360}"/>
              </a:ext>
            </a:extLst>
          </p:cNvPr>
          <p:cNvSpPr>
            <a:spLocks noGrp="1"/>
          </p:cNvSpPr>
          <p:nvPr>
            <p:ph type="ftr" sz="quarter" idx="11"/>
          </p:nvPr>
        </p:nvSpPr>
        <p:spPr>
          <a:xfrm>
            <a:off x="3429000" y="6245225"/>
            <a:ext cx="2895600" cy="47625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8BAC78F-E8AA-94CD-4DF4-349DFAE5BC39}"/>
              </a:ext>
            </a:extLst>
          </p:cNvPr>
          <p:cNvSpPr>
            <a:spLocks noGrp="1"/>
          </p:cNvSpPr>
          <p:nvPr>
            <p:ph type="sldNum" sz="quarter" idx="12"/>
          </p:nvPr>
        </p:nvSpPr>
        <p:spPr>
          <a:xfrm>
            <a:off x="6937375" y="6245225"/>
            <a:ext cx="1901825" cy="476250"/>
          </a:xfrm>
        </p:spPr>
        <p:txBody>
          <a:bodyPr/>
          <a:lstStyle>
            <a:lvl1pPr>
              <a:defRPr/>
            </a:lvl1pPr>
          </a:lstStyle>
          <a:p>
            <a:fld id="{01853C3A-C22A-4DA2-8356-9092DCBDAC2C}" type="slidenum">
              <a:rPr lang="ar-JO" altLang="en-US"/>
              <a:pPr/>
              <a:t>‹#›</a:t>
            </a:fld>
            <a:endParaRPr lang="en-US" altLang="en-US"/>
          </a:p>
        </p:txBody>
      </p:sp>
    </p:spTree>
    <p:extLst>
      <p:ext uri="{BB962C8B-B14F-4D97-AF65-F5344CB8AC3E}">
        <p14:creationId xmlns:p14="http://schemas.microsoft.com/office/powerpoint/2010/main" val="1168776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J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JO"/>
          </a:p>
        </p:txBody>
      </p:sp>
      <p:sp>
        <p:nvSpPr>
          <p:cNvPr id="4" name="Date Placeholder 3">
            <a:extLst>
              <a:ext uri="{FF2B5EF4-FFF2-40B4-BE49-F238E27FC236}">
                <a16:creationId xmlns:a16="http://schemas.microsoft.com/office/drawing/2014/main" id="{1924FEE3-4E10-9989-2AA7-2CABEF6177CC}"/>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B3E7CB5C-6D75-4196-AC06-ACB09F1A9D66}" type="datetimeFigureOut">
              <a:rPr lang="ar-JO"/>
              <a:pPr>
                <a:defRPr/>
              </a:pPr>
              <a:t>20/01/1448</a:t>
            </a:fld>
            <a:endParaRPr lang="ar-JO"/>
          </a:p>
        </p:txBody>
      </p:sp>
      <p:sp>
        <p:nvSpPr>
          <p:cNvPr id="5" name="Footer Placeholder 4">
            <a:extLst>
              <a:ext uri="{FF2B5EF4-FFF2-40B4-BE49-F238E27FC236}">
                <a16:creationId xmlns:a16="http://schemas.microsoft.com/office/drawing/2014/main" id="{E323392B-2438-9218-1AF5-F28383C5DE5B}"/>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6" name="Slide Number Placeholder 5">
            <a:extLst>
              <a:ext uri="{FF2B5EF4-FFF2-40B4-BE49-F238E27FC236}">
                <a16:creationId xmlns:a16="http://schemas.microsoft.com/office/drawing/2014/main" id="{87A41C14-906B-7992-E22D-2BF337A3AACE}"/>
              </a:ext>
            </a:extLst>
          </p:cNvPr>
          <p:cNvSpPr>
            <a:spLocks noGrp="1"/>
          </p:cNvSpPr>
          <p:nvPr>
            <p:ph type="sldNum" sz="quarter" idx="12"/>
          </p:nvPr>
        </p:nvSpPr>
        <p:spPr/>
        <p:txBody>
          <a:bodyPr/>
          <a:lstStyle>
            <a:lvl1pPr rtl="0">
              <a:defRPr>
                <a:latin typeface="Arial" panose="020B0604020202020204" pitchFamily="34" charset="0"/>
              </a:defRPr>
            </a:lvl1pPr>
          </a:lstStyle>
          <a:p>
            <a:fld id="{01427137-EF9B-43FB-83B9-48E64997AA01}" type="slidenum">
              <a:rPr lang="ar-JO" altLang="en-US"/>
              <a:pPr/>
              <a:t>‹#›</a:t>
            </a:fld>
            <a:endParaRPr lang="ar-JO" altLang="en-US"/>
          </a:p>
        </p:txBody>
      </p:sp>
    </p:spTree>
    <p:extLst>
      <p:ext uri="{BB962C8B-B14F-4D97-AF65-F5344CB8AC3E}">
        <p14:creationId xmlns:p14="http://schemas.microsoft.com/office/powerpoint/2010/main" val="2744148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C1B174A1-F811-7E62-D0D8-3A1E4A8A44D8}"/>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00104433-C778-4D99-A1F1-7493489AD996}" type="datetimeFigureOut">
              <a:rPr lang="ar-JO"/>
              <a:pPr>
                <a:defRPr/>
              </a:pPr>
              <a:t>20/01/1448</a:t>
            </a:fld>
            <a:endParaRPr lang="ar-JO"/>
          </a:p>
        </p:txBody>
      </p:sp>
      <p:sp>
        <p:nvSpPr>
          <p:cNvPr id="5" name="Footer Placeholder 4">
            <a:extLst>
              <a:ext uri="{FF2B5EF4-FFF2-40B4-BE49-F238E27FC236}">
                <a16:creationId xmlns:a16="http://schemas.microsoft.com/office/drawing/2014/main" id="{16F0994B-A8CB-C51F-F37C-1185D957711C}"/>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6" name="Slide Number Placeholder 5">
            <a:extLst>
              <a:ext uri="{FF2B5EF4-FFF2-40B4-BE49-F238E27FC236}">
                <a16:creationId xmlns:a16="http://schemas.microsoft.com/office/drawing/2014/main" id="{67D672B1-B7D0-0D65-8F03-B3EFEFF6594D}"/>
              </a:ext>
            </a:extLst>
          </p:cNvPr>
          <p:cNvSpPr>
            <a:spLocks noGrp="1"/>
          </p:cNvSpPr>
          <p:nvPr>
            <p:ph type="sldNum" sz="quarter" idx="12"/>
          </p:nvPr>
        </p:nvSpPr>
        <p:spPr/>
        <p:txBody>
          <a:bodyPr/>
          <a:lstStyle>
            <a:lvl1pPr rtl="0">
              <a:defRPr>
                <a:latin typeface="Arial" panose="020B0604020202020204" pitchFamily="34" charset="0"/>
              </a:defRPr>
            </a:lvl1pPr>
          </a:lstStyle>
          <a:p>
            <a:fld id="{4DC0ABA2-A368-4F1C-B7D4-B227DB1A387E}" type="slidenum">
              <a:rPr lang="ar-JO" altLang="en-US"/>
              <a:pPr/>
              <a:t>‹#›</a:t>
            </a:fld>
            <a:endParaRPr lang="ar-JO" altLang="en-US"/>
          </a:p>
        </p:txBody>
      </p:sp>
    </p:spTree>
    <p:extLst>
      <p:ext uri="{BB962C8B-B14F-4D97-AF65-F5344CB8AC3E}">
        <p14:creationId xmlns:p14="http://schemas.microsoft.com/office/powerpoint/2010/main" val="2286809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J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BF0A0A-5FD3-6728-E4D6-A954CE24E0C7}"/>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1BD305D4-9D60-4F7B-A224-77855A9595D8}" type="datetimeFigureOut">
              <a:rPr lang="ar-JO"/>
              <a:pPr>
                <a:defRPr/>
              </a:pPr>
              <a:t>20/01/1448</a:t>
            </a:fld>
            <a:endParaRPr lang="ar-JO"/>
          </a:p>
        </p:txBody>
      </p:sp>
      <p:sp>
        <p:nvSpPr>
          <p:cNvPr id="5" name="Footer Placeholder 4">
            <a:extLst>
              <a:ext uri="{FF2B5EF4-FFF2-40B4-BE49-F238E27FC236}">
                <a16:creationId xmlns:a16="http://schemas.microsoft.com/office/drawing/2014/main" id="{E570A319-8685-4022-A781-B5D09CB599B1}"/>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6" name="Slide Number Placeholder 5">
            <a:extLst>
              <a:ext uri="{FF2B5EF4-FFF2-40B4-BE49-F238E27FC236}">
                <a16:creationId xmlns:a16="http://schemas.microsoft.com/office/drawing/2014/main" id="{85DE03A5-4B4B-66A1-1DC9-A0829440BF4E}"/>
              </a:ext>
            </a:extLst>
          </p:cNvPr>
          <p:cNvSpPr>
            <a:spLocks noGrp="1"/>
          </p:cNvSpPr>
          <p:nvPr>
            <p:ph type="sldNum" sz="quarter" idx="12"/>
          </p:nvPr>
        </p:nvSpPr>
        <p:spPr/>
        <p:txBody>
          <a:bodyPr/>
          <a:lstStyle>
            <a:lvl1pPr rtl="0">
              <a:defRPr>
                <a:latin typeface="Arial" panose="020B0604020202020204" pitchFamily="34" charset="0"/>
              </a:defRPr>
            </a:lvl1pPr>
          </a:lstStyle>
          <a:p>
            <a:fld id="{E0D8D4E3-0CCD-46AF-BAFA-9455777C9F46}" type="slidenum">
              <a:rPr lang="ar-JO" altLang="en-US"/>
              <a:pPr/>
              <a:t>‹#›</a:t>
            </a:fld>
            <a:endParaRPr lang="ar-JO" altLang="en-US"/>
          </a:p>
        </p:txBody>
      </p:sp>
    </p:spTree>
    <p:extLst>
      <p:ext uri="{BB962C8B-B14F-4D97-AF65-F5344CB8AC3E}">
        <p14:creationId xmlns:p14="http://schemas.microsoft.com/office/powerpoint/2010/main" val="120786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Date Placeholder 4">
            <a:extLst>
              <a:ext uri="{FF2B5EF4-FFF2-40B4-BE49-F238E27FC236}">
                <a16:creationId xmlns:a16="http://schemas.microsoft.com/office/drawing/2014/main" id="{FA3495DA-5ECC-7B9B-AD37-3BFFED95BD85}"/>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FFE9D5CB-E191-49C8-8B12-6283357FACAE}" type="datetimeFigureOut">
              <a:rPr lang="ar-JO"/>
              <a:pPr>
                <a:defRPr/>
              </a:pPr>
              <a:t>20/01/1448</a:t>
            </a:fld>
            <a:endParaRPr lang="ar-JO"/>
          </a:p>
        </p:txBody>
      </p:sp>
      <p:sp>
        <p:nvSpPr>
          <p:cNvPr id="6" name="Footer Placeholder 5">
            <a:extLst>
              <a:ext uri="{FF2B5EF4-FFF2-40B4-BE49-F238E27FC236}">
                <a16:creationId xmlns:a16="http://schemas.microsoft.com/office/drawing/2014/main" id="{CF8261B4-700A-122E-45AC-1D817CB84D0F}"/>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7" name="Slide Number Placeholder 6">
            <a:extLst>
              <a:ext uri="{FF2B5EF4-FFF2-40B4-BE49-F238E27FC236}">
                <a16:creationId xmlns:a16="http://schemas.microsoft.com/office/drawing/2014/main" id="{509FA080-10D1-5A18-C172-DFE82EF23A05}"/>
              </a:ext>
            </a:extLst>
          </p:cNvPr>
          <p:cNvSpPr>
            <a:spLocks noGrp="1"/>
          </p:cNvSpPr>
          <p:nvPr>
            <p:ph type="sldNum" sz="quarter" idx="12"/>
          </p:nvPr>
        </p:nvSpPr>
        <p:spPr/>
        <p:txBody>
          <a:bodyPr/>
          <a:lstStyle>
            <a:lvl1pPr rtl="0">
              <a:defRPr>
                <a:latin typeface="Arial" panose="020B0604020202020204" pitchFamily="34" charset="0"/>
              </a:defRPr>
            </a:lvl1pPr>
          </a:lstStyle>
          <a:p>
            <a:fld id="{52804C6F-D9C8-4FFC-9AFF-1B7DACE76EBE}" type="slidenum">
              <a:rPr lang="ar-JO" altLang="en-US"/>
              <a:pPr/>
              <a:t>‹#›</a:t>
            </a:fld>
            <a:endParaRPr lang="ar-JO" altLang="en-US"/>
          </a:p>
        </p:txBody>
      </p:sp>
    </p:spTree>
    <p:extLst>
      <p:ext uri="{BB962C8B-B14F-4D97-AF65-F5344CB8AC3E}">
        <p14:creationId xmlns:p14="http://schemas.microsoft.com/office/powerpoint/2010/main" val="2076004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J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7" name="Date Placeholder 6">
            <a:extLst>
              <a:ext uri="{FF2B5EF4-FFF2-40B4-BE49-F238E27FC236}">
                <a16:creationId xmlns:a16="http://schemas.microsoft.com/office/drawing/2014/main" id="{BFB6B037-3AFD-CB06-F0CA-93C2632F33FE}"/>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8F9EAAC6-4B44-49C9-B6E6-62A93151A512}" type="datetimeFigureOut">
              <a:rPr lang="ar-JO"/>
              <a:pPr>
                <a:defRPr/>
              </a:pPr>
              <a:t>20/01/1448</a:t>
            </a:fld>
            <a:endParaRPr lang="ar-JO"/>
          </a:p>
        </p:txBody>
      </p:sp>
      <p:sp>
        <p:nvSpPr>
          <p:cNvPr id="8" name="Footer Placeholder 7">
            <a:extLst>
              <a:ext uri="{FF2B5EF4-FFF2-40B4-BE49-F238E27FC236}">
                <a16:creationId xmlns:a16="http://schemas.microsoft.com/office/drawing/2014/main" id="{E4DD91DA-0F43-9CCF-B9D7-C4EC636D4229}"/>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9" name="Slide Number Placeholder 8">
            <a:extLst>
              <a:ext uri="{FF2B5EF4-FFF2-40B4-BE49-F238E27FC236}">
                <a16:creationId xmlns:a16="http://schemas.microsoft.com/office/drawing/2014/main" id="{80630076-E9CF-507E-DD28-EEBAF99840F4}"/>
              </a:ext>
            </a:extLst>
          </p:cNvPr>
          <p:cNvSpPr>
            <a:spLocks noGrp="1"/>
          </p:cNvSpPr>
          <p:nvPr>
            <p:ph type="sldNum" sz="quarter" idx="12"/>
          </p:nvPr>
        </p:nvSpPr>
        <p:spPr/>
        <p:txBody>
          <a:bodyPr/>
          <a:lstStyle>
            <a:lvl1pPr rtl="0">
              <a:defRPr>
                <a:latin typeface="Arial" panose="020B0604020202020204" pitchFamily="34" charset="0"/>
              </a:defRPr>
            </a:lvl1pPr>
          </a:lstStyle>
          <a:p>
            <a:fld id="{77B2C815-93A5-4FA0-BD80-A06A2DEB8529}" type="slidenum">
              <a:rPr lang="ar-JO" altLang="en-US"/>
              <a:pPr/>
              <a:t>‹#›</a:t>
            </a:fld>
            <a:endParaRPr lang="ar-JO" altLang="en-US"/>
          </a:p>
        </p:txBody>
      </p:sp>
    </p:spTree>
    <p:extLst>
      <p:ext uri="{BB962C8B-B14F-4D97-AF65-F5344CB8AC3E}">
        <p14:creationId xmlns:p14="http://schemas.microsoft.com/office/powerpoint/2010/main" val="4127182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Date Placeholder 2">
            <a:extLst>
              <a:ext uri="{FF2B5EF4-FFF2-40B4-BE49-F238E27FC236}">
                <a16:creationId xmlns:a16="http://schemas.microsoft.com/office/drawing/2014/main" id="{071C4196-2187-324F-CC6B-973EE1E9ED72}"/>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DDC60833-B472-4CEF-9C6B-3449C6DDAB99}" type="datetimeFigureOut">
              <a:rPr lang="ar-JO"/>
              <a:pPr>
                <a:defRPr/>
              </a:pPr>
              <a:t>20/01/1448</a:t>
            </a:fld>
            <a:endParaRPr lang="ar-JO"/>
          </a:p>
        </p:txBody>
      </p:sp>
      <p:sp>
        <p:nvSpPr>
          <p:cNvPr id="4" name="Footer Placeholder 3">
            <a:extLst>
              <a:ext uri="{FF2B5EF4-FFF2-40B4-BE49-F238E27FC236}">
                <a16:creationId xmlns:a16="http://schemas.microsoft.com/office/drawing/2014/main" id="{95D819B3-6534-5BBB-8E4A-BE9B661FD594}"/>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5" name="Slide Number Placeholder 4">
            <a:extLst>
              <a:ext uri="{FF2B5EF4-FFF2-40B4-BE49-F238E27FC236}">
                <a16:creationId xmlns:a16="http://schemas.microsoft.com/office/drawing/2014/main" id="{CA17473A-26FA-C689-E86F-A4A7D4003315}"/>
              </a:ext>
            </a:extLst>
          </p:cNvPr>
          <p:cNvSpPr>
            <a:spLocks noGrp="1"/>
          </p:cNvSpPr>
          <p:nvPr>
            <p:ph type="sldNum" sz="quarter" idx="12"/>
          </p:nvPr>
        </p:nvSpPr>
        <p:spPr/>
        <p:txBody>
          <a:bodyPr/>
          <a:lstStyle>
            <a:lvl1pPr rtl="0">
              <a:defRPr>
                <a:latin typeface="Arial" panose="020B0604020202020204" pitchFamily="34" charset="0"/>
              </a:defRPr>
            </a:lvl1pPr>
          </a:lstStyle>
          <a:p>
            <a:fld id="{ABF0EF5F-449B-4736-BE9A-86349617B1A8}" type="slidenum">
              <a:rPr lang="ar-JO" altLang="en-US"/>
              <a:pPr/>
              <a:t>‹#›</a:t>
            </a:fld>
            <a:endParaRPr lang="ar-JO" altLang="en-US"/>
          </a:p>
        </p:txBody>
      </p:sp>
    </p:spTree>
    <p:extLst>
      <p:ext uri="{BB962C8B-B14F-4D97-AF65-F5344CB8AC3E}">
        <p14:creationId xmlns:p14="http://schemas.microsoft.com/office/powerpoint/2010/main" val="3829242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D89292-5A61-F03A-E87A-83BDBF68AC38}"/>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E452D501-F02B-478E-969E-4F05437C8E22}" type="datetimeFigureOut">
              <a:rPr lang="ar-JO"/>
              <a:pPr>
                <a:defRPr/>
              </a:pPr>
              <a:t>20/01/1448</a:t>
            </a:fld>
            <a:endParaRPr lang="ar-JO"/>
          </a:p>
        </p:txBody>
      </p:sp>
      <p:sp>
        <p:nvSpPr>
          <p:cNvPr id="3" name="Footer Placeholder 2">
            <a:extLst>
              <a:ext uri="{FF2B5EF4-FFF2-40B4-BE49-F238E27FC236}">
                <a16:creationId xmlns:a16="http://schemas.microsoft.com/office/drawing/2014/main" id="{2B851658-DCD4-5B50-25BA-A9BE1AB988D0}"/>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4" name="Slide Number Placeholder 3">
            <a:extLst>
              <a:ext uri="{FF2B5EF4-FFF2-40B4-BE49-F238E27FC236}">
                <a16:creationId xmlns:a16="http://schemas.microsoft.com/office/drawing/2014/main" id="{5BC2B3D9-1A0E-8F2D-E224-E632A5639DF8}"/>
              </a:ext>
            </a:extLst>
          </p:cNvPr>
          <p:cNvSpPr>
            <a:spLocks noGrp="1"/>
          </p:cNvSpPr>
          <p:nvPr>
            <p:ph type="sldNum" sz="quarter" idx="12"/>
          </p:nvPr>
        </p:nvSpPr>
        <p:spPr/>
        <p:txBody>
          <a:bodyPr/>
          <a:lstStyle>
            <a:lvl1pPr rtl="0">
              <a:defRPr>
                <a:latin typeface="Arial" panose="020B0604020202020204" pitchFamily="34" charset="0"/>
              </a:defRPr>
            </a:lvl1pPr>
          </a:lstStyle>
          <a:p>
            <a:fld id="{0EE97512-F6B3-445B-974E-91A3D910C118}" type="slidenum">
              <a:rPr lang="ar-JO" altLang="en-US"/>
              <a:pPr/>
              <a:t>‹#›</a:t>
            </a:fld>
            <a:endParaRPr lang="ar-JO" altLang="en-US"/>
          </a:p>
        </p:txBody>
      </p:sp>
    </p:spTree>
    <p:extLst>
      <p:ext uri="{BB962C8B-B14F-4D97-AF65-F5344CB8AC3E}">
        <p14:creationId xmlns:p14="http://schemas.microsoft.com/office/powerpoint/2010/main" val="3464887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1CFDC84-287B-8B54-D17E-ADCB34292DC4}"/>
              </a:ext>
            </a:extLst>
          </p:cNvPr>
          <p:cNvSpPr>
            <a:spLocks noGrp="1"/>
          </p:cNvSpPr>
          <p:nvPr>
            <p:ph type="dt" sz="half" idx="10"/>
          </p:nvPr>
        </p:nvSpPr>
        <p:spPr/>
        <p:txBody>
          <a:bodyPr/>
          <a:lstStyle>
            <a:lvl1pPr>
              <a:defRPr/>
            </a:lvl1pPr>
          </a:lstStyle>
          <a:p>
            <a:pPr>
              <a:defRPr/>
            </a:pPr>
            <a:fld id="{16E84C39-17E3-49ED-80F7-0DBC685371E7}" type="datetimeFigureOut">
              <a:rPr lang="en-AU"/>
              <a:pPr>
                <a:defRPr/>
              </a:pPr>
              <a:t>5/07/2026</a:t>
            </a:fld>
            <a:endParaRPr lang="en-AU"/>
          </a:p>
        </p:txBody>
      </p:sp>
      <p:sp>
        <p:nvSpPr>
          <p:cNvPr id="5" name="Footer Placeholder 4">
            <a:extLst>
              <a:ext uri="{FF2B5EF4-FFF2-40B4-BE49-F238E27FC236}">
                <a16:creationId xmlns:a16="http://schemas.microsoft.com/office/drawing/2014/main" id="{175C38C0-267C-001E-3A26-CC0ADDA70F71}"/>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412BED1C-6D1A-4DA4-6730-5ECABD7F0892}"/>
              </a:ext>
            </a:extLst>
          </p:cNvPr>
          <p:cNvSpPr>
            <a:spLocks noGrp="1"/>
          </p:cNvSpPr>
          <p:nvPr>
            <p:ph type="sldNum" sz="quarter" idx="12"/>
          </p:nvPr>
        </p:nvSpPr>
        <p:spPr/>
        <p:txBody>
          <a:bodyPr/>
          <a:lstStyle>
            <a:lvl1pPr>
              <a:defRPr/>
            </a:lvl1pPr>
          </a:lstStyle>
          <a:p>
            <a:fld id="{1B9C56EA-B541-4EED-A1AD-09BA7CF12110}" type="slidenum">
              <a:rPr lang="en-AU" altLang="en-US"/>
              <a:pPr/>
              <a:t>‹#›</a:t>
            </a:fld>
            <a:endParaRPr lang="en-AU" altLang="en-US"/>
          </a:p>
        </p:txBody>
      </p:sp>
    </p:spTree>
    <p:extLst>
      <p:ext uri="{BB962C8B-B14F-4D97-AF65-F5344CB8AC3E}">
        <p14:creationId xmlns:p14="http://schemas.microsoft.com/office/powerpoint/2010/main" val="1402414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J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696D285B-2580-4F25-03B4-490958F89174}"/>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77F96D0C-10A4-4099-9E03-803EF77DC712}" type="datetimeFigureOut">
              <a:rPr lang="ar-JO"/>
              <a:pPr>
                <a:defRPr/>
              </a:pPr>
              <a:t>20/01/1448</a:t>
            </a:fld>
            <a:endParaRPr lang="ar-JO"/>
          </a:p>
        </p:txBody>
      </p:sp>
      <p:sp>
        <p:nvSpPr>
          <p:cNvPr id="6" name="Footer Placeholder 5">
            <a:extLst>
              <a:ext uri="{FF2B5EF4-FFF2-40B4-BE49-F238E27FC236}">
                <a16:creationId xmlns:a16="http://schemas.microsoft.com/office/drawing/2014/main" id="{E75E7401-5F54-4B93-0044-BD9AD867E6F5}"/>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7" name="Slide Number Placeholder 6">
            <a:extLst>
              <a:ext uri="{FF2B5EF4-FFF2-40B4-BE49-F238E27FC236}">
                <a16:creationId xmlns:a16="http://schemas.microsoft.com/office/drawing/2014/main" id="{4032160C-F9E2-8728-EFC7-1985A61A3871}"/>
              </a:ext>
            </a:extLst>
          </p:cNvPr>
          <p:cNvSpPr>
            <a:spLocks noGrp="1"/>
          </p:cNvSpPr>
          <p:nvPr>
            <p:ph type="sldNum" sz="quarter" idx="12"/>
          </p:nvPr>
        </p:nvSpPr>
        <p:spPr/>
        <p:txBody>
          <a:bodyPr/>
          <a:lstStyle>
            <a:lvl1pPr rtl="0">
              <a:defRPr>
                <a:latin typeface="Arial" panose="020B0604020202020204" pitchFamily="34" charset="0"/>
              </a:defRPr>
            </a:lvl1pPr>
          </a:lstStyle>
          <a:p>
            <a:fld id="{7DB75B46-7C8A-4DFD-837E-3823027FA135}" type="slidenum">
              <a:rPr lang="ar-JO" altLang="en-US"/>
              <a:pPr/>
              <a:t>‹#›</a:t>
            </a:fld>
            <a:endParaRPr lang="ar-JO" altLang="en-US"/>
          </a:p>
        </p:txBody>
      </p:sp>
    </p:spTree>
    <p:extLst>
      <p:ext uri="{BB962C8B-B14F-4D97-AF65-F5344CB8AC3E}">
        <p14:creationId xmlns:p14="http://schemas.microsoft.com/office/powerpoint/2010/main" val="69059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JO"/>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JO"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0FD8AA9-303D-C506-B6C5-72921C2CF808}"/>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3ED95D3D-D543-49C5-91C4-31E0B3D24337}" type="datetimeFigureOut">
              <a:rPr lang="ar-JO"/>
              <a:pPr>
                <a:defRPr/>
              </a:pPr>
              <a:t>20/01/1448</a:t>
            </a:fld>
            <a:endParaRPr lang="ar-JO"/>
          </a:p>
        </p:txBody>
      </p:sp>
      <p:sp>
        <p:nvSpPr>
          <p:cNvPr id="6" name="Footer Placeholder 5">
            <a:extLst>
              <a:ext uri="{FF2B5EF4-FFF2-40B4-BE49-F238E27FC236}">
                <a16:creationId xmlns:a16="http://schemas.microsoft.com/office/drawing/2014/main" id="{98A34BCF-5F93-2032-862D-B7212A311248}"/>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7" name="Slide Number Placeholder 6">
            <a:extLst>
              <a:ext uri="{FF2B5EF4-FFF2-40B4-BE49-F238E27FC236}">
                <a16:creationId xmlns:a16="http://schemas.microsoft.com/office/drawing/2014/main" id="{03BE6292-2F5E-D9CD-AD1A-A60583801FB1}"/>
              </a:ext>
            </a:extLst>
          </p:cNvPr>
          <p:cNvSpPr>
            <a:spLocks noGrp="1"/>
          </p:cNvSpPr>
          <p:nvPr>
            <p:ph type="sldNum" sz="quarter" idx="12"/>
          </p:nvPr>
        </p:nvSpPr>
        <p:spPr/>
        <p:txBody>
          <a:bodyPr/>
          <a:lstStyle>
            <a:lvl1pPr rtl="0">
              <a:defRPr>
                <a:latin typeface="Arial" panose="020B0604020202020204" pitchFamily="34" charset="0"/>
              </a:defRPr>
            </a:lvl1pPr>
          </a:lstStyle>
          <a:p>
            <a:fld id="{89747E69-7A4A-4358-BB77-DB98B4077A4A}" type="slidenum">
              <a:rPr lang="ar-JO" altLang="en-US"/>
              <a:pPr/>
              <a:t>‹#›</a:t>
            </a:fld>
            <a:endParaRPr lang="ar-JO" altLang="en-US"/>
          </a:p>
        </p:txBody>
      </p:sp>
    </p:spTree>
    <p:extLst>
      <p:ext uri="{BB962C8B-B14F-4D97-AF65-F5344CB8AC3E}">
        <p14:creationId xmlns:p14="http://schemas.microsoft.com/office/powerpoint/2010/main" val="9456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J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FA223090-4442-0904-D9DC-0C3B248191D3}"/>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9076DB66-6577-4E6D-AC28-48467B2C3703}" type="datetimeFigureOut">
              <a:rPr lang="ar-JO"/>
              <a:pPr>
                <a:defRPr/>
              </a:pPr>
              <a:t>20/01/1448</a:t>
            </a:fld>
            <a:endParaRPr lang="ar-JO"/>
          </a:p>
        </p:txBody>
      </p:sp>
      <p:sp>
        <p:nvSpPr>
          <p:cNvPr id="5" name="Footer Placeholder 4">
            <a:extLst>
              <a:ext uri="{FF2B5EF4-FFF2-40B4-BE49-F238E27FC236}">
                <a16:creationId xmlns:a16="http://schemas.microsoft.com/office/drawing/2014/main" id="{D061DEB2-ACE0-AB53-8CE0-C98B4E5615F6}"/>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6" name="Slide Number Placeholder 5">
            <a:extLst>
              <a:ext uri="{FF2B5EF4-FFF2-40B4-BE49-F238E27FC236}">
                <a16:creationId xmlns:a16="http://schemas.microsoft.com/office/drawing/2014/main" id="{90F99912-933C-1D33-0362-081DD6A975A2}"/>
              </a:ext>
            </a:extLst>
          </p:cNvPr>
          <p:cNvSpPr>
            <a:spLocks noGrp="1"/>
          </p:cNvSpPr>
          <p:nvPr>
            <p:ph type="sldNum" sz="quarter" idx="12"/>
          </p:nvPr>
        </p:nvSpPr>
        <p:spPr/>
        <p:txBody>
          <a:bodyPr/>
          <a:lstStyle>
            <a:lvl1pPr rtl="0">
              <a:defRPr>
                <a:latin typeface="Arial" panose="020B0604020202020204" pitchFamily="34" charset="0"/>
              </a:defRPr>
            </a:lvl1pPr>
          </a:lstStyle>
          <a:p>
            <a:fld id="{221F54FB-4243-4EAA-B563-902FA9E786E1}" type="slidenum">
              <a:rPr lang="ar-JO" altLang="en-US"/>
              <a:pPr/>
              <a:t>‹#›</a:t>
            </a:fld>
            <a:endParaRPr lang="ar-JO" altLang="en-US"/>
          </a:p>
        </p:txBody>
      </p:sp>
    </p:spTree>
    <p:extLst>
      <p:ext uri="{BB962C8B-B14F-4D97-AF65-F5344CB8AC3E}">
        <p14:creationId xmlns:p14="http://schemas.microsoft.com/office/powerpoint/2010/main" val="3582116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J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38DD9524-0E64-DBFE-9225-332F28258B74}"/>
              </a:ext>
            </a:extLst>
          </p:cNvPr>
          <p:cNvSpPr>
            <a:spLocks noGrp="1"/>
          </p:cNvSpPr>
          <p:nvPr>
            <p:ph type="dt" sz="half" idx="10"/>
          </p:nvPr>
        </p:nvSpPr>
        <p:spPr/>
        <p:txBody>
          <a:bodyPr/>
          <a:lstStyle>
            <a:lvl1pPr rtl="0" fontAlgn="base">
              <a:spcBef>
                <a:spcPct val="0"/>
              </a:spcBef>
              <a:spcAft>
                <a:spcPct val="0"/>
              </a:spcAft>
              <a:defRPr>
                <a:latin typeface="Arial" pitchFamily="34" charset="0"/>
                <a:cs typeface="Arial" pitchFamily="34" charset="0"/>
              </a:defRPr>
            </a:lvl1pPr>
          </a:lstStyle>
          <a:p>
            <a:pPr>
              <a:defRPr/>
            </a:pPr>
            <a:fld id="{BAE673D4-2D79-49CB-9893-ACDB6EA0548A}" type="datetimeFigureOut">
              <a:rPr lang="ar-JO"/>
              <a:pPr>
                <a:defRPr/>
              </a:pPr>
              <a:t>20/01/1448</a:t>
            </a:fld>
            <a:endParaRPr lang="ar-JO"/>
          </a:p>
        </p:txBody>
      </p:sp>
      <p:sp>
        <p:nvSpPr>
          <p:cNvPr id="5" name="Footer Placeholder 4">
            <a:extLst>
              <a:ext uri="{FF2B5EF4-FFF2-40B4-BE49-F238E27FC236}">
                <a16:creationId xmlns:a16="http://schemas.microsoft.com/office/drawing/2014/main" id="{54AE066A-0B12-108A-4FA1-21A1BB067A0E}"/>
              </a:ext>
            </a:extLst>
          </p:cNvPr>
          <p:cNvSpPr>
            <a:spLocks noGrp="1"/>
          </p:cNvSpPr>
          <p:nvPr>
            <p:ph type="ftr" sz="quarter" idx="11"/>
          </p:nvPr>
        </p:nvSpPr>
        <p:spPr/>
        <p:txBody>
          <a:bodyPr/>
          <a:lstStyle>
            <a:lvl1pPr rtl="0" fontAlgn="base">
              <a:spcBef>
                <a:spcPct val="0"/>
              </a:spcBef>
              <a:spcAft>
                <a:spcPct val="0"/>
              </a:spcAft>
              <a:defRPr>
                <a:latin typeface="Arial" pitchFamily="34" charset="0"/>
                <a:cs typeface="Arial" pitchFamily="34" charset="0"/>
              </a:defRPr>
            </a:lvl1pPr>
          </a:lstStyle>
          <a:p>
            <a:pPr>
              <a:defRPr/>
            </a:pPr>
            <a:endParaRPr lang="ar-JO"/>
          </a:p>
        </p:txBody>
      </p:sp>
      <p:sp>
        <p:nvSpPr>
          <p:cNvPr id="6" name="Slide Number Placeholder 5">
            <a:extLst>
              <a:ext uri="{FF2B5EF4-FFF2-40B4-BE49-F238E27FC236}">
                <a16:creationId xmlns:a16="http://schemas.microsoft.com/office/drawing/2014/main" id="{971445EC-121D-7282-BCC3-57568BE3FB2D}"/>
              </a:ext>
            </a:extLst>
          </p:cNvPr>
          <p:cNvSpPr>
            <a:spLocks noGrp="1"/>
          </p:cNvSpPr>
          <p:nvPr>
            <p:ph type="sldNum" sz="quarter" idx="12"/>
          </p:nvPr>
        </p:nvSpPr>
        <p:spPr/>
        <p:txBody>
          <a:bodyPr/>
          <a:lstStyle>
            <a:lvl1pPr rtl="0">
              <a:defRPr>
                <a:latin typeface="Arial" panose="020B0604020202020204" pitchFamily="34" charset="0"/>
              </a:defRPr>
            </a:lvl1pPr>
          </a:lstStyle>
          <a:p>
            <a:fld id="{B2C3F663-6410-42D8-8CDF-D52B986371D9}" type="slidenum">
              <a:rPr lang="ar-JO" altLang="en-US"/>
              <a:pPr/>
              <a:t>‹#›</a:t>
            </a:fld>
            <a:endParaRPr lang="ar-JO" altLang="en-US"/>
          </a:p>
        </p:txBody>
      </p:sp>
    </p:spTree>
    <p:extLst>
      <p:ext uri="{BB962C8B-B14F-4D97-AF65-F5344CB8AC3E}">
        <p14:creationId xmlns:p14="http://schemas.microsoft.com/office/powerpoint/2010/main" val="233756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7EC45A-751B-0056-A238-5A6405E51606}"/>
              </a:ext>
            </a:extLst>
          </p:cNvPr>
          <p:cNvSpPr>
            <a:spLocks noGrp="1"/>
          </p:cNvSpPr>
          <p:nvPr>
            <p:ph type="dt" sz="half" idx="10"/>
          </p:nvPr>
        </p:nvSpPr>
        <p:spPr/>
        <p:txBody>
          <a:bodyPr/>
          <a:lstStyle>
            <a:lvl1pPr>
              <a:defRPr/>
            </a:lvl1pPr>
          </a:lstStyle>
          <a:p>
            <a:pPr>
              <a:defRPr/>
            </a:pPr>
            <a:fld id="{6459D7FD-F86E-4451-99F1-094E14AFE492}" type="datetimeFigureOut">
              <a:rPr lang="en-AU"/>
              <a:pPr>
                <a:defRPr/>
              </a:pPr>
              <a:t>5/07/2026</a:t>
            </a:fld>
            <a:endParaRPr lang="en-AU"/>
          </a:p>
        </p:txBody>
      </p:sp>
      <p:sp>
        <p:nvSpPr>
          <p:cNvPr id="5" name="Footer Placeholder 4">
            <a:extLst>
              <a:ext uri="{FF2B5EF4-FFF2-40B4-BE49-F238E27FC236}">
                <a16:creationId xmlns:a16="http://schemas.microsoft.com/office/drawing/2014/main" id="{58D818CC-5595-CC48-FD37-A585705EA4A2}"/>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24C56A18-C7E4-B454-CC20-D3AF512E2C8E}"/>
              </a:ext>
            </a:extLst>
          </p:cNvPr>
          <p:cNvSpPr>
            <a:spLocks noGrp="1"/>
          </p:cNvSpPr>
          <p:nvPr>
            <p:ph type="sldNum" sz="quarter" idx="12"/>
          </p:nvPr>
        </p:nvSpPr>
        <p:spPr/>
        <p:txBody>
          <a:bodyPr/>
          <a:lstStyle>
            <a:lvl1pPr>
              <a:defRPr/>
            </a:lvl1pPr>
          </a:lstStyle>
          <a:p>
            <a:fld id="{D05FF99D-E0DF-472A-9077-6456BF942435}" type="slidenum">
              <a:rPr lang="en-AU" altLang="en-US"/>
              <a:pPr/>
              <a:t>‹#›</a:t>
            </a:fld>
            <a:endParaRPr lang="en-AU" altLang="en-US"/>
          </a:p>
        </p:txBody>
      </p:sp>
    </p:spTree>
    <p:extLst>
      <p:ext uri="{BB962C8B-B14F-4D97-AF65-F5344CB8AC3E}">
        <p14:creationId xmlns:p14="http://schemas.microsoft.com/office/powerpoint/2010/main" val="297742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a:extLst>
              <a:ext uri="{FF2B5EF4-FFF2-40B4-BE49-F238E27FC236}">
                <a16:creationId xmlns:a16="http://schemas.microsoft.com/office/drawing/2014/main" id="{0389FC1C-1956-A771-ED27-BA8F1A01DC89}"/>
              </a:ext>
            </a:extLst>
          </p:cNvPr>
          <p:cNvSpPr>
            <a:spLocks noGrp="1"/>
          </p:cNvSpPr>
          <p:nvPr>
            <p:ph type="dt" sz="half" idx="10"/>
          </p:nvPr>
        </p:nvSpPr>
        <p:spPr/>
        <p:txBody>
          <a:bodyPr/>
          <a:lstStyle>
            <a:lvl1pPr>
              <a:defRPr/>
            </a:lvl1pPr>
          </a:lstStyle>
          <a:p>
            <a:pPr>
              <a:defRPr/>
            </a:pPr>
            <a:fld id="{D53B54DB-603B-4DCC-A412-7AD472955D55}" type="datetimeFigureOut">
              <a:rPr lang="en-AU"/>
              <a:pPr>
                <a:defRPr/>
              </a:pPr>
              <a:t>5/07/2026</a:t>
            </a:fld>
            <a:endParaRPr lang="en-AU"/>
          </a:p>
        </p:txBody>
      </p:sp>
      <p:sp>
        <p:nvSpPr>
          <p:cNvPr id="6" name="Footer Placeholder 4">
            <a:extLst>
              <a:ext uri="{FF2B5EF4-FFF2-40B4-BE49-F238E27FC236}">
                <a16:creationId xmlns:a16="http://schemas.microsoft.com/office/drawing/2014/main" id="{B47F0650-2191-C326-38CD-935FA0BD5DED}"/>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986DCA19-3747-6DBD-851C-9722BBEFBF2C}"/>
              </a:ext>
            </a:extLst>
          </p:cNvPr>
          <p:cNvSpPr>
            <a:spLocks noGrp="1"/>
          </p:cNvSpPr>
          <p:nvPr>
            <p:ph type="sldNum" sz="quarter" idx="12"/>
          </p:nvPr>
        </p:nvSpPr>
        <p:spPr/>
        <p:txBody>
          <a:bodyPr/>
          <a:lstStyle>
            <a:lvl1pPr>
              <a:defRPr/>
            </a:lvl1pPr>
          </a:lstStyle>
          <a:p>
            <a:fld id="{C9B0F202-DAF9-4AF4-B848-381A72545C00}" type="slidenum">
              <a:rPr lang="en-AU" altLang="en-US"/>
              <a:pPr/>
              <a:t>‹#›</a:t>
            </a:fld>
            <a:endParaRPr lang="en-AU" altLang="en-US"/>
          </a:p>
        </p:txBody>
      </p:sp>
    </p:spTree>
    <p:extLst>
      <p:ext uri="{BB962C8B-B14F-4D97-AF65-F5344CB8AC3E}">
        <p14:creationId xmlns:p14="http://schemas.microsoft.com/office/powerpoint/2010/main" val="360926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a:extLst>
              <a:ext uri="{FF2B5EF4-FFF2-40B4-BE49-F238E27FC236}">
                <a16:creationId xmlns:a16="http://schemas.microsoft.com/office/drawing/2014/main" id="{7C13497F-BF05-5A20-3A8E-8B6B439DC4D5}"/>
              </a:ext>
            </a:extLst>
          </p:cNvPr>
          <p:cNvSpPr>
            <a:spLocks noGrp="1"/>
          </p:cNvSpPr>
          <p:nvPr>
            <p:ph type="dt" sz="half" idx="10"/>
          </p:nvPr>
        </p:nvSpPr>
        <p:spPr/>
        <p:txBody>
          <a:bodyPr/>
          <a:lstStyle>
            <a:lvl1pPr>
              <a:defRPr/>
            </a:lvl1pPr>
          </a:lstStyle>
          <a:p>
            <a:pPr>
              <a:defRPr/>
            </a:pPr>
            <a:fld id="{5EFD2273-857E-4142-9CEB-F0567B0D5093}" type="datetimeFigureOut">
              <a:rPr lang="en-AU"/>
              <a:pPr>
                <a:defRPr/>
              </a:pPr>
              <a:t>5/07/2026</a:t>
            </a:fld>
            <a:endParaRPr lang="en-AU"/>
          </a:p>
        </p:txBody>
      </p:sp>
      <p:sp>
        <p:nvSpPr>
          <p:cNvPr id="8" name="Footer Placeholder 4">
            <a:extLst>
              <a:ext uri="{FF2B5EF4-FFF2-40B4-BE49-F238E27FC236}">
                <a16:creationId xmlns:a16="http://schemas.microsoft.com/office/drawing/2014/main" id="{A3105623-A772-2AD2-E978-41B36BA122E2}"/>
              </a:ext>
            </a:extLst>
          </p:cNvPr>
          <p:cNvSpPr>
            <a:spLocks noGrp="1"/>
          </p:cNvSpPr>
          <p:nvPr>
            <p:ph type="ftr" sz="quarter" idx="11"/>
          </p:nvPr>
        </p:nvSpPr>
        <p:spPr/>
        <p:txBody>
          <a:bodyPr/>
          <a:lstStyle>
            <a:lvl1pPr>
              <a:defRPr/>
            </a:lvl1pPr>
          </a:lstStyle>
          <a:p>
            <a:pPr>
              <a:defRPr/>
            </a:pPr>
            <a:endParaRPr lang="en-AU"/>
          </a:p>
        </p:txBody>
      </p:sp>
      <p:sp>
        <p:nvSpPr>
          <p:cNvPr id="9" name="Slide Number Placeholder 5">
            <a:extLst>
              <a:ext uri="{FF2B5EF4-FFF2-40B4-BE49-F238E27FC236}">
                <a16:creationId xmlns:a16="http://schemas.microsoft.com/office/drawing/2014/main" id="{77EF0361-D537-92DE-4B69-49369381FFDE}"/>
              </a:ext>
            </a:extLst>
          </p:cNvPr>
          <p:cNvSpPr>
            <a:spLocks noGrp="1"/>
          </p:cNvSpPr>
          <p:nvPr>
            <p:ph type="sldNum" sz="quarter" idx="12"/>
          </p:nvPr>
        </p:nvSpPr>
        <p:spPr/>
        <p:txBody>
          <a:bodyPr/>
          <a:lstStyle>
            <a:lvl1pPr>
              <a:defRPr/>
            </a:lvl1pPr>
          </a:lstStyle>
          <a:p>
            <a:fld id="{F104A402-5887-41DD-B1A3-44FFCD5156E5}" type="slidenum">
              <a:rPr lang="en-AU" altLang="en-US"/>
              <a:pPr/>
              <a:t>‹#›</a:t>
            </a:fld>
            <a:endParaRPr lang="en-AU" altLang="en-US"/>
          </a:p>
        </p:txBody>
      </p:sp>
    </p:spTree>
    <p:extLst>
      <p:ext uri="{BB962C8B-B14F-4D97-AF65-F5344CB8AC3E}">
        <p14:creationId xmlns:p14="http://schemas.microsoft.com/office/powerpoint/2010/main" val="421164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a:extLst>
              <a:ext uri="{FF2B5EF4-FFF2-40B4-BE49-F238E27FC236}">
                <a16:creationId xmlns:a16="http://schemas.microsoft.com/office/drawing/2014/main" id="{2BB3205A-D36E-3CDB-2CE9-EDD73597B7BB}"/>
              </a:ext>
            </a:extLst>
          </p:cNvPr>
          <p:cNvSpPr>
            <a:spLocks noGrp="1"/>
          </p:cNvSpPr>
          <p:nvPr>
            <p:ph type="dt" sz="half" idx="10"/>
          </p:nvPr>
        </p:nvSpPr>
        <p:spPr/>
        <p:txBody>
          <a:bodyPr/>
          <a:lstStyle>
            <a:lvl1pPr>
              <a:defRPr/>
            </a:lvl1pPr>
          </a:lstStyle>
          <a:p>
            <a:pPr>
              <a:defRPr/>
            </a:pPr>
            <a:fld id="{2BF1444C-ECC6-4D18-BEDF-8E5DB9D5F7DA}" type="datetimeFigureOut">
              <a:rPr lang="en-AU"/>
              <a:pPr>
                <a:defRPr/>
              </a:pPr>
              <a:t>5/07/2026</a:t>
            </a:fld>
            <a:endParaRPr lang="en-AU"/>
          </a:p>
        </p:txBody>
      </p:sp>
      <p:sp>
        <p:nvSpPr>
          <p:cNvPr id="4" name="Footer Placeholder 4">
            <a:extLst>
              <a:ext uri="{FF2B5EF4-FFF2-40B4-BE49-F238E27FC236}">
                <a16:creationId xmlns:a16="http://schemas.microsoft.com/office/drawing/2014/main" id="{CCE1AF36-2775-81AD-A58A-5D78CFD6E3B5}"/>
              </a:ext>
            </a:extLst>
          </p:cNvPr>
          <p:cNvSpPr>
            <a:spLocks noGrp="1"/>
          </p:cNvSpPr>
          <p:nvPr>
            <p:ph type="ftr" sz="quarter" idx="11"/>
          </p:nvPr>
        </p:nvSpPr>
        <p:spPr/>
        <p:txBody>
          <a:bodyPr/>
          <a:lstStyle>
            <a:lvl1pPr>
              <a:defRPr/>
            </a:lvl1pPr>
          </a:lstStyle>
          <a:p>
            <a:pPr>
              <a:defRPr/>
            </a:pPr>
            <a:endParaRPr lang="en-AU"/>
          </a:p>
        </p:txBody>
      </p:sp>
      <p:sp>
        <p:nvSpPr>
          <p:cNvPr id="5" name="Slide Number Placeholder 5">
            <a:extLst>
              <a:ext uri="{FF2B5EF4-FFF2-40B4-BE49-F238E27FC236}">
                <a16:creationId xmlns:a16="http://schemas.microsoft.com/office/drawing/2014/main" id="{2374B48E-A253-F0D1-AC86-88A65CA88E12}"/>
              </a:ext>
            </a:extLst>
          </p:cNvPr>
          <p:cNvSpPr>
            <a:spLocks noGrp="1"/>
          </p:cNvSpPr>
          <p:nvPr>
            <p:ph type="sldNum" sz="quarter" idx="12"/>
          </p:nvPr>
        </p:nvSpPr>
        <p:spPr/>
        <p:txBody>
          <a:bodyPr/>
          <a:lstStyle>
            <a:lvl1pPr>
              <a:defRPr/>
            </a:lvl1pPr>
          </a:lstStyle>
          <a:p>
            <a:fld id="{AF5C11E3-3154-4104-BE8C-1D2FDDBA35AD}" type="slidenum">
              <a:rPr lang="en-AU" altLang="en-US"/>
              <a:pPr/>
              <a:t>‹#›</a:t>
            </a:fld>
            <a:endParaRPr lang="en-AU" altLang="en-US"/>
          </a:p>
        </p:txBody>
      </p:sp>
    </p:spTree>
    <p:extLst>
      <p:ext uri="{BB962C8B-B14F-4D97-AF65-F5344CB8AC3E}">
        <p14:creationId xmlns:p14="http://schemas.microsoft.com/office/powerpoint/2010/main" val="3085046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6EEC16-57C2-CF18-0117-7B2C9DB5D195}"/>
              </a:ext>
            </a:extLst>
          </p:cNvPr>
          <p:cNvSpPr>
            <a:spLocks noGrp="1"/>
          </p:cNvSpPr>
          <p:nvPr>
            <p:ph type="dt" sz="half" idx="10"/>
          </p:nvPr>
        </p:nvSpPr>
        <p:spPr/>
        <p:txBody>
          <a:bodyPr/>
          <a:lstStyle>
            <a:lvl1pPr>
              <a:defRPr/>
            </a:lvl1pPr>
          </a:lstStyle>
          <a:p>
            <a:pPr>
              <a:defRPr/>
            </a:pPr>
            <a:fld id="{5AC28ACB-A8B8-495A-A61C-4C1D4BD28E29}" type="datetimeFigureOut">
              <a:rPr lang="en-AU"/>
              <a:pPr>
                <a:defRPr/>
              </a:pPr>
              <a:t>5/07/2026</a:t>
            </a:fld>
            <a:endParaRPr lang="en-AU"/>
          </a:p>
        </p:txBody>
      </p:sp>
      <p:sp>
        <p:nvSpPr>
          <p:cNvPr id="3" name="Footer Placeholder 4">
            <a:extLst>
              <a:ext uri="{FF2B5EF4-FFF2-40B4-BE49-F238E27FC236}">
                <a16:creationId xmlns:a16="http://schemas.microsoft.com/office/drawing/2014/main" id="{4A878CE3-4A5F-6DFF-3F9A-C9BC890F2917}"/>
              </a:ext>
            </a:extLst>
          </p:cNvPr>
          <p:cNvSpPr>
            <a:spLocks noGrp="1"/>
          </p:cNvSpPr>
          <p:nvPr>
            <p:ph type="ftr" sz="quarter" idx="11"/>
          </p:nvPr>
        </p:nvSpPr>
        <p:spPr/>
        <p:txBody>
          <a:bodyPr/>
          <a:lstStyle>
            <a:lvl1pPr>
              <a:defRPr/>
            </a:lvl1pPr>
          </a:lstStyle>
          <a:p>
            <a:pPr>
              <a:defRPr/>
            </a:pPr>
            <a:endParaRPr lang="en-AU"/>
          </a:p>
        </p:txBody>
      </p:sp>
      <p:sp>
        <p:nvSpPr>
          <p:cNvPr id="4" name="Slide Number Placeholder 5">
            <a:extLst>
              <a:ext uri="{FF2B5EF4-FFF2-40B4-BE49-F238E27FC236}">
                <a16:creationId xmlns:a16="http://schemas.microsoft.com/office/drawing/2014/main" id="{88BFE16C-DD5A-D97D-9087-F462B98F402A}"/>
              </a:ext>
            </a:extLst>
          </p:cNvPr>
          <p:cNvSpPr>
            <a:spLocks noGrp="1"/>
          </p:cNvSpPr>
          <p:nvPr>
            <p:ph type="sldNum" sz="quarter" idx="12"/>
          </p:nvPr>
        </p:nvSpPr>
        <p:spPr/>
        <p:txBody>
          <a:bodyPr/>
          <a:lstStyle>
            <a:lvl1pPr>
              <a:defRPr/>
            </a:lvl1pPr>
          </a:lstStyle>
          <a:p>
            <a:fld id="{5C523418-CACD-4C6B-945F-B8E087F6E554}" type="slidenum">
              <a:rPr lang="en-AU" altLang="en-US"/>
              <a:pPr/>
              <a:t>‹#›</a:t>
            </a:fld>
            <a:endParaRPr lang="en-AU" altLang="en-US"/>
          </a:p>
        </p:txBody>
      </p:sp>
    </p:spTree>
    <p:extLst>
      <p:ext uri="{BB962C8B-B14F-4D97-AF65-F5344CB8AC3E}">
        <p14:creationId xmlns:p14="http://schemas.microsoft.com/office/powerpoint/2010/main" val="3835059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3FF1929-9176-A4EE-9B1A-9837BC8FBB22}"/>
              </a:ext>
            </a:extLst>
          </p:cNvPr>
          <p:cNvSpPr>
            <a:spLocks noGrp="1"/>
          </p:cNvSpPr>
          <p:nvPr>
            <p:ph type="dt" sz="half" idx="10"/>
          </p:nvPr>
        </p:nvSpPr>
        <p:spPr/>
        <p:txBody>
          <a:bodyPr/>
          <a:lstStyle>
            <a:lvl1pPr>
              <a:defRPr/>
            </a:lvl1pPr>
          </a:lstStyle>
          <a:p>
            <a:pPr>
              <a:defRPr/>
            </a:pPr>
            <a:fld id="{74765BFE-CE03-48D4-957B-7AEDFC946F78}" type="datetimeFigureOut">
              <a:rPr lang="en-AU"/>
              <a:pPr>
                <a:defRPr/>
              </a:pPr>
              <a:t>5/07/2026</a:t>
            </a:fld>
            <a:endParaRPr lang="en-AU"/>
          </a:p>
        </p:txBody>
      </p:sp>
      <p:sp>
        <p:nvSpPr>
          <p:cNvPr id="6" name="Footer Placeholder 4">
            <a:extLst>
              <a:ext uri="{FF2B5EF4-FFF2-40B4-BE49-F238E27FC236}">
                <a16:creationId xmlns:a16="http://schemas.microsoft.com/office/drawing/2014/main" id="{C4764F48-4601-DE10-F3DF-811901BE5270}"/>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365CAC16-FE6E-4D69-D769-23AAA529E66E}"/>
              </a:ext>
            </a:extLst>
          </p:cNvPr>
          <p:cNvSpPr>
            <a:spLocks noGrp="1"/>
          </p:cNvSpPr>
          <p:nvPr>
            <p:ph type="sldNum" sz="quarter" idx="12"/>
          </p:nvPr>
        </p:nvSpPr>
        <p:spPr/>
        <p:txBody>
          <a:bodyPr/>
          <a:lstStyle>
            <a:lvl1pPr>
              <a:defRPr/>
            </a:lvl1pPr>
          </a:lstStyle>
          <a:p>
            <a:fld id="{E39297D8-9962-4B02-B4E5-D09A2D576DBA}" type="slidenum">
              <a:rPr lang="en-AU" altLang="en-US"/>
              <a:pPr/>
              <a:t>‹#›</a:t>
            </a:fld>
            <a:endParaRPr lang="en-AU" altLang="en-US"/>
          </a:p>
        </p:txBody>
      </p:sp>
    </p:spTree>
    <p:extLst>
      <p:ext uri="{BB962C8B-B14F-4D97-AF65-F5344CB8AC3E}">
        <p14:creationId xmlns:p14="http://schemas.microsoft.com/office/powerpoint/2010/main" val="100274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9E72AB-1569-135F-B3A3-BE59FE4DBF6D}"/>
              </a:ext>
            </a:extLst>
          </p:cNvPr>
          <p:cNvSpPr>
            <a:spLocks noGrp="1"/>
          </p:cNvSpPr>
          <p:nvPr>
            <p:ph type="dt" sz="half" idx="10"/>
          </p:nvPr>
        </p:nvSpPr>
        <p:spPr/>
        <p:txBody>
          <a:bodyPr/>
          <a:lstStyle>
            <a:lvl1pPr>
              <a:defRPr/>
            </a:lvl1pPr>
          </a:lstStyle>
          <a:p>
            <a:pPr>
              <a:defRPr/>
            </a:pPr>
            <a:fld id="{591A1212-84DC-4109-83EC-D1D13846633B}" type="datetimeFigureOut">
              <a:rPr lang="en-AU"/>
              <a:pPr>
                <a:defRPr/>
              </a:pPr>
              <a:t>5/07/2026</a:t>
            </a:fld>
            <a:endParaRPr lang="en-AU"/>
          </a:p>
        </p:txBody>
      </p:sp>
      <p:sp>
        <p:nvSpPr>
          <p:cNvPr id="6" name="Footer Placeholder 4">
            <a:extLst>
              <a:ext uri="{FF2B5EF4-FFF2-40B4-BE49-F238E27FC236}">
                <a16:creationId xmlns:a16="http://schemas.microsoft.com/office/drawing/2014/main" id="{BCB93C99-A341-42E2-AEC0-200B2B382EDF}"/>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31AADCC3-258B-0C09-E5E1-F773AC49A8A8}"/>
              </a:ext>
            </a:extLst>
          </p:cNvPr>
          <p:cNvSpPr>
            <a:spLocks noGrp="1"/>
          </p:cNvSpPr>
          <p:nvPr>
            <p:ph type="sldNum" sz="quarter" idx="12"/>
          </p:nvPr>
        </p:nvSpPr>
        <p:spPr/>
        <p:txBody>
          <a:bodyPr/>
          <a:lstStyle>
            <a:lvl1pPr>
              <a:defRPr/>
            </a:lvl1pPr>
          </a:lstStyle>
          <a:p>
            <a:fld id="{BC60843B-6232-41F5-895C-E5DACD0A1998}" type="slidenum">
              <a:rPr lang="en-AU" altLang="en-US"/>
              <a:pPr/>
              <a:t>‹#›</a:t>
            </a:fld>
            <a:endParaRPr lang="en-AU" altLang="en-US"/>
          </a:p>
        </p:txBody>
      </p:sp>
    </p:spTree>
    <p:extLst>
      <p:ext uri="{BB962C8B-B14F-4D97-AF65-F5344CB8AC3E}">
        <p14:creationId xmlns:p14="http://schemas.microsoft.com/office/powerpoint/2010/main" val="3966537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 /><Relationship Id="rId3" Type="http://schemas.openxmlformats.org/officeDocument/2006/relationships/slideLayout" Target="../slideLayouts/slideLayout15.xml" /><Relationship Id="rId7" Type="http://schemas.openxmlformats.org/officeDocument/2006/relationships/slideLayout" Target="../slideLayouts/slideLayout19.xml" /><Relationship Id="rId12" Type="http://schemas.openxmlformats.org/officeDocument/2006/relationships/theme" Target="../theme/theme2.xml" /><Relationship Id="rId2" Type="http://schemas.openxmlformats.org/officeDocument/2006/relationships/slideLayout" Target="../slideLayouts/slideLayout14.xml" /><Relationship Id="rId1" Type="http://schemas.openxmlformats.org/officeDocument/2006/relationships/slideLayout" Target="../slideLayouts/slideLayout13.xml" /><Relationship Id="rId6" Type="http://schemas.openxmlformats.org/officeDocument/2006/relationships/slideLayout" Target="../slideLayouts/slideLayout18.xml" /><Relationship Id="rId11" Type="http://schemas.openxmlformats.org/officeDocument/2006/relationships/slideLayout" Target="../slideLayouts/slideLayout23.xml" /><Relationship Id="rId5" Type="http://schemas.openxmlformats.org/officeDocument/2006/relationships/slideLayout" Target="../slideLayouts/slideLayout17.xml" /><Relationship Id="rId10" Type="http://schemas.openxmlformats.org/officeDocument/2006/relationships/slideLayout" Target="../slideLayouts/slideLayout22.xml" /><Relationship Id="rId4" Type="http://schemas.openxmlformats.org/officeDocument/2006/relationships/slideLayout" Target="../slideLayouts/slideLayout16.xml" /><Relationship Id="rId9" Type="http://schemas.openxmlformats.org/officeDocument/2006/relationships/slideLayout" Target="../slideLayouts/slideLayout2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D25719C-47EC-5BAB-2532-DD579A1BF7A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a:extLst>
              <a:ext uri="{FF2B5EF4-FFF2-40B4-BE49-F238E27FC236}">
                <a16:creationId xmlns:a16="http://schemas.microsoft.com/office/drawing/2014/main" id="{544B23F0-8C8C-41DD-3524-4F1D414A80E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a:extLst>
              <a:ext uri="{FF2B5EF4-FFF2-40B4-BE49-F238E27FC236}">
                <a16:creationId xmlns:a16="http://schemas.microsoft.com/office/drawing/2014/main" id="{112544AD-3C4A-4D1D-C0BD-B07860F58EC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D73CA5F-2EBC-48BF-AE4C-A419B7271A3A}" type="datetimeFigureOut">
              <a:rPr lang="en-AU"/>
              <a:pPr>
                <a:defRPr/>
              </a:pPr>
              <a:t>5/07/2026</a:t>
            </a:fld>
            <a:endParaRPr lang="en-AU"/>
          </a:p>
        </p:txBody>
      </p:sp>
      <p:sp>
        <p:nvSpPr>
          <p:cNvPr id="5" name="Footer Placeholder 4">
            <a:extLst>
              <a:ext uri="{FF2B5EF4-FFF2-40B4-BE49-F238E27FC236}">
                <a16:creationId xmlns:a16="http://schemas.microsoft.com/office/drawing/2014/main" id="{B1907638-5D3E-4DA7-3B4D-0678F2733A6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AU"/>
          </a:p>
        </p:txBody>
      </p:sp>
      <p:sp>
        <p:nvSpPr>
          <p:cNvPr id="6" name="Slide Number Placeholder 5">
            <a:extLst>
              <a:ext uri="{FF2B5EF4-FFF2-40B4-BE49-F238E27FC236}">
                <a16:creationId xmlns:a16="http://schemas.microsoft.com/office/drawing/2014/main" id="{3FE71AB9-B334-EC81-D72C-439EF4F0821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991C98A-D2CB-467F-8C4E-DBD0866E36D0}" type="slidenum">
              <a:rPr lang="en-AU" altLang="en-US"/>
              <a:pPr/>
              <a:t>‹#›</a:t>
            </a:fld>
            <a:endParaRPr lang="en-AU" altLang="en-US"/>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5DFBBBC9-5B4A-4F31-2173-92495271CFC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2DA3FFE4-1689-81CC-651D-68FBE6F12BA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4AF092-60E8-080C-F234-8CB52B564665}"/>
              </a:ext>
            </a:extLst>
          </p:cNvPr>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eaLnBrk="1" fontAlgn="auto" hangingPunct="1">
              <a:spcBef>
                <a:spcPts val="0"/>
              </a:spcBef>
              <a:spcAft>
                <a:spcPts val="0"/>
              </a:spcAft>
              <a:defRPr sz="1200">
                <a:solidFill>
                  <a:prstClr val="black">
                    <a:tint val="75000"/>
                  </a:prstClr>
                </a:solidFill>
                <a:latin typeface="Calibri"/>
                <a:cs typeface="Arial"/>
              </a:defRPr>
            </a:lvl1pPr>
          </a:lstStyle>
          <a:p>
            <a:pPr>
              <a:defRPr/>
            </a:pPr>
            <a:fld id="{6983F170-3F58-4610-92D5-E2ADBE5131B5}" type="datetimeFigureOut">
              <a:rPr lang="ar-JO"/>
              <a:pPr>
                <a:defRPr/>
              </a:pPr>
              <a:t>20/01/1448</a:t>
            </a:fld>
            <a:endParaRPr lang="ar-JO"/>
          </a:p>
        </p:txBody>
      </p:sp>
      <p:sp>
        <p:nvSpPr>
          <p:cNvPr id="5" name="Footer Placeholder 4">
            <a:extLst>
              <a:ext uri="{FF2B5EF4-FFF2-40B4-BE49-F238E27FC236}">
                <a16:creationId xmlns:a16="http://schemas.microsoft.com/office/drawing/2014/main" id="{EF7EF796-B65F-BA41-74BE-BE5C37B47D5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eaLnBrk="1" fontAlgn="auto" hangingPunct="1">
              <a:spcBef>
                <a:spcPts val="0"/>
              </a:spcBef>
              <a:spcAft>
                <a:spcPts val="0"/>
              </a:spcAft>
              <a:defRPr sz="1200">
                <a:solidFill>
                  <a:prstClr val="black">
                    <a:tint val="75000"/>
                  </a:prstClr>
                </a:solidFill>
                <a:latin typeface="Calibri"/>
                <a:cs typeface="Arial"/>
              </a:defRPr>
            </a:lvl1pPr>
          </a:lstStyle>
          <a:p>
            <a:pPr>
              <a:defRPr/>
            </a:pPr>
            <a:endParaRPr lang="ar-JO"/>
          </a:p>
        </p:txBody>
      </p:sp>
      <p:sp>
        <p:nvSpPr>
          <p:cNvPr id="6" name="Slide Number Placeholder 5">
            <a:extLst>
              <a:ext uri="{FF2B5EF4-FFF2-40B4-BE49-F238E27FC236}">
                <a16:creationId xmlns:a16="http://schemas.microsoft.com/office/drawing/2014/main" id="{3CE9244A-6FF2-B4CD-8D45-225E50D6EAFB}"/>
              </a:ext>
            </a:extLst>
          </p:cNvPr>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rtl="1" eaLnBrk="1" hangingPunct="1">
              <a:defRPr sz="1200">
                <a:solidFill>
                  <a:srgbClr val="898989"/>
                </a:solidFill>
                <a:latin typeface="Calibri" panose="020F0502020204030204" pitchFamily="34" charset="0"/>
              </a:defRPr>
            </a:lvl1pPr>
          </a:lstStyle>
          <a:p>
            <a:fld id="{B0C7CCD0-7FCA-4B62-86CA-5BD23724D172}" type="slidenum">
              <a:rPr lang="ar-JO" altLang="en-US"/>
              <a:pPr/>
              <a:t>‹#›</a:t>
            </a:fld>
            <a:endParaRPr lang="ar-JO" altLang="en-US"/>
          </a:p>
        </p:txBody>
      </p:sp>
    </p:spTree>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defRPr>
      </a:lvl2pPr>
      <a:lvl3pPr algn="ctr" rtl="1" eaLnBrk="0" fontAlgn="base" hangingPunct="0">
        <a:spcBef>
          <a:spcPct val="0"/>
        </a:spcBef>
        <a:spcAft>
          <a:spcPct val="0"/>
        </a:spcAft>
        <a:defRPr sz="4400">
          <a:solidFill>
            <a:schemeClr val="tx1"/>
          </a:solidFill>
          <a:latin typeface="Calibri" pitchFamily="34" charset="0"/>
        </a:defRPr>
      </a:lvl3pPr>
      <a:lvl4pPr algn="ctr" rtl="1" eaLnBrk="0" fontAlgn="base" hangingPunct="0">
        <a:spcBef>
          <a:spcPct val="0"/>
        </a:spcBef>
        <a:spcAft>
          <a:spcPct val="0"/>
        </a:spcAft>
        <a:defRPr sz="4400">
          <a:solidFill>
            <a:schemeClr val="tx1"/>
          </a:solidFill>
          <a:latin typeface="Calibri" pitchFamily="34" charset="0"/>
        </a:defRPr>
      </a:lvl4pPr>
      <a:lvl5pPr algn="ctr" rtl="1" eaLnBrk="0" fontAlgn="base" hangingPunct="0">
        <a:spcBef>
          <a:spcPct val="0"/>
        </a:spcBef>
        <a:spcAft>
          <a:spcPct val="0"/>
        </a:spcAft>
        <a:defRPr sz="4400">
          <a:solidFill>
            <a:schemeClr val="tx1"/>
          </a:solidFill>
          <a:latin typeface="Calibri" pitchFamily="34" charset="0"/>
        </a:defRPr>
      </a:lvl5pPr>
      <a:lvl6pPr marL="457200" algn="ctr" rtl="1" fontAlgn="base">
        <a:spcBef>
          <a:spcPct val="0"/>
        </a:spcBef>
        <a:spcAft>
          <a:spcPct val="0"/>
        </a:spcAft>
        <a:defRPr sz="4400">
          <a:solidFill>
            <a:schemeClr val="tx1"/>
          </a:solidFill>
          <a:latin typeface="Calibri" pitchFamily="34" charset="0"/>
        </a:defRPr>
      </a:lvl6pPr>
      <a:lvl7pPr marL="914400" algn="ctr" rtl="1" fontAlgn="base">
        <a:spcBef>
          <a:spcPct val="0"/>
        </a:spcBef>
        <a:spcAft>
          <a:spcPct val="0"/>
        </a:spcAft>
        <a:defRPr sz="4400">
          <a:solidFill>
            <a:schemeClr val="tx1"/>
          </a:solidFill>
          <a:latin typeface="Calibri" pitchFamily="34" charset="0"/>
        </a:defRPr>
      </a:lvl7pPr>
      <a:lvl8pPr marL="1371600" algn="ctr" rtl="1" fontAlgn="base">
        <a:spcBef>
          <a:spcPct val="0"/>
        </a:spcBef>
        <a:spcAft>
          <a:spcPct val="0"/>
        </a:spcAft>
        <a:defRPr sz="4400">
          <a:solidFill>
            <a:schemeClr val="tx1"/>
          </a:solidFill>
          <a:latin typeface="Calibri" pitchFamily="34" charset="0"/>
        </a:defRPr>
      </a:lvl8pPr>
      <a:lvl9pPr marL="1828800" algn="ctr" rtl="1" fontAlgn="base">
        <a:spcBef>
          <a:spcPct val="0"/>
        </a:spcBef>
        <a:spcAft>
          <a:spcPct val="0"/>
        </a:spcAft>
        <a:defRPr sz="4400">
          <a:solidFill>
            <a:schemeClr val="tx1"/>
          </a:solidFill>
          <a:latin typeface="Calibri" pitchFamily="34"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5.png" /><Relationship Id="rId7" Type="http://schemas.openxmlformats.org/officeDocument/2006/relationships/image" Target="../media/image9.png" /><Relationship Id="rId2" Type="http://schemas.openxmlformats.org/officeDocument/2006/relationships/slideLayout" Target="../slideLayouts/slideLayout16.xml" /><Relationship Id="rId1" Type="http://schemas.openxmlformats.org/officeDocument/2006/relationships/themeOverride" Target="../theme/themeOverride1.xml" /><Relationship Id="rId6" Type="http://schemas.openxmlformats.org/officeDocument/2006/relationships/image" Target="../media/image8.png" /><Relationship Id="rId5" Type="http://schemas.openxmlformats.org/officeDocument/2006/relationships/image" Target="../media/image7.png" /><Relationship Id="rId4" Type="http://schemas.openxmlformats.org/officeDocument/2006/relationships/image" Target="../media/image6.png"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4.xml" /></Relationships>
</file>

<file path=ppt/slides/_rels/slide20.xml.rels><?xml version="1.0" encoding="UTF-8" standalone="yes"?>
<Relationships xmlns="http://schemas.openxmlformats.org/package/2006/relationships"><Relationship Id="rId2" Type="http://schemas.openxmlformats.org/officeDocument/2006/relationships/image" Target="../media/image10.emf"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8" Type="http://schemas.openxmlformats.org/officeDocument/2006/relationships/hyperlink" Target="http://emedicine.medscape.com/article/406564-overview" TargetMode="External" /><Relationship Id="rId3" Type="http://schemas.openxmlformats.org/officeDocument/2006/relationships/hyperlink" Target="http://emedicine.medscape.com/article/889259-overview" TargetMode="External" /><Relationship Id="rId7" Type="http://schemas.openxmlformats.org/officeDocument/2006/relationships/hyperlink" Target="http://emedicine.medscape.com/article/961963-overview" TargetMode="External" /><Relationship Id="rId12" Type="http://schemas.openxmlformats.org/officeDocument/2006/relationships/image" Target="../media/image14.png" /><Relationship Id="rId2" Type="http://schemas.openxmlformats.org/officeDocument/2006/relationships/hyperlink" Target="http://emedicine.medscape.com/article/1001253-overview" TargetMode="External" /><Relationship Id="rId1" Type="http://schemas.openxmlformats.org/officeDocument/2006/relationships/slideLayout" Target="../slideLayouts/slideLayout2.xml" /><Relationship Id="rId6" Type="http://schemas.openxmlformats.org/officeDocument/2006/relationships/hyperlink" Target="http://emedicine.medscape.com/article/1004692-overview" TargetMode="External" /><Relationship Id="rId11" Type="http://schemas.openxmlformats.org/officeDocument/2006/relationships/hyperlink" Target="http://emedicine.medscape.com/article/1002319-overview" TargetMode="External" /><Relationship Id="rId5" Type="http://schemas.openxmlformats.org/officeDocument/2006/relationships/hyperlink" Target="http://emedicine.medscape.com/article/1005303-overview" TargetMode="External" /><Relationship Id="rId10" Type="http://schemas.openxmlformats.org/officeDocument/2006/relationships/hyperlink" Target="http://emedicine.medscape.com/article/930029-overview" TargetMode="External" /><Relationship Id="rId4" Type="http://schemas.openxmlformats.org/officeDocument/2006/relationships/hyperlink" Target="http://emedicine.medscape.com/article/960938-overview" TargetMode="External" /><Relationship Id="rId9" Type="http://schemas.openxmlformats.org/officeDocument/2006/relationships/hyperlink" Target="http://emedicine.medscape.com/article/862538-overview" TargetMode="External" /></Relationships>
</file>

<file path=ppt/slides/_rels/slide38.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5.png" /><Relationship Id="rId1" Type="http://schemas.openxmlformats.org/officeDocument/2006/relationships/slideLayout" Target="../slideLayouts/slideLayout9.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2" Type="http://schemas.openxmlformats.org/officeDocument/2006/relationships/image" Target="../media/image20.emf" /><Relationship Id="rId1" Type="http://schemas.openxmlformats.org/officeDocument/2006/relationships/slideLayout" Target="../slideLayouts/slideLayout2.xml" /></Relationships>
</file>

<file path=ppt/slides/_rels/slide46.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47.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2.xml" /></Relationships>
</file>

<file path=ppt/slides/_rels/slide50.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51.xml.rels><?xml version="1.0" encoding="UTF-8" standalone="yes"?>
<Relationships xmlns="http://schemas.openxmlformats.org/package/2006/relationships"><Relationship Id="rId3" Type="http://schemas.openxmlformats.org/officeDocument/2006/relationships/image" Target="../media/image24.png" /><Relationship Id="rId2" Type="http://schemas.openxmlformats.org/officeDocument/2006/relationships/image" Target="../media/image23.png" /><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4.xml.rels><?xml version="1.0" encoding="UTF-8" standalone="yes"?>
<Relationships xmlns="http://schemas.openxmlformats.org/package/2006/relationships"><Relationship Id="rId3" Type="http://schemas.openxmlformats.org/officeDocument/2006/relationships/image" Target="../media/image26.emf" /><Relationship Id="rId2" Type="http://schemas.openxmlformats.org/officeDocument/2006/relationships/image" Target="../media/image25.emf" /><Relationship Id="rId1" Type="http://schemas.openxmlformats.org/officeDocument/2006/relationships/slideLayout" Target="../slideLayouts/slideLayout8.xml" /><Relationship Id="rId4" Type="http://schemas.openxmlformats.org/officeDocument/2006/relationships/image" Target="../media/image27.emf" /></Relationships>
</file>

<file path=ppt/slides/_rels/slide55.xml.rels><?xml version="1.0" encoding="UTF-8" standalone="yes"?>
<Relationships xmlns="http://schemas.openxmlformats.org/package/2006/relationships"><Relationship Id="rId3" Type="http://schemas.openxmlformats.org/officeDocument/2006/relationships/image" Target="../media/image29.emf" /><Relationship Id="rId2" Type="http://schemas.openxmlformats.org/officeDocument/2006/relationships/image" Target="../media/image28.emf" /><Relationship Id="rId1" Type="http://schemas.openxmlformats.org/officeDocument/2006/relationships/slideLayout" Target="../slideLayouts/slideLayout8.xml" /><Relationship Id="rId4" Type="http://schemas.openxmlformats.org/officeDocument/2006/relationships/image" Target="../media/image30.emf" /></Relationships>
</file>

<file path=ppt/slides/_rels/slide56.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4.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65.xml.rels><?xml version="1.0" encoding="UTF-8" standalone="yes"?>
<Relationships xmlns="http://schemas.openxmlformats.org/package/2006/relationships"><Relationship Id="rId3" Type="http://schemas.openxmlformats.org/officeDocument/2006/relationships/hyperlink" Target="http://emedicine.medscape.com/article/985333-overview" TargetMode="External" /><Relationship Id="rId2" Type="http://schemas.openxmlformats.org/officeDocument/2006/relationships/notesSlide" Target="../notesSlides/notesSlide4.xml" /><Relationship Id="rId1" Type="http://schemas.openxmlformats.org/officeDocument/2006/relationships/slideLayout" Target="../slideLayouts/slideLayout2.xml" /><Relationship Id="rId5" Type="http://schemas.openxmlformats.org/officeDocument/2006/relationships/image" Target="../media/image1.png" /><Relationship Id="rId4" Type="http://schemas.openxmlformats.org/officeDocument/2006/relationships/hyperlink" Target="http://emedicine.medscape.com/article/1004104-overview" TargetMode="External" /></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8.xml.rels><?xml version="1.0" encoding="UTF-8" standalone="yes"?>
<Relationships xmlns="http://schemas.openxmlformats.org/package/2006/relationships"><Relationship Id="rId2" Type="http://schemas.openxmlformats.org/officeDocument/2006/relationships/image" Target="../media/image31.png" /><Relationship Id="rId1" Type="http://schemas.openxmlformats.org/officeDocument/2006/relationships/slideLayout" Target="../slideLayouts/slideLayout2.xml" /></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emf" /><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4.emf" /><Relationship Id="rId2" Type="http://schemas.openxmlformats.org/officeDocument/2006/relationships/image" Target="../media/image3.emf" /><Relationship Id="rId1" Type="http://schemas.openxmlformats.org/officeDocument/2006/relationships/slideLayout" Target="../slideLayouts/slideLayout2.xml" /></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7C0F03C-26DF-09DC-3F79-BA38F45B6586}"/>
              </a:ext>
            </a:extLst>
          </p:cNvPr>
          <p:cNvSpPr>
            <a:spLocks noGrp="1"/>
          </p:cNvSpPr>
          <p:nvPr>
            <p:ph type="ctrTitle"/>
          </p:nvPr>
        </p:nvSpPr>
        <p:spPr/>
        <p:txBody>
          <a:bodyPr/>
          <a:lstStyle/>
          <a:p>
            <a:pPr eaLnBrk="1" hangingPunct="1"/>
            <a:r>
              <a:rPr lang="en-AU" altLang="en-US" b="1"/>
              <a:t>Bronchial Asthma in Children</a:t>
            </a:r>
          </a:p>
        </p:txBody>
      </p:sp>
      <p:sp>
        <p:nvSpPr>
          <p:cNvPr id="3" name="Subtitle 2">
            <a:extLst>
              <a:ext uri="{FF2B5EF4-FFF2-40B4-BE49-F238E27FC236}">
                <a16:creationId xmlns:a16="http://schemas.microsoft.com/office/drawing/2014/main" id="{FF0235F5-EFC5-4804-1DE6-9CA110961A27}"/>
              </a:ext>
            </a:extLst>
          </p:cNvPr>
          <p:cNvSpPr>
            <a:spLocks noGrp="1"/>
          </p:cNvSpPr>
          <p:nvPr>
            <p:ph type="subTitle" idx="1"/>
          </p:nvPr>
        </p:nvSpPr>
        <p:spPr/>
        <p:txBody>
          <a:bodyPr/>
          <a:lstStyle/>
          <a:p>
            <a:pPr>
              <a:defRPr/>
            </a:pPr>
            <a:r>
              <a:rPr lang="en-US" dirty="0" err="1"/>
              <a:t>Enas</a:t>
            </a:r>
            <a:r>
              <a:rPr lang="en-US" dirty="0"/>
              <a:t> Al </a:t>
            </a:r>
            <a:r>
              <a:rPr lang="en-US" dirty="0" err="1"/>
              <a:t>Zayadneh</a:t>
            </a:r>
            <a:endParaRPr lang="en-US" dirty="0"/>
          </a:p>
          <a:p>
            <a:pPr>
              <a:defRPr/>
            </a:pPr>
            <a:r>
              <a:rPr lang="en-US" dirty="0"/>
              <a:t>Pediatric Pulmonologist ,JUH</a:t>
            </a:r>
            <a:endParaRPr lang="ar-JO" dirty="0"/>
          </a:p>
        </p:txBody>
      </p:sp>
      <p:pic>
        <p:nvPicPr>
          <p:cNvPr id="16388" name="Picture 4">
            <a:extLst>
              <a:ext uri="{FF2B5EF4-FFF2-40B4-BE49-F238E27FC236}">
                <a16:creationId xmlns:a16="http://schemas.microsoft.com/office/drawing/2014/main" id="{7A61088F-3991-A5F8-33AC-8BCF91F26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0" y="4870450"/>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CC3EC87-DED9-AC05-B7E4-8B73B3CEF7D0}"/>
              </a:ext>
            </a:extLst>
          </p:cNvPr>
          <p:cNvSpPr>
            <a:spLocks noGrp="1"/>
          </p:cNvSpPr>
          <p:nvPr>
            <p:ph type="title"/>
          </p:nvPr>
        </p:nvSpPr>
        <p:spPr/>
        <p:txBody>
          <a:bodyPr/>
          <a:lstStyle/>
          <a:p>
            <a:r>
              <a:rPr lang="en-US" altLang="en-US"/>
              <a:t>Update in airway inflammation in children </a:t>
            </a:r>
          </a:p>
        </p:txBody>
      </p:sp>
      <p:sp>
        <p:nvSpPr>
          <p:cNvPr id="3" name="Content Placeholder 2">
            <a:extLst>
              <a:ext uri="{FF2B5EF4-FFF2-40B4-BE49-F238E27FC236}">
                <a16:creationId xmlns:a16="http://schemas.microsoft.com/office/drawing/2014/main" id="{B8C5E587-B683-5BB2-6AF5-248986DF403D}"/>
              </a:ext>
            </a:extLst>
          </p:cNvPr>
          <p:cNvSpPr>
            <a:spLocks noGrp="1"/>
          </p:cNvSpPr>
          <p:nvPr>
            <p:ph idx="1"/>
          </p:nvPr>
        </p:nvSpPr>
        <p:spPr>
          <a:xfrm>
            <a:off x="457200" y="1711325"/>
            <a:ext cx="8229600" cy="4525963"/>
          </a:xfrm>
        </p:spPr>
        <p:txBody>
          <a:bodyPr/>
          <a:lstStyle/>
          <a:p>
            <a:pPr>
              <a:buFont typeface="Arial" charset="0"/>
              <a:buChar char="•"/>
              <a:defRPr/>
            </a:pPr>
            <a:r>
              <a:rPr lang="en-US" i="1" dirty="0" err="1"/>
              <a:t>Aetiology</a:t>
            </a:r>
            <a:r>
              <a:rPr lang="en-US" i="1" dirty="0"/>
              <a:t> of airway inflammation in asthmatic children varies depending on age  :</a:t>
            </a:r>
          </a:p>
          <a:p>
            <a:pPr marL="0" indent="0">
              <a:buFont typeface="Arial" charset="0"/>
              <a:buNone/>
              <a:defRPr/>
            </a:pPr>
            <a:endParaRPr lang="en-US" dirty="0"/>
          </a:p>
          <a:p>
            <a:pPr>
              <a:buFont typeface="Arial" charset="0"/>
              <a:buChar char="•"/>
              <a:defRPr/>
            </a:pPr>
            <a:r>
              <a:rPr lang="en-US" u="sng" dirty="0"/>
              <a:t>Viral infections  </a:t>
            </a:r>
            <a:r>
              <a:rPr lang="en-US" dirty="0"/>
              <a:t>(RV and RSV)  linked to obstructive bronchitis in infancy and early childhood  and considered  controversially  a combined risk factor with allergen sensitization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81D0837-5BCC-D7FD-E68F-1596EDE72D8E}"/>
              </a:ext>
            </a:extLst>
          </p:cNvPr>
          <p:cNvSpPr>
            <a:spLocks noGrp="1"/>
          </p:cNvSpPr>
          <p:nvPr>
            <p:ph type="title"/>
          </p:nvPr>
        </p:nvSpPr>
        <p:spPr/>
        <p:txBody>
          <a:bodyPr/>
          <a:lstStyle/>
          <a:p>
            <a:r>
              <a:rPr lang="en-US" altLang="en-US"/>
              <a:t>Viruses and Asthma !</a:t>
            </a:r>
          </a:p>
        </p:txBody>
      </p:sp>
      <p:sp>
        <p:nvSpPr>
          <p:cNvPr id="28675" name="Content Placeholder 2">
            <a:extLst>
              <a:ext uri="{FF2B5EF4-FFF2-40B4-BE49-F238E27FC236}">
                <a16:creationId xmlns:a16="http://schemas.microsoft.com/office/drawing/2014/main" id="{1FB97A0C-5CD9-5371-ACAE-631163C9F3EF}"/>
              </a:ext>
            </a:extLst>
          </p:cNvPr>
          <p:cNvSpPr>
            <a:spLocks noGrp="1"/>
          </p:cNvSpPr>
          <p:nvPr>
            <p:ph idx="1"/>
          </p:nvPr>
        </p:nvSpPr>
        <p:spPr/>
        <p:txBody>
          <a:bodyPr/>
          <a:lstStyle/>
          <a:p>
            <a:r>
              <a:rPr lang="en-US" altLang="en-US"/>
              <a:t> Rhinovirus and respiratory syncytial virus damage the respiratory epithelium </a:t>
            </a:r>
            <a:r>
              <a:rPr lang="en-US" altLang="en-US">
                <a:sym typeface="Wingdings" panose="05000000000000000000" pitchFamily="2" charset="2"/>
              </a:rPr>
              <a:t></a:t>
            </a:r>
            <a:r>
              <a:rPr lang="en-US" altLang="en-US"/>
              <a:t> less resistant to inhaled allergens  </a:t>
            </a:r>
            <a:r>
              <a:rPr lang="en-US" altLang="en-US">
                <a:sym typeface="Wingdings" panose="05000000000000000000" pitchFamily="2" charset="2"/>
              </a:rPr>
              <a:t> </a:t>
            </a:r>
            <a:r>
              <a:rPr lang="en-US" altLang="en-US"/>
              <a:t>enhanced T-helper (Th)2 responses in predisposed children and the development of allergic inflammation .</a:t>
            </a:r>
          </a:p>
          <a:p>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740E548B-6C08-643C-562A-F7198B883E53}"/>
              </a:ext>
            </a:extLst>
          </p:cNvPr>
          <p:cNvSpPr>
            <a:spLocks noGrp="1"/>
          </p:cNvSpPr>
          <p:nvPr>
            <p:ph type="title"/>
          </p:nvPr>
        </p:nvSpPr>
        <p:spPr/>
        <p:txBody>
          <a:bodyPr/>
          <a:lstStyle/>
          <a:p>
            <a:endParaRPr lang="ar-JO" altLang="en-US"/>
          </a:p>
        </p:txBody>
      </p:sp>
      <p:sp>
        <p:nvSpPr>
          <p:cNvPr id="29699" name="Content Placeholder 2">
            <a:extLst>
              <a:ext uri="{FF2B5EF4-FFF2-40B4-BE49-F238E27FC236}">
                <a16:creationId xmlns:a16="http://schemas.microsoft.com/office/drawing/2014/main" id="{C22ABDAF-CDD3-449A-55F7-E52DEB3F6E55}"/>
              </a:ext>
            </a:extLst>
          </p:cNvPr>
          <p:cNvSpPr>
            <a:spLocks noGrp="1"/>
          </p:cNvSpPr>
          <p:nvPr>
            <p:ph idx="1"/>
          </p:nvPr>
        </p:nvSpPr>
        <p:spPr/>
        <p:txBody>
          <a:bodyPr/>
          <a:lstStyle/>
          <a:p>
            <a:r>
              <a:rPr lang="en-US" altLang="en-US"/>
              <a:t>Other RT  infections :</a:t>
            </a:r>
          </a:p>
          <a:p>
            <a:r>
              <a:rPr lang="en-US" altLang="en-US"/>
              <a:t>   fungi (ABPA,), bacteria(Mycoplasma,Pertussis), parasites.</a:t>
            </a:r>
          </a:p>
          <a:p>
            <a:r>
              <a:rPr lang="en-US" altLang="en-US"/>
              <a:t>Most children who have persistent wheeze and asthma have high IgE and Eosinophildic response (airways and circulation) at the time of the fisrt URTI.</a:t>
            </a:r>
            <a:endParaRPr lang="ar-JO"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BC9CCF8-54DA-8EE8-B328-1CCC9FC01044}"/>
              </a:ext>
            </a:extLst>
          </p:cNvPr>
          <p:cNvSpPr>
            <a:spLocks noGrp="1"/>
          </p:cNvSpPr>
          <p:nvPr>
            <p:ph type="title"/>
          </p:nvPr>
        </p:nvSpPr>
        <p:spPr/>
        <p:txBody>
          <a:bodyPr/>
          <a:lstStyle/>
          <a:p>
            <a:r>
              <a:rPr lang="en-US" altLang="en-US"/>
              <a:t>Aerosensitizatio </a:t>
            </a:r>
            <a:endParaRPr lang="ar-JO" altLang="en-US"/>
          </a:p>
        </p:txBody>
      </p:sp>
      <p:sp>
        <p:nvSpPr>
          <p:cNvPr id="30723" name="Content Placeholder 2">
            <a:extLst>
              <a:ext uri="{FF2B5EF4-FFF2-40B4-BE49-F238E27FC236}">
                <a16:creationId xmlns:a16="http://schemas.microsoft.com/office/drawing/2014/main" id="{68750477-A55F-4621-2BA6-90CBED22B11C}"/>
              </a:ext>
            </a:extLst>
          </p:cNvPr>
          <p:cNvSpPr>
            <a:spLocks noGrp="1"/>
          </p:cNvSpPr>
          <p:nvPr>
            <p:ph idx="1"/>
          </p:nvPr>
        </p:nvSpPr>
        <p:spPr/>
        <p:txBody>
          <a:bodyPr/>
          <a:lstStyle/>
          <a:p>
            <a:r>
              <a:rPr lang="en-US" altLang="en-US" u="sng"/>
              <a:t>Sensitisation and exposure to allergens </a:t>
            </a:r>
            <a:r>
              <a:rPr lang="en-US" altLang="en-US"/>
              <a:t>is the major cause of allergic airway inflammation in older children.</a:t>
            </a:r>
          </a:p>
          <a:p>
            <a:endParaRPr lang="en-US" altLang="en-US"/>
          </a:p>
          <a:p>
            <a:r>
              <a:rPr lang="en-US" altLang="en-US"/>
              <a:t>Immunoglobulin (Ig)E-mediated allergy leading to allergic inflammation is common among children with persistent asthma. </a:t>
            </a:r>
          </a:p>
          <a:p>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Title 3">
            <a:extLst>
              <a:ext uri="{FF2B5EF4-FFF2-40B4-BE49-F238E27FC236}">
                <a16:creationId xmlns:a16="http://schemas.microsoft.com/office/drawing/2014/main" id="{14991A42-10B8-A44D-639B-7BD089D624F9}"/>
              </a:ext>
            </a:extLst>
          </p:cNvPr>
          <p:cNvSpPr>
            <a:spLocks noGrp="1"/>
          </p:cNvSpPr>
          <p:nvPr>
            <p:ph type="title"/>
          </p:nvPr>
        </p:nvSpPr>
        <p:spPr/>
        <p:txBody>
          <a:bodyPr/>
          <a:lstStyle/>
          <a:p>
            <a:r>
              <a:rPr lang="en-US" altLang="en-US"/>
              <a:t>SPT</a:t>
            </a:r>
            <a:endParaRPr lang="ar-JO" altLang="en-US"/>
          </a:p>
        </p:txBody>
      </p:sp>
      <p:pic>
        <p:nvPicPr>
          <p:cNvPr id="31747" name="Picture 2">
            <a:extLst>
              <a:ext uri="{FF2B5EF4-FFF2-40B4-BE49-F238E27FC236}">
                <a16:creationId xmlns:a16="http://schemas.microsoft.com/office/drawing/2014/main" id="{7F43F2B3-6382-8204-4A65-80C77FBF6AE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11138" y="4300538"/>
            <a:ext cx="2774950" cy="16652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4">
            <a:extLst>
              <a:ext uri="{FF2B5EF4-FFF2-40B4-BE49-F238E27FC236}">
                <a16:creationId xmlns:a16="http://schemas.microsoft.com/office/drawing/2014/main" id="{61C8AD4D-EDC8-2D69-3B50-BFDA4D90134D}"/>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524500" y="3087688"/>
            <a:ext cx="2286000" cy="15525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2">
            <a:extLst>
              <a:ext uri="{FF2B5EF4-FFF2-40B4-BE49-F238E27FC236}">
                <a16:creationId xmlns:a16="http://schemas.microsoft.com/office/drawing/2014/main" id="{C6C66400-4213-04E6-5385-1EFA74EF98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96975"/>
            <a:ext cx="4243388" cy="251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3">
            <a:extLst>
              <a:ext uri="{FF2B5EF4-FFF2-40B4-BE49-F238E27FC236}">
                <a16:creationId xmlns:a16="http://schemas.microsoft.com/office/drawing/2014/main" id="{959FE5E1-C914-5F81-863A-9CCF838B7D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1663" y="1198563"/>
            <a:ext cx="4249737"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3">
            <a:extLst>
              <a:ext uri="{FF2B5EF4-FFF2-40B4-BE49-F238E27FC236}">
                <a16:creationId xmlns:a16="http://schemas.microsoft.com/office/drawing/2014/main" id="{5345D2DD-DC87-8520-C8C1-0F8DBC4A8D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3413" y="4346575"/>
            <a:ext cx="2138362"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7700A11-A26F-0ABE-C2E5-DF26B9840FAE}"/>
              </a:ext>
            </a:extLst>
          </p:cNvPr>
          <p:cNvSpPr>
            <a:spLocks noGrp="1"/>
          </p:cNvSpPr>
          <p:nvPr>
            <p:ph type="title"/>
          </p:nvPr>
        </p:nvSpPr>
        <p:spPr/>
        <p:txBody>
          <a:bodyPr/>
          <a:lstStyle/>
          <a:p>
            <a:r>
              <a:rPr lang="en-US" altLang="en-US"/>
              <a:t>Aresosensitizatio + Viruses </a:t>
            </a:r>
            <a:endParaRPr lang="ar-JO" altLang="en-US"/>
          </a:p>
        </p:txBody>
      </p:sp>
      <p:sp>
        <p:nvSpPr>
          <p:cNvPr id="32771" name="Content Placeholder 2">
            <a:extLst>
              <a:ext uri="{FF2B5EF4-FFF2-40B4-BE49-F238E27FC236}">
                <a16:creationId xmlns:a16="http://schemas.microsoft.com/office/drawing/2014/main" id="{B9B4903F-B545-432D-F023-FAF24F083164}"/>
              </a:ext>
            </a:extLst>
          </p:cNvPr>
          <p:cNvSpPr>
            <a:spLocks noGrp="1"/>
          </p:cNvSpPr>
          <p:nvPr>
            <p:ph idx="1"/>
          </p:nvPr>
        </p:nvSpPr>
        <p:spPr/>
        <p:txBody>
          <a:bodyPr/>
          <a:lstStyle/>
          <a:p>
            <a:r>
              <a:rPr lang="en-US" altLang="en-US"/>
              <a:t>Synergistic effect between viral infections and aeroallergen exposure, and subsequent sensitisation in genetically predisposed children .</a:t>
            </a:r>
          </a:p>
          <a:p>
            <a:r>
              <a:rPr lang="en-US" altLang="en-US"/>
              <a:t> Viral infections are the most important cause of asthma exacerbations in all age groups</a:t>
            </a:r>
          </a:p>
          <a:p>
            <a:endParaRPr lang="ar-JO"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E9AC9146-DF16-5FE6-CECD-66A8E004B3A4}"/>
              </a:ext>
            </a:extLst>
          </p:cNvPr>
          <p:cNvSpPr>
            <a:spLocks noGrp="1"/>
          </p:cNvSpPr>
          <p:nvPr>
            <p:ph type="title"/>
          </p:nvPr>
        </p:nvSpPr>
        <p:spPr/>
        <p:txBody>
          <a:bodyPr/>
          <a:lstStyle/>
          <a:p>
            <a:endParaRPr lang="ar-JO" altLang="en-US"/>
          </a:p>
        </p:txBody>
      </p:sp>
      <p:sp>
        <p:nvSpPr>
          <p:cNvPr id="3" name="Content Placeholder 2">
            <a:extLst>
              <a:ext uri="{FF2B5EF4-FFF2-40B4-BE49-F238E27FC236}">
                <a16:creationId xmlns:a16="http://schemas.microsoft.com/office/drawing/2014/main" id="{F51466B8-6C7B-02B5-0548-D8B2C2A529BC}"/>
              </a:ext>
            </a:extLst>
          </p:cNvPr>
          <p:cNvSpPr>
            <a:spLocks noGrp="1"/>
          </p:cNvSpPr>
          <p:nvPr>
            <p:ph idx="1"/>
          </p:nvPr>
        </p:nvSpPr>
        <p:spPr/>
        <p:txBody>
          <a:bodyPr/>
          <a:lstStyle/>
          <a:p>
            <a:pPr>
              <a:lnSpc>
                <a:spcPct val="90000"/>
              </a:lnSpc>
              <a:defRPr/>
            </a:pPr>
            <a:r>
              <a:rPr lang="en-US" dirty="0">
                <a:solidFill>
                  <a:schemeClr val="accent1">
                    <a:lumMod val="75000"/>
                  </a:schemeClr>
                </a:solidFill>
              </a:rPr>
              <a:t>Gene-by-environment </a:t>
            </a:r>
            <a:r>
              <a:rPr lang="en-US" dirty="0"/>
              <a:t>interaction ; genetic background of the child, with a cytokine imbalance toward Th2, will promote the production of </a:t>
            </a:r>
            <a:r>
              <a:rPr lang="en-US" dirty="0" err="1"/>
              <a:t>IgE</a:t>
            </a:r>
            <a:r>
              <a:rPr lang="en-US" dirty="0"/>
              <a:t> antibody to environmental antigens (</a:t>
            </a:r>
            <a:r>
              <a:rPr lang="en-US" dirty="0" err="1"/>
              <a:t>eg</a:t>
            </a:r>
            <a:r>
              <a:rPr lang="en-US" dirty="0"/>
              <a:t>, dust mites, cockroaches, </a:t>
            </a:r>
            <a:r>
              <a:rPr lang="en-US" i="1" dirty="0" err="1"/>
              <a:t>Alternaria</a:t>
            </a:r>
            <a:r>
              <a:rPr lang="en-US" i="1" dirty="0"/>
              <a:t>,</a:t>
            </a:r>
            <a:r>
              <a:rPr lang="en-US" dirty="0"/>
              <a:t> and possibly cats). </a:t>
            </a:r>
          </a:p>
          <a:p>
            <a:pPr>
              <a:lnSpc>
                <a:spcPct val="90000"/>
              </a:lnSpc>
              <a:defRPr/>
            </a:pPr>
            <a:endParaRPr lang="en-US" dirty="0"/>
          </a:p>
          <a:p>
            <a:pPr>
              <a:defRPr/>
            </a:pPr>
            <a:endParaRPr lang="ar-J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9CB7FB06-2919-3001-97CF-746AA3BDB581}"/>
              </a:ext>
            </a:extLst>
          </p:cNvPr>
          <p:cNvSpPr>
            <a:spLocks noGrp="1"/>
          </p:cNvSpPr>
          <p:nvPr>
            <p:ph type="title"/>
          </p:nvPr>
        </p:nvSpPr>
        <p:spPr/>
        <p:txBody>
          <a:bodyPr/>
          <a:lstStyle/>
          <a:p>
            <a:r>
              <a:rPr lang="en-US" altLang="en-US"/>
              <a:t>Genetics</a:t>
            </a:r>
            <a:endParaRPr lang="ar-JO" altLang="en-US"/>
          </a:p>
        </p:txBody>
      </p:sp>
      <p:sp>
        <p:nvSpPr>
          <p:cNvPr id="3" name="Content Placeholder 2">
            <a:extLst>
              <a:ext uri="{FF2B5EF4-FFF2-40B4-BE49-F238E27FC236}">
                <a16:creationId xmlns:a16="http://schemas.microsoft.com/office/drawing/2014/main" id="{CAABC633-8400-8952-1488-CB4008DAFAEA}"/>
              </a:ext>
            </a:extLst>
          </p:cNvPr>
          <p:cNvSpPr>
            <a:spLocks noGrp="1"/>
          </p:cNvSpPr>
          <p:nvPr>
            <p:ph idx="1"/>
          </p:nvPr>
        </p:nvSpPr>
        <p:spPr/>
        <p:txBody>
          <a:bodyPr/>
          <a:lstStyle/>
          <a:p>
            <a:pPr>
              <a:defRPr/>
            </a:pPr>
            <a:r>
              <a:rPr lang="en-US" dirty="0"/>
              <a:t>2 new loci  with asthma risk: </a:t>
            </a:r>
          </a:p>
          <a:p>
            <a:pPr marL="0" indent="0">
              <a:buFont typeface="Arial" panose="020B0604020202020204" pitchFamily="34" charset="0"/>
              <a:buNone/>
              <a:defRPr/>
            </a:pPr>
            <a:r>
              <a:rPr lang="en-US" dirty="0"/>
              <a:t>     rs4129267 in IL6R and rs7130588 on band 11q13.5.</a:t>
            </a:r>
          </a:p>
          <a:p>
            <a:pPr marL="0" indent="0">
              <a:buFont typeface="Arial" panose="020B0604020202020204" pitchFamily="34" charset="0"/>
              <a:buNone/>
              <a:defRPr/>
            </a:pPr>
            <a:r>
              <a:rPr lang="en-US" dirty="0"/>
              <a:t>   IL6R association </a:t>
            </a:r>
            <a:r>
              <a:rPr lang="en-US" dirty="0">
                <a:sym typeface="Wingdings" pitchFamily="2" charset="2"/>
              </a:rPr>
              <a:t> </a:t>
            </a:r>
            <a:r>
              <a:rPr lang="en-US" dirty="0"/>
              <a:t> cytokine </a:t>
            </a:r>
            <a:r>
              <a:rPr lang="en-US" dirty="0" err="1"/>
              <a:t>dysregulation</a:t>
            </a:r>
            <a:r>
              <a:rPr lang="en-US" dirty="0"/>
              <a:t> affects asthma risk</a:t>
            </a:r>
          </a:p>
          <a:p>
            <a:pPr marL="0" indent="0">
              <a:buFont typeface="Arial" panose="020B0604020202020204" pitchFamily="34" charset="0"/>
              <a:buNone/>
              <a:defRPr/>
            </a:pPr>
            <a:r>
              <a:rPr lang="en-US" dirty="0"/>
              <a:t>  11q13.5 locus </a:t>
            </a:r>
            <a:r>
              <a:rPr lang="en-US" dirty="0">
                <a:sym typeface="Wingdings" pitchFamily="2" charset="2"/>
              </a:rPr>
              <a:t></a:t>
            </a:r>
            <a:r>
              <a:rPr lang="en-US" dirty="0"/>
              <a:t> allergic sensitization and subsequent development of asthma. </a:t>
            </a:r>
          </a:p>
          <a:p>
            <a:pPr marL="0" indent="0">
              <a:buFont typeface="Arial" panose="020B0604020202020204" pitchFamily="34" charset="0"/>
              <a:buNone/>
              <a:defRPr/>
            </a:pPr>
            <a:endParaRPr lang="ar-JO" dirty="0"/>
          </a:p>
        </p:txBody>
      </p:sp>
      <p:pic>
        <p:nvPicPr>
          <p:cNvPr id="34820" name="Picture 4">
            <a:extLst>
              <a:ext uri="{FF2B5EF4-FFF2-40B4-BE49-F238E27FC236}">
                <a16:creationId xmlns:a16="http://schemas.microsoft.com/office/drawing/2014/main" id="{2BF1DF98-21F9-9784-20C5-1160EE999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5084763"/>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A01BD3F-37A3-C781-D0EA-07B66A7AB58B}"/>
              </a:ext>
            </a:extLst>
          </p:cNvPr>
          <p:cNvSpPr>
            <a:spLocks noGrp="1" noRot="1" noChangeArrowheads="1"/>
          </p:cNvSpPr>
          <p:nvPr>
            <p:ph type="title"/>
          </p:nvPr>
        </p:nvSpPr>
        <p:spPr/>
        <p:txBody>
          <a:bodyPr/>
          <a:lstStyle/>
          <a:p>
            <a:pPr eaLnBrk="1" hangingPunct="1"/>
            <a:r>
              <a:rPr lang="en-US" altLang="en-US"/>
              <a:t>      </a:t>
            </a:r>
            <a:endParaRPr lang="en-US" altLang="en-US" sz="4000"/>
          </a:p>
        </p:txBody>
      </p:sp>
      <p:sp>
        <p:nvSpPr>
          <p:cNvPr id="35843" name="Rectangle 3">
            <a:extLst>
              <a:ext uri="{FF2B5EF4-FFF2-40B4-BE49-F238E27FC236}">
                <a16:creationId xmlns:a16="http://schemas.microsoft.com/office/drawing/2014/main" id="{38485D19-BBC9-84C9-CD87-7247E156037E}"/>
              </a:ext>
            </a:extLst>
          </p:cNvPr>
          <p:cNvSpPr>
            <a:spLocks noGrp="1" noRot="1" noChangeArrowheads="1"/>
          </p:cNvSpPr>
          <p:nvPr>
            <p:ph type="body" idx="1"/>
          </p:nvPr>
        </p:nvSpPr>
        <p:spPr>
          <a:xfrm>
            <a:off x="611188" y="260350"/>
            <a:ext cx="8234362" cy="5835650"/>
          </a:xfrm>
        </p:spPr>
        <p:txBody>
          <a:bodyPr/>
          <a:lstStyle/>
          <a:p>
            <a:pPr eaLnBrk="1" hangingPunct="1"/>
            <a:r>
              <a:rPr lang="en-US" altLang="en-US" sz="2800">
                <a:solidFill>
                  <a:srgbClr val="FF0000"/>
                </a:solidFill>
              </a:rPr>
              <a:t>Main types of childhood asthma</a:t>
            </a:r>
            <a:r>
              <a:rPr lang="en-US" altLang="en-US" sz="2800"/>
              <a:t>;</a:t>
            </a:r>
          </a:p>
          <a:p>
            <a:pPr eaLnBrk="1" hangingPunct="1"/>
            <a:r>
              <a:rPr lang="en-US" altLang="en-US" sz="2800"/>
              <a:t>  1-recurrent wheezing/early childhood,triggered by common viral infx. Of respiratory tract.</a:t>
            </a:r>
          </a:p>
          <a:p>
            <a:pPr eaLnBrk="1" hangingPunct="1"/>
            <a:r>
              <a:rPr lang="en-US" altLang="en-US" sz="2800"/>
              <a:t>  2-chronic astma ass. With allergy persist into later childhood and often adulthood (most common)</a:t>
            </a:r>
          </a:p>
          <a:p>
            <a:pPr eaLnBrk="1" hangingPunct="1"/>
            <a:r>
              <a:rPr lang="en-US" altLang="en-US" sz="2800"/>
              <a:t>-asthma in female,obese,early puberty</a:t>
            </a:r>
          </a:p>
          <a:p>
            <a:pPr eaLnBrk="1" hangingPunct="1"/>
            <a:r>
              <a:rPr lang="en-US" altLang="en-US" sz="2800"/>
              <a:t>-Occupational exposure-mediated astma</a:t>
            </a:r>
          </a:p>
          <a:p>
            <a:pPr eaLnBrk="1" hangingPunct="1"/>
            <a:r>
              <a:rPr lang="en-US" altLang="en-US" sz="2800"/>
              <a:t>Triad Astma ,onset rare in children .  </a:t>
            </a:r>
          </a:p>
          <a:p>
            <a:pPr eaLnBrk="1" hangingPunct="1"/>
            <a:r>
              <a:rPr lang="en-US" altLang="en-US" sz="2800"/>
              <a:t>Male:female 2:1 till puberty (equal ) then female pred. after puberty                            </a:t>
            </a:r>
          </a:p>
          <a:p>
            <a:pPr eaLnBrk="1" hangingPunct="1"/>
            <a:endParaRPr lang="en-US" altLang="en-US" sz="2800"/>
          </a:p>
        </p:txBody>
      </p:sp>
      <p:pic>
        <p:nvPicPr>
          <p:cNvPr id="35844" name="Picture 4">
            <a:extLst>
              <a:ext uri="{FF2B5EF4-FFF2-40B4-BE49-F238E27FC236}">
                <a16:creationId xmlns:a16="http://schemas.microsoft.com/office/drawing/2014/main" id="{2F542F71-E59B-7E95-6792-D4877E5C01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4941888"/>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A1F7AC1C-3692-C7B1-1274-85E6474FE70A}"/>
              </a:ext>
            </a:extLst>
          </p:cNvPr>
          <p:cNvSpPr>
            <a:spLocks noGrp="1"/>
          </p:cNvSpPr>
          <p:nvPr>
            <p:ph type="title"/>
          </p:nvPr>
        </p:nvSpPr>
        <p:spPr/>
        <p:txBody>
          <a:bodyPr/>
          <a:lstStyle/>
          <a:p>
            <a:pPr eaLnBrk="1" hangingPunct="1"/>
            <a:endParaRPr lang="en-AU" altLang="en-US"/>
          </a:p>
        </p:txBody>
      </p:sp>
      <p:sp>
        <p:nvSpPr>
          <p:cNvPr id="36867" name="Content Placeholder 2">
            <a:extLst>
              <a:ext uri="{FF2B5EF4-FFF2-40B4-BE49-F238E27FC236}">
                <a16:creationId xmlns:a16="http://schemas.microsoft.com/office/drawing/2014/main" id="{E2C48D26-8226-A221-66DB-556C8721720F}"/>
              </a:ext>
            </a:extLst>
          </p:cNvPr>
          <p:cNvSpPr>
            <a:spLocks noGrp="1"/>
          </p:cNvSpPr>
          <p:nvPr>
            <p:ph idx="1"/>
          </p:nvPr>
        </p:nvSpPr>
        <p:spPr/>
        <p:txBody>
          <a:bodyPr/>
          <a:lstStyle/>
          <a:p>
            <a:pPr eaLnBrk="1" hangingPunct="1">
              <a:buFont typeface="Arial" panose="020B0604020202020204" pitchFamily="34" charset="0"/>
              <a:buNone/>
            </a:pPr>
            <a:r>
              <a:rPr lang="en-AU" altLang="en-US" b="1"/>
              <a:t>Risk Factors:</a:t>
            </a:r>
          </a:p>
          <a:p>
            <a:pPr eaLnBrk="1" hangingPunct="1">
              <a:buFont typeface="Arial" panose="020B0604020202020204" pitchFamily="34" charset="0"/>
              <a:buNone/>
            </a:pPr>
            <a:r>
              <a:rPr lang="en-AU" altLang="en-US" b="1"/>
              <a:t>    (1) Parental history of asthma, a physician diagnosis of atopic dermatitis, or evidence of sensitization to aeroallergens</a:t>
            </a:r>
          </a:p>
          <a:p>
            <a:pPr eaLnBrk="1" hangingPunct="1"/>
            <a:r>
              <a:rPr lang="en-AU" altLang="en-US" b="1"/>
              <a:t>OR (2) two of the following:</a:t>
            </a:r>
          </a:p>
          <a:p>
            <a:pPr eaLnBrk="1" hangingPunct="1">
              <a:buFont typeface="Arial" panose="020B0604020202020204" pitchFamily="34" charset="0"/>
              <a:buNone/>
            </a:pPr>
            <a:r>
              <a:rPr lang="en-AU" altLang="en-US" b="1"/>
              <a:t>    evidence of sensitization to foods, ≥4 percent peripheral  blood eosinophilia, or wheezing apart from colds .</a:t>
            </a:r>
            <a:endParaRPr lang="en-AU" altLang="en-US"/>
          </a:p>
          <a:p>
            <a:pPr eaLnBrk="1" hangingPunct="1"/>
            <a:endParaRPr lang="en-AU"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112028D-38D7-7B7C-1CC5-88CECA2A39F8}"/>
              </a:ext>
            </a:extLst>
          </p:cNvPr>
          <p:cNvSpPr>
            <a:spLocks noGrp="1"/>
          </p:cNvSpPr>
          <p:nvPr>
            <p:ph type="title"/>
          </p:nvPr>
        </p:nvSpPr>
        <p:spPr/>
        <p:txBody>
          <a:bodyPr/>
          <a:lstStyle/>
          <a:p>
            <a:pPr eaLnBrk="1" hangingPunct="1"/>
            <a:r>
              <a:rPr lang="en-US" altLang="en-US"/>
              <a:t>Introduction </a:t>
            </a:r>
            <a:endParaRPr lang="ar-JO" altLang="en-US"/>
          </a:p>
        </p:txBody>
      </p:sp>
      <p:sp>
        <p:nvSpPr>
          <p:cNvPr id="17411" name="Content Placeholder 2">
            <a:extLst>
              <a:ext uri="{FF2B5EF4-FFF2-40B4-BE49-F238E27FC236}">
                <a16:creationId xmlns:a16="http://schemas.microsoft.com/office/drawing/2014/main" id="{404E6D5D-33BD-EEC6-EB95-9FB297C85950}"/>
              </a:ext>
            </a:extLst>
          </p:cNvPr>
          <p:cNvSpPr>
            <a:spLocks noGrp="1"/>
          </p:cNvSpPr>
          <p:nvPr>
            <p:ph idx="1"/>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0" algn="l" eaLnBrk="1" hangingPunct="1">
              <a:buFont typeface="Arial" panose="020B0604020202020204" pitchFamily="34" charset="0"/>
              <a:buNone/>
            </a:pPr>
            <a:r>
              <a:rPr lang="en-US" altLang="en-US"/>
              <a:t>Bronchial asthma is the most common inflammatory condition in children and adults </a:t>
            </a:r>
            <a:endParaRPr lang="ar-JO" altLang="en-US"/>
          </a:p>
          <a:p>
            <a:pPr marL="0" indent="0" algn="l" eaLnBrk="1" hangingPunct="1">
              <a:buFont typeface="Arial" panose="020B0604020202020204" pitchFamily="34" charset="0"/>
              <a:buNone/>
            </a:pPr>
            <a:r>
              <a:rPr lang="en-US" altLang="en-US"/>
              <a:t>with significant morbidity world wide.</a:t>
            </a:r>
          </a:p>
          <a:p>
            <a:pPr marL="0" indent="0" algn="l" eaLnBrk="1" hangingPunct="1">
              <a:buFont typeface="Arial" panose="020B0604020202020204" pitchFamily="34" charset="0"/>
              <a:buNone/>
            </a:pPr>
            <a:endParaRPr lang="ar-JO" altLang="en-US"/>
          </a:p>
          <a:p>
            <a:pPr marL="0" indent="0" algn="l" eaLnBrk="1" hangingPunct="1">
              <a:buFont typeface="Arial" panose="020B0604020202020204" pitchFamily="34" charset="0"/>
              <a:buNone/>
            </a:pPr>
            <a:r>
              <a:rPr lang="en-US" altLang="en-US"/>
              <a:t>In Jordan, MOH estimates  10% of population are diagnosed with bronchial Asthma .</a:t>
            </a:r>
          </a:p>
          <a:p>
            <a:pPr marL="0" indent="0" algn="l" eaLnBrk="1" hangingPunct="1">
              <a:buFont typeface="Arial" panose="020B0604020202020204" pitchFamily="34" charset="0"/>
              <a:buNone/>
            </a:pPr>
            <a:endParaRPr lang="en-US" altLang="en-US"/>
          </a:p>
          <a:p>
            <a:pPr marL="0" indent="0" algn="l" eaLnBrk="1" hangingPunct="1">
              <a:buFont typeface="Arial" panose="020B0604020202020204" pitchFamily="34" charset="0"/>
              <a:buNone/>
            </a:pPr>
            <a:endParaRPr lang="en-US" altLang="en-US"/>
          </a:p>
          <a:p>
            <a:pPr marL="0" indent="0" algn="l" eaLnBrk="1" hangingPunct="1">
              <a:buFont typeface="Arial" panose="020B0604020202020204" pitchFamily="34" charset="0"/>
              <a:buNone/>
            </a:pPr>
            <a:endParaRPr lang="en-US" altLang="en-US"/>
          </a:p>
        </p:txBody>
      </p:sp>
      <p:pic>
        <p:nvPicPr>
          <p:cNvPr id="17412" name="Picture 4">
            <a:extLst>
              <a:ext uri="{FF2B5EF4-FFF2-40B4-BE49-F238E27FC236}">
                <a16:creationId xmlns:a16="http://schemas.microsoft.com/office/drawing/2014/main" id="{07736157-E002-0C70-1506-43CB611B42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5157788"/>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04258ED2-6018-6062-73FE-C1E1756CC677}"/>
              </a:ext>
            </a:extLst>
          </p:cNvPr>
          <p:cNvSpPr>
            <a:spLocks noGrp="1"/>
          </p:cNvSpPr>
          <p:nvPr>
            <p:ph type="title"/>
          </p:nvPr>
        </p:nvSpPr>
        <p:spPr/>
        <p:txBody>
          <a:bodyPr/>
          <a:lstStyle/>
          <a:p>
            <a:r>
              <a:rPr lang="en-US" altLang="en-US"/>
              <a:t>Asthma Predictor Index </a:t>
            </a:r>
            <a:endParaRPr lang="ar-JO" altLang="en-US"/>
          </a:p>
        </p:txBody>
      </p:sp>
      <p:pic>
        <p:nvPicPr>
          <p:cNvPr id="37891" name="Picture 2">
            <a:extLst>
              <a:ext uri="{FF2B5EF4-FFF2-40B4-BE49-F238E27FC236}">
                <a16:creationId xmlns:a16="http://schemas.microsoft.com/office/drawing/2014/main" id="{FBF705E3-C8A9-DC70-2808-B8E5141D00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750" y="1341438"/>
            <a:ext cx="8204200" cy="46085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63BABE58-2A47-E82D-7140-297BF6D85B12}"/>
              </a:ext>
            </a:extLst>
          </p:cNvPr>
          <p:cNvSpPr>
            <a:spLocks noGrp="1"/>
          </p:cNvSpPr>
          <p:nvPr>
            <p:ph type="title"/>
          </p:nvPr>
        </p:nvSpPr>
        <p:spPr/>
        <p:txBody>
          <a:bodyPr/>
          <a:lstStyle/>
          <a:p>
            <a:endParaRPr lang="ar-JO" altLang="en-US"/>
          </a:p>
        </p:txBody>
      </p:sp>
      <p:sp>
        <p:nvSpPr>
          <p:cNvPr id="38915" name="Content Placeholder 2">
            <a:extLst>
              <a:ext uri="{FF2B5EF4-FFF2-40B4-BE49-F238E27FC236}">
                <a16:creationId xmlns:a16="http://schemas.microsoft.com/office/drawing/2014/main" id="{5951B17E-056F-3DDE-E1CF-843DCEAD5924}"/>
              </a:ext>
            </a:extLst>
          </p:cNvPr>
          <p:cNvSpPr>
            <a:spLocks noGrp="1"/>
          </p:cNvSpPr>
          <p:nvPr>
            <p:ph idx="1"/>
          </p:nvPr>
        </p:nvSpPr>
        <p:spPr/>
        <p:txBody>
          <a:bodyPr/>
          <a:lstStyle/>
          <a:p>
            <a:endParaRPr lang="ar-JO" altLang="en-US"/>
          </a:p>
        </p:txBody>
      </p:sp>
      <p:pic>
        <p:nvPicPr>
          <p:cNvPr id="38916" name="Picture 2">
            <a:extLst>
              <a:ext uri="{FF2B5EF4-FFF2-40B4-BE49-F238E27FC236}">
                <a16:creationId xmlns:a16="http://schemas.microsoft.com/office/drawing/2014/main" id="{D85AF1C5-6FDF-391B-5688-C79AF0AA3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74638"/>
            <a:ext cx="7405687" cy="638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F90EB2CE-11E0-311A-50F0-11470F91F1D9}"/>
              </a:ext>
            </a:extLst>
          </p:cNvPr>
          <p:cNvSpPr>
            <a:spLocks noGrp="1"/>
          </p:cNvSpPr>
          <p:nvPr>
            <p:ph type="title"/>
          </p:nvPr>
        </p:nvSpPr>
        <p:spPr/>
        <p:txBody>
          <a:bodyPr/>
          <a:lstStyle/>
          <a:p>
            <a:endParaRPr lang="ar-JO" altLang="en-US"/>
          </a:p>
        </p:txBody>
      </p:sp>
      <p:sp>
        <p:nvSpPr>
          <p:cNvPr id="39939" name="Content Placeholder 2">
            <a:extLst>
              <a:ext uri="{FF2B5EF4-FFF2-40B4-BE49-F238E27FC236}">
                <a16:creationId xmlns:a16="http://schemas.microsoft.com/office/drawing/2014/main" id="{4165E876-5EDA-8A73-1701-2B7D4194ED7B}"/>
              </a:ext>
            </a:extLst>
          </p:cNvPr>
          <p:cNvSpPr>
            <a:spLocks noGrp="1"/>
          </p:cNvSpPr>
          <p:nvPr>
            <p:ph idx="1"/>
          </p:nvPr>
        </p:nvSpPr>
        <p:spPr/>
        <p:txBody>
          <a:bodyPr/>
          <a:lstStyle/>
          <a:p>
            <a:endParaRPr lang="ar-JO" altLang="en-US"/>
          </a:p>
        </p:txBody>
      </p:sp>
      <p:pic>
        <p:nvPicPr>
          <p:cNvPr id="39940" name="Picture 2">
            <a:extLst>
              <a:ext uri="{FF2B5EF4-FFF2-40B4-BE49-F238E27FC236}">
                <a16:creationId xmlns:a16="http://schemas.microsoft.com/office/drawing/2014/main" id="{626232F6-45E7-6C93-42E1-B1F1150031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923925"/>
            <a:ext cx="7050087"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5393876-34BA-382C-00AA-76FBA7796D45}"/>
              </a:ext>
            </a:extLst>
          </p:cNvPr>
          <p:cNvSpPr>
            <a:spLocks noGrp="1" noRot="1" noChangeArrowheads="1"/>
          </p:cNvSpPr>
          <p:nvPr>
            <p:ph type="title"/>
          </p:nvPr>
        </p:nvSpPr>
        <p:spPr/>
        <p:txBody>
          <a:bodyPr/>
          <a:lstStyle/>
          <a:p>
            <a:pPr eaLnBrk="1" hangingPunct="1"/>
            <a:r>
              <a:rPr lang="en-US" altLang="en-US"/>
              <a:t>Epidemiology </a:t>
            </a:r>
          </a:p>
        </p:txBody>
      </p:sp>
      <p:sp>
        <p:nvSpPr>
          <p:cNvPr id="40963" name="Rectangle 3">
            <a:extLst>
              <a:ext uri="{FF2B5EF4-FFF2-40B4-BE49-F238E27FC236}">
                <a16:creationId xmlns:a16="http://schemas.microsoft.com/office/drawing/2014/main" id="{70493C4A-960F-E5CB-B4D7-BE25A99A7392}"/>
              </a:ext>
            </a:extLst>
          </p:cNvPr>
          <p:cNvSpPr>
            <a:spLocks noGrp="1" noRot="1" noChangeArrowheads="1"/>
          </p:cNvSpPr>
          <p:nvPr>
            <p:ph type="body" idx="1"/>
          </p:nvPr>
        </p:nvSpPr>
        <p:spPr>
          <a:xfrm>
            <a:off x="539750" y="1341438"/>
            <a:ext cx="8305800" cy="4754562"/>
          </a:xfrm>
        </p:spPr>
        <p:txBody>
          <a:bodyPr/>
          <a:lstStyle/>
          <a:p>
            <a:pPr eaLnBrk="1" hangingPunct="1">
              <a:lnSpc>
                <a:spcPct val="80000"/>
              </a:lnSpc>
            </a:pPr>
            <a:r>
              <a:rPr lang="en-US" altLang="en-US" sz="2800"/>
              <a:t>In USA most common pediatric emergency department visits-admissions.</a:t>
            </a:r>
          </a:p>
          <a:p>
            <a:pPr eaLnBrk="1" hangingPunct="1">
              <a:lnSpc>
                <a:spcPct val="80000"/>
              </a:lnSpc>
            </a:pPr>
            <a:r>
              <a:rPr lang="en-US" altLang="en-US" sz="2800"/>
              <a:t>Increasing prevalence in childhood astma ,despite improvement in mx.</a:t>
            </a:r>
          </a:p>
          <a:p>
            <a:pPr eaLnBrk="1" hangingPunct="1">
              <a:lnSpc>
                <a:spcPct val="80000"/>
              </a:lnSpc>
            </a:pPr>
            <a:r>
              <a:rPr lang="en-US" altLang="en-US" sz="2800">
                <a:solidFill>
                  <a:srgbClr val="FF0000"/>
                </a:solidFill>
              </a:rPr>
              <a:t>80% onset before 6 yr , </a:t>
            </a:r>
            <a:r>
              <a:rPr lang="en-US" altLang="en-US" sz="2800"/>
              <a:t>but most children with recurrent wheesing in early childhood will not have persistant asthma in later childhoo.</a:t>
            </a:r>
          </a:p>
          <a:p>
            <a:pPr eaLnBrk="1" hangingPunct="1">
              <a:lnSpc>
                <a:spcPct val="80000"/>
              </a:lnSpc>
            </a:pPr>
            <a:r>
              <a:rPr lang="en-US" altLang="en-US" sz="2800"/>
              <a:t> </a:t>
            </a:r>
            <a:r>
              <a:rPr lang="en-US" altLang="en-US" sz="2800">
                <a:solidFill>
                  <a:srgbClr val="FF0000"/>
                </a:solidFill>
              </a:rPr>
              <a:t>Two thirds of all asthma cases are diagnosed &lt;18 yr.</a:t>
            </a:r>
          </a:p>
          <a:p>
            <a:pPr eaLnBrk="1" hangingPunct="1">
              <a:lnSpc>
                <a:spcPct val="80000"/>
              </a:lnSpc>
            </a:pPr>
            <a:r>
              <a:rPr lang="en-US" altLang="en-US" sz="2800">
                <a:solidFill>
                  <a:srgbClr val="FF0000"/>
                </a:solidFill>
              </a:rPr>
              <a:t>Approximately half of </a:t>
            </a:r>
            <a:r>
              <a:rPr lang="en-US" altLang="en-US" sz="2800"/>
              <a:t>all children diagnosed with asthma have a decrease or disappearance of symptoms by early adulthood. </a:t>
            </a:r>
          </a:p>
          <a:p>
            <a:pPr eaLnBrk="1" hangingPunct="1">
              <a:lnSpc>
                <a:spcPct val="80000"/>
              </a:lnSpc>
            </a:pPr>
            <a:endParaRPr lang="en-US" altLang="en-US" sz="2800"/>
          </a:p>
          <a:p>
            <a:pPr eaLnBrk="1" hangingPunct="1">
              <a:lnSpc>
                <a:spcPct val="80000"/>
              </a:lnSpc>
            </a:pPr>
            <a:endParaRPr lang="en-US" altLang="en-US" sz="2800"/>
          </a:p>
        </p:txBody>
      </p:sp>
      <p:pic>
        <p:nvPicPr>
          <p:cNvPr id="40964" name="Picture 4">
            <a:extLst>
              <a:ext uri="{FF2B5EF4-FFF2-40B4-BE49-F238E27FC236}">
                <a16:creationId xmlns:a16="http://schemas.microsoft.com/office/drawing/2014/main" id="{2C49150B-5568-1FD2-B223-51539F2763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5229225"/>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31614F30-DE98-9EF2-2D22-8831EB6FC953}"/>
              </a:ext>
            </a:extLst>
          </p:cNvPr>
          <p:cNvSpPr>
            <a:spLocks noGrp="1" noRot="1" noChangeArrowheads="1"/>
          </p:cNvSpPr>
          <p:nvPr>
            <p:ph type="title"/>
          </p:nvPr>
        </p:nvSpPr>
        <p:spPr/>
        <p:txBody>
          <a:bodyPr/>
          <a:lstStyle/>
          <a:p>
            <a:pPr eaLnBrk="1" hangingPunct="1"/>
            <a:r>
              <a:rPr lang="en-US" altLang="en-US" sz="4000">
                <a:solidFill>
                  <a:srgbClr val="FF0000"/>
                </a:solidFill>
              </a:rPr>
              <a:t>Asthma triggers</a:t>
            </a:r>
          </a:p>
        </p:txBody>
      </p:sp>
      <p:sp>
        <p:nvSpPr>
          <p:cNvPr id="41987" name="Rectangle 3">
            <a:extLst>
              <a:ext uri="{FF2B5EF4-FFF2-40B4-BE49-F238E27FC236}">
                <a16:creationId xmlns:a16="http://schemas.microsoft.com/office/drawing/2014/main" id="{2A77CB08-AE50-44C7-6399-6B5CE84BDA00}"/>
              </a:ext>
            </a:extLst>
          </p:cNvPr>
          <p:cNvSpPr>
            <a:spLocks noGrp="1" noRot="1" noChangeArrowheads="1"/>
          </p:cNvSpPr>
          <p:nvPr>
            <p:ph idx="1"/>
          </p:nvPr>
        </p:nvSpPr>
        <p:spPr>
          <a:xfrm>
            <a:off x="-12700" y="1268413"/>
            <a:ext cx="8229600" cy="4525962"/>
          </a:xfrm>
        </p:spPr>
        <p:txBody>
          <a:bodyPr/>
          <a:lstStyle/>
          <a:p>
            <a:pPr eaLnBrk="1" hangingPunct="1">
              <a:lnSpc>
                <a:spcPct val="80000"/>
              </a:lnSpc>
            </a:pPr>
            <a:r>
              <a:rPr lang="en-US" altLang="en-US" sz="2400"/>
              <a:t>Aeroallergens in sensitized asthmatics: </a:t>
            </a:r>
          </a:p>
          <a:p>
            <a:pPr eaLnBrk="1" hangingPunct="1">
              <a:lnSpc>
                <a:spcPct val="80000"/>
              </a:lnSpc>
            </a:pPr>
            <a:r>
              <a:rPr lang="en-US" altLang="en-US" sz="2400"/>
              <a:t>Common viral infx of resp. tract</a:t>
            </a:r>
          </a:p>
          <a:p>
            <a:pPr eaLnBrk="1" hangingPunct="1">
              <a:lnSpc>
                <a:spcPct val="80000"/>
              </a:lnSpc>
            </a:pPr>
            <a:r>
              <a:rPr lang="en-US" altLang="en-US" sz="2400"/>
              <a:t>  Animal  dander</a:t>
            </a:r>
          </a:p>
          <a:p>
            <a:pPr eaLnBrk="1" hangingPunct="1">
              <a:lnSpc>
                <a:spcPct val="80000"/>
              </a:lnSpc>
            </a:pPr>
            <a:r>
              <a:rPr lang="en-US" altLang="en-US" sz="2400"/>
              <a:t>  Indoor allergens (dust mites, cockroaches,molds)</a:t>
            </a:r>
          </a:p>
          <a:p>
            <a:pPr eaLnBrk="1" hangingPunct="1">
              <a:lnSpc>
                <a:spcPct val="80000"/>
              </a:lnSpc>
            </a:pPr>
            <a:r>
              <a:rPr lang="en-US" altLang="en-US" sz="2400"/>
              <a:t>  Seasonal aeroallergens: pollens(trees,grasses,weeds)-seasonal molds</a:t>
            </a:r>
          </a:p>
          <a:p>
            <a:pPr eaLnBrk="1" hangingPunct="1">
              <a:lnSpc>
                <a:spcPct val="80000"/>
              </a:lnSpc>
            </a:pPr>
            <a:r>
              <a:rPr lang="en-US" altLang="en-US" sz="2400"/>
              <a:t>Environmental tobacco smoke</a:t>
            </a:r>
          </a:p>
          <a:p>
            <a:pPr eaLnBrk="1" hangingPunct="1">
              <a:lnSpc>
                <a:spcPct val="80000"/>
              </a:lnSpc>
            </a:pPr>
            <a:r>
              <a:rPr lang="en-US" altLang="en-US" sz="2400"/>
              <a:t>Air pollutants (ozone ,sulfer dioxide,particulate matter .wood-coal-burning smoke ,endotoxins ,mycotoxins ,dust)</a:t>
            </a:r>
          </a:p>
          <a:p>
            <a:pPr eaLnBrk="1" hangingPunct="1">
              <a:lnSpc>
                <a:spcPct val="80000"/>
              </a:lnSpc>
            </a:pPr>
            <a:r>
              <a:rPr lang="en-US" altLang="en-US" sz="2400"/>
              <a:t>Strong/noxious odors/fumes( perfumes ,hairsprays,cleaning agents )</a:t>
            </a:r>
          </a:p>
          <a:p>
            <a:pPr eaLnBrk="1" hangingPunct="1">
              <a:lnSpc>
                <a:spcPct val="80000"/>
              </a:lnSpc>
            </a:pPr>
            <a:r>
              <a:rPr lang="en-US" altLang="en-US" sz="2400"/>
              <a:t>Occupational exposure ( farm/barn exposure, formaldehydes,paint fumes,cedar) </a:t>
            </a:r>
          </a:p>
          <a:p>
            <a:pPr eaLnBrk="1" hangingPunct="1">
              <a:lnSpc>
                <a:spcPct val="80000"/>
              </a:lnSpc>
            </a:pPr>
            <a:r>
              <a:rPr lang="en-US" altLang="en-US" sz="2400"/>
              <a:t>Cold air , dry air </a:t>
            </a:r>
          </a:p>
          <a:p>
            <a:pPr eaLnBrk="1" hangingPunct="1">
              <a:lnSpc>
                <a:spcPct val="80000"/>
              </a:lnSpc>
            </a:pPr>
            <a:r>
              <a:rPr lang="en-US" altLang="en-US" sz="2400"/>
              <a:t>Exercise</a:t>
            </a:r>
          </a:p>
          <a:p>
            <a:pPr eaLnBrk="1" hangingPunct="1">
              <a:lnSpc>
                <a:spcPct val="80000"/>
              </a:lnSpc>
            </a:pPr>
            <a:r>
              <a:rPr lang="en-US" altLang="en-US" sz="2400"/>
              <a:t>Crying ,laughter ,hyperventillation )</a:t>
            </a:r>
          </a:p>
          <a:p>
            <a:pPr eaLnBrk="1" hangingPunct="1">
              <a:lnSpc>
                <a:spcPct val="80000"/>
              </a:lnSpc>
            </a:pPr>
            <a:r>
              <a:rPr lang="en-US" altLang="en-US" sz="2400"/>
              <a:t>Co-morbid conditions ( Rhinitis ,Sinusitis ,GERD )</a:t>
            </a:r>
            <a:endParaRPr lang="en-US" altLang="en-US" sz="800"/>
          </a:p>
          <a:p>
            <a:pPr eaLnBrk="1" hangingPunct="1">
              <a:lnSpc>
                <a:spcPct val="80000"/>
              </a:lnSpc>
            </a:pPr>
            <a:endParaRPr lang="en-US" altLang="en-US" sz="800"/>
          </a:p>
          <a:p>
            <a:pPr eaLnBrk="1" hangingPunct="1">
              <a:lnSpc>
                <a:spcPct val="80000"/>
              </a:lnSpc>
            </a:pPr>
            <a:r>
              <a:rPr lang="en-US" altLang="en-US" sz="800"/>
              <a:t>                                                                                                                   </a:t>
            </a:r>
          </a:p>
        </p:txBody>
      </p:sp>
      <p:pic>
        <p:nvPicPr>
          <p:cNvPr id="41988" name="Picture 4">
            <a:extLst>
              <a:ext uri="{FF2B5EF4-FFF2-40B4-BE49-F238E27FC236}">
                <a16:creationId xmlns:a16="http://schemas.microsoft.com/office/drawing/2014/main" id="{B4433B71-C634-629F-46ED-4BA664F4E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4941888"/>
            <a:ext cx="12557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08AC851-E82C-7516-9639-59611E0537DD}"/>
              </a:ext>
            </a:extLst>
          </p:cNvPr>
          <p:cNvSpPr>
            <a:spLocks noGrp="1" noRot="1" noChangeArrowheads="1"/>
          </p:cNvSpPr>
          <p:nvPr>
            <p:ph type="title"/>
          </p:nvPr>
        </p:nvSpPr>
        <p:spPr>
          <a:xfrm>
            <a:off x="468313" y="260350"/>
            <a:ext cx="8374062" cy="1096963"/>
          </a:xfrm>
        </p:spPr>
        <p:txBody>
          <a:bodyPr/>
          <a:lstStyle/>
          <a:p>
            <a:pPr eaLnBrk="1" hangingPunct="1"/>
            <a:r>
              <a:rPr lang="en-US" altLang="en-US"/>
              <a:t>Clinical manifestations</a:t>
            </a:r>
          </a:p>
        </p:txBody>
      </p:sp>
      <p:sp>
        <p:nvSpPr>
          <p:cNvPr id="43011" name="Rectangle 3">
            <a:extLst>
              <a:ext uri="{FF2B5EF4-FFF2-40B4-BE49-F238E27FC236}">
                <a16:creationId xmlns:a16="http://schemas.microsoft.com/office/drawing/2014/main" id="{0DEC6A7B-8170-71A1-971F-C00E00F63C40}"/>
              </a:ext>
            </a:extLst>
          </p:cNvPr>
          <p:cNvSpPr>
            <a:spLocks noGrp="1" noRot="1" noChangeArrowheads="1"/>
          </p:cNvSpPr>
          <p:nvPr>
            <p:ph type="body" idx="1"/>
          </p:nvPr>
        </p:nvSpPr>
        <p:spPr>
          <a:xfrm>
            <a:off x="395288" y="1125538"/>
            <a:ext cx="8080375" cy="5054600"/>
          </a:xfrm>
        </p:spPr>
        <p:txBody>
          <a:bodyPr/>
          <a:lstStyle/>
          <a:p>
            <a:pPr eaLnBrk="1" hangingPunct="1">
              <a:lnSpc>
                <a:spcPct val="80000"/>
              </a:lnSpc>
            </a:pPr>
            <a:r>
              <a:rPr lang="en-US" altLang="en-US" sz="2800">
                <a:solidFill>
                  <a:srgbClr val="FF0000"/>
                </a:solidFill>
              </a:rPr>
              <a:t>HISTORY</a:t>
            </a:r>
            <a:r>
              <a:rPr lang="en-US" altLang="en-US" sz="2400">
                <a:solidFill>
                  <a:srgbClr val="FF0000"/>
                </a:solidFill>
              </a:rPr>
              <a:t> :</a:t>
            </a:r>
            <a:r>
              <a:rPr lang="en-US" altLang="en-US" sz="2400"/>
              <a:t>A detailed medical history should address (1) whether symptoms are attributable to asthma, (2) whether findings support the likelihood of asthma (eg, family history), (3) asthma severity, and (4) the identification of possible precipitating factors. </a:t>
            </a:r>
            <a:br>
              <a:rPr lang="en-US" altLang="en-US" sz="1000"/>
            </a:br>
            <a:br>
              <a:rPr lang="en-US" altLang="en-US" sz="2400"/>
            </a:br>
            <a:r>
              <a:rPr lang="en-US" altLang="en-US" sz="2800"/>
              <a:t>S</a:t>
            </a:r>
            <a:r>
              <a:rPr lang="en-US" altLang="en-US" sz="2400"/>
              <a:t>ymptoms may include the following:</a:t>
            </a:r>
          </a:p>
          <a:p>
            <a:pPr eaLnBrk="1" hangingPunct="1">
              <a:lnSpc>
                <a:spcPct val="80000"/>
              </a:lnSpc>
            </a:pPr>
            <a:r>
              <a:rPr lang="en-US" altLang="en-US" sz="2400"/>
              <a:t>Cough</a:t>
            </a:r>
          </a:p>
          <a:p>
            <a:pPr eaLnBrk="1" hangingPunct="1">
              <a:lnSpc>
                <a:spcPct val="80000"/>
              </a:lnSpc>
            </a:pPr>
            <a:r>
              <a:rPr lang="en-US" altLang="en-US" sz="2400"/>
              <a:t>Wheezing</a:t>
            </a:r>
          </a:p>
          <a:p>
            <a:pPr eaLnBrk="1" hangingPunct="1">
              <a:lnSpc>
                <a:spcPct val="80000"/>
              </a:lnSpc>
            </a:pPr>
            <a:r>
              <a:rPr lang="en-US" altLang="en-US" sz="2400"/>
              <a:t>Shortness of breath</a:t>
            </a:r>
          </a:p>
          <a:p>
            <a:pPr eaLnBrk="1" hangingPunct="1">
              <a:lnSpc>
                <a:spcPct val="80000"/>
              </a:lnSpc>
            </a:pPr>
            <a:r>
              <a:rPr lang="en-US" altLang="en-US" sz="2400"/>
              <a:t>Chest tightness</a:t>
            </a:r>
          </a:p>
          <a:p>
            <a:pPr eaLnBrk="1" hangingPunct="1">
              <a:lnSpc>
                <a:spcPct val="80000"/>
              </a:lnSpc>
            </a:pPr>
            <a:r>
              <a:rPr lang="en-US" altLang="en-US" sz="2400"/>
              <a:t>Sputum production</a:t>
            </a:r>
          </a:p>
          <a:p>
            <a:pPr eaLnBrk="1" hangingPunct="1">
              <a:lnSpc>
                <a:spcPct val="80000"/>
              </a:lnSpc>
            </a:pPr>
            <a:r>
              <a:rPr lang="en-US" altLang="en-US"/>
              <a:t>s</a:t>
            </a:r>
            <a:r>
              <a:rPr lang="en-US" altLang="en-US" sz="2000"/>
              <a:t>ymptom patterns can vary as follows: </a:t>
            </a:r>
            <a:br>
              <a:rPr lang="en-US" altLang="en-US" sz="2000"/>
            </a:br>
            <a:r>
              <a:rPr lang="en-US" altLang="en-US" sz="2000"/>
              <a:t>Perennial versus seasonal /Continual versus episodic/ Duration, severity, and frequency</a:t>
            </a:r>
          </a:p>
          <a:p>
            <a:pPr eaLnBrk="1" hangingPunct="1">
              <a:lnSpc>
                <a:spcPct val="80000"/>
              </a:lnSpc>
              <a:buFont typeface="Wingdings" panose="05000000000000000000" pitchFamily="2" charset="2"/>
              <a:buNone/>
            </a:pPr>
            <a:r>
              <a:rPr lang="en-US" altLang="en-US" sz="2000"/>
              <a:t>Diurnal variations (nocturnal and early-morning awakenings)</a:t>
            </a:r>
          </a:p>
          <a:p>
            <a:pPr eaLnBrk="1" hangingPunct="1">
              <a:lnSpc>
                <a:spcPct val="80000"/>
              </a:lnSpc>
              <a:buFont typeface="Wingdings" panose="05000000000000000000" pitchFamily="2" charset="2"/>
              <a:buNone/>
            </a:pPr>
            <a:br>
              <a:rPr lang="en-US" altLang="en-US" sz="2800"/>
            </a:br>
            <a:endParaRPr lang="en-US" altLang="en-US" sz="1200"/>
          </a:p>
          <a:p>
            <a:pPr eaLnBrk="1" hangingPunct="1">
              <a:lnSpc>
                <a:spcPct val="80000"/>
              </a:lnSpc>
              <a:buFont typeface="Wingdings" panose="05000000000000000000" pitchFamily="2" charset="2"/>
              <a:buNone/>
            </a:pPr>
            <a:br>
              <a:rPr lang="en-US" altLang="en-US" sz="1000"/>
            </a:br>
            <a:endParaRPr lang="en-US" altLang="en-US" sz="1800"/>
          </a:p>
          <a:p>
            <a:pPr eaLnBrk="1" hangingPunct="1">
              <a:lnSpc>
                <a:spcPct val="80000"/>
              </a:lnSpc>
              <a:buFont typeface="Wingdings" panose="05000000000000000000" pitchFamily="2" charset="2"/>
              <a:buNone/>
            </a:pPr>
            <a:endParaRPr lang="en-US" altLang="en-US" sz="1800"/>
          </a:p>
        </p:txBody>
      </p:sp>
      <p:pic>
        <p:nvPicPr>
          <p:cNvPr id="43012" name="Picture 4">
            <a:extLst>
              <a:ext uri="{FF2B5EF4-FFF2-40B4-BE49-F238E27FC236}">
                <a16:creationId xmlns:a16="http://schemas.microsoft.com/office/drawing/2014/main" id="{8020056A-0877-B46D-8AA6-9033D51E2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188" y="5489575"/>
            <a:ext cx="12557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D4E4DBF4-9B11-A7E4-1226-3ABD55768E5C}"/>
              </a:ext>
            </a:extLst>
          </p:cNvPr>
          <p:cNvSpPr>
            <a:spLocks noGrp="1"/>
          </p:cNvSpPr>
          <p:nvPr>
            <p:ph type="title"/>
          </p:nvPr>
        </p:nvSpPr>
        <p:spPr/>
        <p:txBody>
          <a:bodyPr/>
          <a:lstStyle/>
          <a:p>
            <a:endParaRPr lang="ar-JO" altLang="en-US"/>
          </a:p>
        </p:txBody>
      </p:sp>
      <p:sp>
        <p:nvSpPr>
          <p:cNvPr id="44035" name="Content Placeholder 2">
            <a:extLst>
              <a:ext uri="{FF2B5EF4-FFF2-40B4-BE49-F238E27FC236}">
                <a16:creationId xmlns:a16="http://schemas.microsoft.com/office/drawing/2014/main" id="{94311186-4E19-A30B-D329-234791907333}"/>
              </a:ext>
            </a:extLst>
          </p:cNvPr>
          <p:cNvSpPr>
            <a:spLocks noGrp="1"/>
          </p:cNvSpPr>
          <p:nvPr>
            <p:ph idx="1"/>
          </p:nvPr>
        </p:nvSpPr>
        <p:spPr/>
        <p:txBody>
          <a:bodyPr/>
          <a:lstStyle/>
          <a:p>
            <a:r>
              <a:rPr lang="en-US" altLang="en-US" u="sng"/>
              <a:t>Acute severe episode :</a:t>
            </a:r>
          </a:p>
          <a:p>
            <a:r>
              <a:rPr lang="en-US" altLang="en-US"/>
              <a:t> breathlessness at rest </a:t>
            </a:r>
          </a:p>
          <a:p>
            <a:r>
              <a:rPr lang="en-US" altLang="en-US"/>
              <a:t>Not interested in feeding</a:t>
            </a:r>
          </a:p>
          <a:p>
            <a:r>
              <a:rPr lang="en-US" altLang="en-US"/>
              <a:t>Sits upright </a:t>
            </a:r>
          </a:p>
          <a:p>
            <a:r>
              <a:rPr lang="en-US" altLang="en-US"/>
              <a:t>Talks in words not sentences</a:t>
            </a:r>
          </a:p>
          <a:p>
            <a:r>
              <a:rPr lang="en-US" altLang="en-US"/>
              <a:t>Usually agitated </a:t>
            </a:r>
          </a:p>
          <a:p>
            <a:r>
              <a:rPr lang="en-US" altLang="en-US"/>
              <a:t>Imminent respiratory arrest :drowsy,confused( not necessary in adolescents )</a:t>
            </a:r>
          </a:p>
          <a:p>
            <a:endParaRPr lang="ar-JO"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1966A77-6B61-B811-66A7-1AEE2CBA7BA8}"/>
              </a:ext>
            </a:extLst>
          </p:cNvPr>
          <p:cNvSpPr>
            <a:spLocks noGrp="1" noRot="1" noChangeArrowheads="1"/>
          </p:cNvSpPr>
          <p:nvPr>
            <p:ph type="title"/>
          </p:nvPr>
        </p:nvSpPr>
        <p:spPr>
          <a:xfrm>
            <a:off x="457200" y="244475"/>
            <a:ext cx="8385175" cy="808038"/>
          </a:xfrm>
        </p:spPr>
        <p:txBody>
          <a:bodyPr/>
          <a:lstStyle/>
          <a:p>
            <a:pPr eaLnBrk="1" hangingPunct="1"/>
            <a:r>
              <a:rPr lang="en-US" altLang="en-US"/>
              <a:t>PHYSICAL EXAMINATION</a:t>
            </a:r>
          </a:p>
        </p:txBody>
      </p:sp>
      <p:sp>
        <p:nvSpPr>
          <p:cNvPr id="45059" name="Rectangle 3">
            <a:extLst>
              <a:ext uri="{FF2B5EF4-FFF2-40B4-BE49-F238E27FC236}">
                <a16:creationId xmlns:a16="http://schemas.microsoft.com/office/drawing/2014/main" id="{DEBA7F89-219B-0990-0B27-F99773C1F3DF}"/>
              </a:ext>
            </a:extLst>
          </p:cNvPr>
          <p:cNvSpPr>
            <a:spLocks noGrp="1" noRot="1" noChangeArrowheads="1"/>
          </p:cNvSpPr>
          <p:nvPr>
            <p:ph type="body" idx="1"/>
          </p:nvPr>
        </p:nvSpPr>
        <p:spPr>
          <a:xfrm>
            <a:off x="250825" y="1052513"/>
            <a:ext cx="8377238" cy="5472112"/>
          </a:xfrm>
        </p:spPr>
        <p:txBody>
          <a:bodyPr/>
          <a:lstStyle/>
          <a:p>
            <a:pPr eaLnBrk="1" hangingPunct="1">
              <a:lnSpc>
                <a:spcPct val="80000"/>
              </a:lnSpc>
            </a:pPr>
            <a:r>
              <a:rPr lang="en-US" altLang="en-US"/>
              <a:t>General</a:t>
            </a:r>
            <a:r>
              <a:rPr lang="en-US" altLang="en-US" sz="2800"/>
              <a:t> </a:t>
            </a:r>
          </a:p>
          <a:p>
            <a:pPr eaLnBrk="1" hangingPunct="1">
              <a:lnSpc>
                <a:spcPct val="80000"/>
              </a:lnSpc>
            </a:pPr>
            <a:r>
              <a:rPr lang="en-US" altLang="en-US" sz="2800"/>
              <a:t>Evidence of respiratory distress ;increased respiratory rate, increased heart rate, diaphoresis, and use of accessory muscles of respiration. </a:t>
            </a:r>
          </a:p>
          <a:p>
            <a:pPr eaLnBrk="1" hangingPunct="1">
              <a:lnSpc>
                <a:spcPct val="80000"/>
              </a:lnSpc>
            </a:pPr>
            <a:r>
              <a:rPr lang="en-US" altLang="en-US" sz="2800"/>
              <a:t>Marked weight loss or severe wasting may indicate severe emphysema. </a:t>
            </a:r>
          </a:p>
          <a:p>
            <a:pPr eaLnBrk="1" hangingPunct="1">
              <a:lnSpc>
                <a:spcPct val="80000"/>
              </a:lnSpc>
            </a:pPr>
            <a:r>
              <a:rPr lang="en-US" altLang="en-US" sz="2800"/>
              <a:t>Pulsus paradoxus: This is an exaggerated fall in systolic blood pressure during inspiration and may occur during an acute asthma exacerbation. </a:t>
            </a:r>
          </a:p>
          <a:p>
            <a:pPr eaLnBrk="1" hangingPunct="1">
              <a:lnSpc>
                <a:spcPct val="80000"/>
              </a:lnSpc>
            </a:pPr>
            <a:r>
              <a:rPr lang="en-US" altLang="en-US" sz="2800"/>
              <a:t>Depressed sensorium: This finding suggests a more severe asthma exacerbation with impending respiratory failure.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B8B31D1B-D578-60AB-442A-A4BCE33C6BAF}"/>
              </a:ext>
            </a:extLst>
          </p:cNvPr>
          <p:cNvSpPr>
            <a:spLocks noGrp="1" noRot="1" noChangeArrowheads="1"/>
          </p:cNvSpPr>
          <p:nvPr>
            <p:ph type="body" idx="1"/>
          </p:nvPr>
        </p:nvSpPr>
        <p:spPr>
          <a:xfrm>
            <a:off x="611188" y="333375"/>
            <a:ext cx="8305800" cy="5835650"/>
          </a:xfrm>
        </p:spPr>
        <p:txBody>
          <a:bodyPr/>
          <a:lstStyle/>
          <a:p>
            <a:pPr eaLnBrk="1" hangingPunct="1">
              <a:lnSpc>
                <a:spcPct val="80000"/>
              </a:lnSpc>
            </a:pPr>
            <a:r>
              <a:rPr lang="en-US" altLang="en-US" sz="2800">
                <a:solidFill>
                  <a:srgbClr val="FF0000"/>
                </a:solidFill>
              </a:rPr>
              <a:t>End-expiratory wheezing or a prolonged expiratory phase /most commonly, </a:t>
            </a:r>
            <a:r>
              <a:rPr lang="en-US" altLang="en-US" sz="2800"/>
              <a:t>although inspiratory wheezing can be heard. </a:t>
            </a:r>
          </a:p>
          <a:p>
            <a:pPr eaLnBrk="1" hangingPunct="1">
              <a:lnSpc>
                <a:spcPct val="80000"/>
              </a:lnSpc>
            </a:pPr>
            <a:r>
              <a:rPr lang="en-US" altLang="en-US" sz="2800">
                <a:solidFill>
                  <a:srgbClr val="FF0000"/>
                </a:solidFill>
              </a:rPr>
              <a:t>Diminished breath sounds and chest hyperinflation </a:t>
            </a:r>
            <a:r>
              <a:rPr lang="en-US" altLang="en-US" sz="2800"/>
              <a:t>may be observed during acute exacerbations. </a:t>
            </a:r>
          </a:p>
          <a:p>
            <a:pPr eaLnBrk="1" hangingPunct="1">
              <a:lnSpc>
                <a:spcPct val="80000"/>
              </a:lnSpc>
            </a:pPr>
            <a:r>
              <a:rPr lang="en-US" altLang="en-US" sz="2800">
                <a:solidFill>
                  <a:srgbClr val="FF0000"/>
                </a:solidFill>
              </a:rPr>
              <a:t>The presence of inspiratory wheezing or stridor may prompt an evaluation for an upper airway obstruction </a:t>
            </a:r>
            <a:r>
              <a:rPr lang="en-US" altLang="en-US" sz="2800"/>
              <a:t>such as vocal cord dysfunction, vocal cord paralysis, thyroid enlargement, or a soft tissue mass (eg, malignant tumor). </a:t>
            </a:r>
          </a:p>
          <a:p>
            <a:pPr lvl="4" eaLnBrk="1" hangingPunct="1">
              <a:lnSpc>
                <a:spcPct val="80000"/>
              </a:lnSpc>
            </a:pPr>
            <a:r>
              <a:rPr lang="en-US" altLang="en-US" sz="2800"/>
              <a:t>Upper airway exam. :</a:t>
            </a:r>
          </a:p>
          <a:p>
            <a:pPr eaLnBrk="1" hangingPunct="1">
              <a:lnSpc>
                <a:spcPct val="80000"/>
              </a:lnSpc>
              <a:buFont typeface="Wingdings" panose="05000000000000000000" pitchFamily="2" charset="2"/>
              <a:buNone/>
            </a:pPr>
            <a:r>
              <a:rPr lang="en-US" altLang="en-US" sz="2800"/>
              <a:t>   Erythematous or boggy turbinates or the presence of polyps from sinusitis, allergic rhinitis, or upper respiratory infection. </a:t>
            </a:r>
          </a:p>
          <a:p>
            <a:pPr eaLnBrk="1" hangingPunct="1">
              <a:lnSpc>
                <a:spcPct val="80000"/>
              </a:lnSpc>
              <a:buFont typeface="Wingdings" panose="05000000000000000000" pitchFamily="2" charset="2"/>
              <a:buNone/>
            </a:pPr>
            <a:r>
              <a:rPr lang="en-US" altLang="en-US" sz="2800"/>
              <a:t>  Any type of nasal obstruction may result in worsening of asthma or symptoms of EIA.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A56462D-DE40-E3AC-5312-CC2374F58FA4}"/>
              </a:ext>
            </a:extLst>
          </p:cNvPr>
          <p:cNvSpPr>
            <a:spLocks noGrp="1" noRot="1" noChangeArrowheads="1"/>
          </p:cNvSpPr>
          <p:nvPr>
            <p:ph type="title"/>
          </p:nvPr>
        </p:nvSpPr>
        <p:spPr/>
        <p:txBody>
          <a:bodyPr/>
          <a:lstStyle/>
          <a:p>
            <a:pPr eaLnBrk="1" hangingPunct="1"/>
            <a:endParaRPr lang="ar-JO" altLang="en-US"/>
          </a:p>
        </p:txBody>
      </p:sp>
      <p:sp>
        <p:nvSpPr>
          <p:cNvPr id="47107" name="Rectangle 3">
            <a:extLst>
              <a:ext uri="{FF2B5EF4-FFF2-40B4-BE49-F238E27FC236}">
                <a16:creationId xmlns:a16="http://schemas.microsoft.com/office/drawing/2014/main" id="{F919D22A-8E04-EF5C-642F-627CCA66CEFD}"/>
              </a:ext>
            </a:extLst>
          </p:cNvPr>
          <p:cNvSpPr>
            <a:spLocks noGrp="1" noRot="1" noChangeArrowheads="1"/>
          </p:cNvSpPr>
          <p:nvPr>
            <p:ph type="body" idx="1"/>
          </p:nvPr>
        </p:nvSpPr>
        <p:spPr>
          <a:xfrm>
            <a:off x="468313" y="1844675"/>
            <a:ext cx="8450262" cy="5619750"/>
          </a:xfrm>
        </p:spPr>
        <p:txBody>
          <a:bodyPr/>
          <a:lstStyle/>
          <a:p>
            <a:pPr lvl="2" eaLnBrk="1" hangingPunct="1">
              <a:lnSpc>
                <a:spcPct val="80000"/>
              </a:lnSpc>
            </a:pPr>
            <a:r>
              <a:rPr lang="en-US" altLang="en-US" sz="3200"/>
              <a:t>Skin: Observe for the presence of </a:t>
            </a:r>
            <a:r>
              <a:rPr lang="en-US" altLang="en-US" sz="3200">
                <a:solidFill>
                  <a:srgbClr val="FF0000"/>
                </a:solidFill>
              </a:rPr>
              <a:t>atopic dermatitis, eczema, or other </a:t>
            </a:r>
            <a:r>
              <a:rPr lang="en-US" altLang="en-US" sz="3200"/>
              <a:t>manifestations of allergic skin conditions. </a:t>
            </a:r>
          </a:p>
          <a:p>
            <a:pPr lvl="2" eaLnBrk="1" hangingPunct="1">
              <a:lnSpc>
                <a:spcPct val="80000"/>
              </a:lnSpc>
            </a:pPr>
            <a:endParaRPr lang="en-US" altLang="en-US" sz="3200"/>
          </a:p>
          <a:p>
            <a:pPr eaLnBrk="1" hangingPunct="1">
              <a:lnSpc>
                <a:spcPct val="80000"/>
              </a:lnSpc>
            </a:pPr>
            <a:endParaRPr lang="en-US" altLang="en-US"/>
          </a:p>
          <a:p>
            <a:pPr eaLnBrk="1" hangingPunct="1">
              <a:lnSpc>
                <a:spcPct val="80000"/>
              </a:lnSpc>
            </a:pPr>
            <a:endParaRPr lang="en-US" altLang="en-US"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526A1B3-5702-8A76-C59A-273D5196F395}"/>
              </a:ext>
            </a:extLst>
          </p:cNvPr>
          <p:cNvSpPr>
            <a:spLocks noGrp="1"/>
          </p:cNvSpPr>
          <p:nvPr>
            <p:ph type="title"/>
          </p:nvPr>
        </p:nvSpPr>
        <p:spPr/>
        <p:txBody>
          <a:bodyPr/>
          <a:lstStyle/>
          <a:p>
            <a:r>
              <a:rPr lang="en-US" altLang="en-US"/>
              <a:t>Definition   </a:t>
            </a:r>
          </a:p>
        </p:txBody>
      </p:sp>
      <p:sp>
        <p:nvSpPr>
          <p:cNvPr id="18435" name="Content Placeholder 2">
            <a:extLst>
              <a:ext uri="{FF2B5EF4-FFF2-40B4-BE49-F238E27FC236}">
                <a16:creationId xmlns:a16="http://schemas.microsoft.com/office/drawing/2014/main" id="{AAAB34B8-82AC-D1DB-29FD-075A3AC1A125}"/>
              </a:ext>
            </a:extLst>
          </p:cNvPr>
          <p:cNvSpPr>
            <a:spLocks noGrp="1"/>
          </p:cNvSpPr>
          <p:nvPr>
            <p:ph idx="1"/>
          </p:nvPr>
        </p:nvSpPr>
        <p:spPr>
          <a:xfrm>
            <a:off x="381000" y="1143000"/>
            <a:ext cx="8229600" cy="4525963"/>
          </a:xfrm>
        </p:spPr>
        <p:txBody>
          <a:bodyPr/>
          <a:lstStyle/>
          <a:p>
            <a:r>
              <a:rPr lang="en-US" altLang="en-US"/>
              <a:t>Chronic condition characterized by :</a:t>
            </a:r>
          </a:p>
          <a:p>
            <a:r>
              <a:rPr lang="en-US" altLang="en-US"/>
              <a:t>Airway inflammation airway inflammation cause recurrent or persistent bronchospasm, which causes symptoms including wheezing, breathlessness, chest tightness, and cough, particularly at night or after exercise. </a:t>
            </a:r>
          </a:p>
          <a:p>
            <a:r>
              <a:rPr lang="en-US" altLang="en-US"/>
              <a:t>Infiltration of inflammatory cells, including mast cells, and eosinophilic and neutrophilic granulocytes .</a:t>
            </a:r>
          </a:p>
          <a:p>
            <a:r>
              <a:rPr lang="en-US" altLang="en-US"/>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D8B0C739-7796-C3DB-6A0B-4DA14DED8B51}"/>
              </a:ext>
            </a:extLst>
          </p:cNvPr>
          <p:cNvSpPr>
            <a:spLocks noGrp="1"/>
          </p:cNvSpPr>
          <p:nvPr>
            <p:ph type="title"/>
          </p:nvPr>
        </p:nvSpPr>
        <p:spPr/>
        <p:txBody>
          <a:bodyPr/>
          <a:lstStyle/>
          <a:p>
            <a:r>
              <a:rPr lang="en-US" altLang="en-US"/>
              <a:t>P/E in severe episode:</a:t>
            </a:r>
            <a:endParaRPr lang="ar-JO" altLang="en-US"/>
          </a:p>
        </p:txBody>
      </p:sp>
      <p:sp>
        <p:nvSpPr>
          <p:cNvPr id="48131" name="Content Placeholder 2">
            <a:extLst>
              <a:ext uri="{FF2B5EF4-FFF2-40B4-BE49-F238E27FC236}">
                <a16:creationId xmlns:a16="http://schemas.microsoft.com/office/drawing/2014/main" id="{B5500486-A219-FDCC-D38D-2032BBD56155}"/>
              </a:ext>
            </a:extLst>
          </p:cNvPr>
          <p:cNvSpPr>
            <a:spLocks noGrp="1"/>
          </p:cNvSpPr>
          <p:nvPr>
            <p:ph idx="1"/>
          </p:nvPr>
        </p:nvSpPr>
        <p:spPr/>
        <p:txBody>
          <a:bodyPr/>
          <a:lstStyle/>
          <a:p>
            <a:r>
              <a:rPr lang="en-US" altLang="en-US"/>
              <a:t>RR &gt; 30</a:t>
            </a:r>
          </a:p>
          <a:p>
            <a:r>
              <a:rPr lang="en-US" altLang="en-US"/>
              <a:t>Use of accessory muscles </a:t>
            </a:r>
          </a:p>
          <a:p>
            <a:r>
              <a:rPr lang="en-US" altLang="en-US"/>
              <a:t>Suprasternal retractions</a:t>
            </a:r>
          </a:p>
          <a:p>
            <a:r>
              <a:rPr lang="en-US" altLang="en-US"/>
              <a:t>HR &gt; 120/minute</a:t>
            </a:r>
          </a:p>
          <a:p>
            <a:r>
              <a:rPr lang="en-US" altLang="en-US"/>
              <a:t>Loud biphasic (expiratory and inspiratory ) wheeze</a:t>
            </a:r>
          </a:p>
          <a:p>
            <a:r>
              <a:rPr lang="en-US" altLang="en-US"/>
              <a:t>Pulsus paradoxus present( 20-40 mmHg)</a:t>
            </a:r>
          </a:p>
          <a:p>
            <a:r>
              <a:rPr lang="en-US" altLang="en-US"/>
              <a:t>Po2 sat RA &lt;91%</a:t>
            </a:r>
            <a:endParaRPr lang="ar-JO"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CD3564CC-CB77-BC15-520E-F7C40302D497}"/>
              </a:ext>
            </a:extLst>
          </p:cNvPr>
          <p:cNvSpPr>
            <a:spLocks noGrp="1"/>
          </p:cNvSpPr>
          <p:nvPr>
            <p:ph type="title"/>
          </p:nvPr>
        </p:nvSpPr>
        <p:spPr/>
        <p:txBody>
          <a:bodyPr/>
          <a:lstStyle/>
          <a:p>
            <a:r>
              <a:rPr lang="en-US" altLang="en-US"/>
              <a:t>P/E in status asthmaticus with pending respiratory arrest :</a:t>
            </a:r>
            <a:endParaRPr lang="ar-JO" altLang="en-US"/>
          </a:p>
        </p:txBody>
      </p:sp>
      <p:sp>
        <p:nvSpPr>
          <p:cNvPr id="49155" name="Content Placeholder 2">
            <a:extLst>
              <a:ext uri="{FF2B5EF4-FFF2-40B4-BE49-F238E27FC236}">
                <a16:creationId xmlns:a16="http://schemas.microsoft.com/office/drawing/2014/main" id="{D6E9D1E2-DA5B-43EE-11E3-2A49D4901BA1}"/>
              </a:ext>
            </a:extLst>
          </p:cNvPr>
          <p:cNvSpPr>
            <a:spLocks noGrp="1"/>
          </p:cNvSpPr>
          <p:nvPr>
            <p:ph idx="1"/>
          </p:nvPr>
        </p:nvSpPr>
        <p:spPr/>
        <p:txBody>
          <a:bodyPr/>
          <a:lstStyle/>
          <a:p>
            <a:r>
              <a:rPr lang="en-US" altLang="en-US"/>
              <a:t>Paradoxical thoracoabdominal movements</a:t>
            </a:r>
          </a:p>
          <a:p>
            <a:r>
              <a:rPr lang="en-US" altLang="en-US"/>
              <a:t>Wheeze may be absent</a:t>
            </a:r>
          </a:p>
          <a:p>
            <a:r>
              <a:rPr lang="en-US" altLang="en-US"/>
              <a:t>Severe hypoxemia may manifist as bradycardia</a:t>
            </a:r>
          </a:p>
          <a:p>
            <a:r>
              <a:rPr lang="en-US" altLang="en-US"/>
              <a:t>Pulsus paradoxus may disappear </a:t>
            </a:r>
            <a:endParaRPr lang="ar-JO"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0D4CD42-3D08-1178-81B3-74B82D8D6854}"/>
              </a:ext>
            </a:extLst>
          </p:cNvPr>
          <p:cNvSpPr>
            <a:spLocks noGrp="1" noRot="1" noChangeArrowheads="1"/>
          </p:cNvSpPr>
          <p:nvPr>
            <p:ph type="title"/>
          </p:nvPr>
        </p:nvSpPr>
        <p:spPr/>
        <p:txBody>
          <a:bodyPr/>
          <a:lstStyle/>
          <a:p>
            <a:pPr eaLnBrk="1" hangingPunct="1"/>
            <a:r>
              <a:rPr lang="en-US" altLang="en-US"/>
              <a:t>Laboratory Findings </a:t>
            </a:r>
          </a:p>
        </p:txBody>
      </p:sp>
      <p:sp>
        <p:nvSpPr>
          <p:cNvPr id="50179" name="Rectangle 3">
            <a:extLst>
              <a:ext uri="{FF2B5EF4-FFF2-40B4-BE49-F238E27FC236}">
                <a16:creationId xmlns:a16="http://schemas.microsoft.com/office/drawing/2014/main" id="{E99FCB3F-8D98-2D22-2521-782CB6186D24}"/>
              </a:ext>
            </a:extLst>
          </p:cNvPr>
          <p:cNvSpPr>
            <a:spLocks noGrp="1" noRot="1" noChangeArrowheads="1"/>
          </p:cNvSpPr>
          <p:nvPr>
            <p:ph type="body" idx="1"/>
          </p:nvPr>
        </p:nvSpPr>
        <p:spPr/>
        <p:txBody>
          <a:bodyPr/>
          <a:lstStyle/>
          <a:p>
            <a:pPr eaLnBrk="1" hangingPunct="1">
              <a:lnSpc>
                <a:spcPct val="90000"/>
              </a:lnSpc>
            </a:pPr>
            <a:r>
              <a:rPr lang="en-US" altLang="en-US" sz="2800">
                <a:solidFill>
                  <a:srgbClr val="FF0000"/>
                </a:solidFill>
              </a:rPr>
              <a:t>Lung Function Tests </a:t>
            </a:r>
          </a:p>
          <a:p>
            <a:pPr eaLnBrk="1" hangingPunct="1">
              <a:lnSpc>
                <a:spcPct val="90000"/>
              </a:lnSpc>
            </a:pPr>
            <a:r>
              <a:rPr lang="en-US" altLang="en-US" sz="2800"/>
              <a:t>SPIROMETRY; measures lung volumes and airflow during forced expiration(gold standard in asthma) :</a:t>
            </a:r>
          </a:p>
          <a:p>
            <a:pPr eaLnBrk="1" hangingPunct="1">
              <a:lnSpc>
                <a:spcPct val="90000"/>
              </a:lnSpc>
            </a:pPr>
            <a:r>
              <a:rPr lang="en-US" altLang="en-US" sz="2800"/>
              <a:t>Airflow limitation (low FEV 1 ,FEV 1/FVC &lt; 0.8</a:t>
            </a:r>
          </a:p>
          <a:p>
            <a:pPr eaLnBrk="1" hangingPunct="1">
              <a:lnSpc>
                <a:spcPct val="90000"/>
              </a:lnSpc>
            </a:pPr>
            <a:r>
              <a:rPr lang="en-US" altLang="en-US" sz="2800"/>
              <a:t>Bronchodilator response : improvement in FEV1&gt;  = 12%</a:t>
            </a:r>
          </a:p>
          <a:p>
            <a:pPr eaLnBrk="1" hangingPunct="1">
              <a:lnSpc>
                <a:spcPct val="90000"/>
              </a:lnSpc>
            </a:pPr>
            <a:r>
              <a:rPr lang="en-US" altLang="en-US" sz="2800"/>
              <a:t>Exercise challenge : worsening in FEV1  &gt;=15%</a:t>
            </a:r>
          </a:p>
          <a:p>
            <a:pPr eaLnBrk="1" hangingPunct="1">
              <a:lnSpc>
                <a:spcPct val="90000"/>
              </a:lnSpc>
            </a:pPr>
            <a:r>
              <a:rPr lang="en-US" altLang="en-US" sz="2800"/>
              <a:t>Peak flow morning-to-afternoon variation&gt;=20% (PEF):monitor severity -zones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D45F3AE2-70B9-E986-5BAC-07BDF5E4E2A4}"/>
              </a:ext>
            </a:extLst>
          </p:cNvPr>
          <p:cNvSpPr>
            <a:spLocks noGrp="1"/>
          </p:cNvSpPr>
          <p:nvPr>
            <p:ph type="title"/>
          </p:nvPr>
        </p:nvSpPr>
        <p:spPr/>
        <p:txBody>
          <a:bodyPr/>
          <a:lstStyle/>
          <a:p>
            <a:pPr eaLnBrk="1" hangingPunct="1"/>
            <a:endParaRPr lang="ar-JO" altLang="en-US"/>
          </a:p>
        </p:txBody>
      </p:sp>
      <p:pic>
        <p:nvPicPr>
          <p:cNvPr id="51203" name="Picture 2">
            <a:extLst>
              <a:ext uri="{FF2B5EF4-FFF2-40B4-BE49-F238E27FC236}">
                <a16:creationId xmlns:a16="http://schemas.microsoft.com/office/drawing/2014/main" id="{F657C062-8B10-5098-C4C2-0962BD2E51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1857375"/>
            <a:ext cx="6276975" cy="3548063"/>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DE040B0C-E02B-8AD5-8FD2-5B43596E3E36}"/>
              </a:ext>
            </a:extLst>
          </p:cNvPr>
          <p:cNvSpPr>
            <a:spLocks noGrp="1"/>
          </p:cNvSpPr>
          <p:nvPr>
            <p:ph type="title"/>
          </p:nvPr>
        </p:nvSpPr>
        <p:spPr/>
        <p:txBody>
          <a:bodyPr/>
          <a:lstStyle/>
          <a:p>
            <a:endParaRPr lang="ar-JO" altLang="en-US"/>
          </a:p>
        </p:txBody>
      </p:sp>
      <p:sp>
        <p:nvSpPr>
          <p:cNvPr id="3" name="Content Placeholder 2">
            <a:extLst>
              <a:ext uri="{FF2B5EF4-FFF2-40B4-BE49-F238E27FC236}">
                <a16:creationId xmlns:a16="http://schemas.microsoft.com/office/drawing/2014/main" id="{2FB1D1DD-A176-01E5-4DFF-EF50A2BF84BA}"/>
              </a:ext>
            </a:extLst>
          </p:cNvPr>
          <p:cNvSpPr>
            <a:spLocks noGrp="1"/>
          </p:cNvSpPr>
          <p:nvPr>
            <p:ph idx="1"/>
          </p:nvPr>
        </p:nvSpPr>
        <p:spPr/>
        <p:txBody>
          <a:bodyPr/>
          <a:lstStyle/>
          <a:p>
            <a:pPr>
              <a:defRPr/>
            </a:pPr>
            <a:r>
              <a:rPr lang="en-US" dirty="0"/>
              <a:t>Exercise challenge test </a:t>
            </a:r>
            <a:endParaRPr lang="en-US" dirty="0">
              <a:sym typeface="Wingdings" pitchFamily="2" charset="2"/>
            </a:endParaRPr>
          </a:p>
          <a:p>
            <a:pPr marL="0" indent="0">
              <a:buFont typeface="Arial" panose="020B0604020202020204" pitchFamily="34" charset="0"/>
              <a:buNone/>
              <a:defRPr/>
            </a:pPr>
            <a:endParaRPr lang="en-US" dirty="0">
              <a:sym typeface="Wingdings" pitchFamily="2" charset="2"/>
            </a:endParaRPr>
          </a:p>
          <a:p>
            <a:pPr>
              <a:defRPr/>
            </a:pPr>
            <a:r>
              <a:rPr lang="en-US" dirty="0">
                <a:sym typeface="Wingdings" pitchFamily="2" charset="2"/>
              </a:rPr>
              <a:t>Histologic evaluation</a:t>
            </a:r>
          </a:p>
          <a:p>
            <a:pPr>
              <a:defRPr/>
            </a:pPr>
            <a:r>
              <a:rPr lang="en-US" dirty="0">
                <a:sym typeface="Wingdings" pitchFamily="2" charset="2"/>
              </a:rPr>
              <a:t>Challenge test :</a:t>
            </a:r>
            <a:r>
              <a:rPr lang="en-US" dirty="0" err="1">
                <a:sym typeface="Wingdings" pitchFamily="2" charset="2"/>
              </a:rPr>
              <a:t>methacoline</a:t>
            </a:r>
            <a:r>
              <a:rPr lang="en-US" dirty="0">
                <a:sym typeface="Wingdings" pitchFamily="2" charset="2"/>
              </a:rPr>
              <a:t> challenge test  PC 20 &lt;  4 mg/ml is positive .</a:t>
            </a:r>
            <a:endParaRPr lang="ar-JO"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04FEE99B-5BC5-40E5-E319-986FD8BEC3EF}"/>
              </a:ext>
            </a:extLst>
          </p:cNvPr>
          <p:cNvSpPr>
            <a:spLocks noGrp="1" noRot="1" noChangeArrowheads="1"/>
          </p:cNvSpPr>
          <p:nvPr>
            <p:ph type="title"/>
          </p:nvPr>
        </p:nvSpPr>
        <p:spPr/>
        <p:txBody>
          <a:bodyPr/>
          <a:lstStyle/>
          <a:p>
            <a:pPr eaLnBrk="1" hangingPunct="1"/>
            <a:r>
              <a:rPr lang="en-US" altLang="en-US"/>
              <a:t>Radiology </a:t>
            </a:r>
          </a:p>
        </p:txBody>
      </p:sp>
      <p:sp>
        <p:nvSpPr>
          <p:cNvPr id="53251" name="Rectangle 3">
            <a:extLst>
              <a:ext uri="{FF2B5EF4-FFF2-40B4-BE49-F238E27FC236}">
                <a16:creationId xmlns:a16="http://schemas.microsoft.com/office/drawing/2014/main" id="{BE7570A4-C442-327F-B987-60BDF858307E}"/>
              </a:ext>
            </a:extLst>
          </p:cNvPr>
          <p:cNvSpPr>
            <a:spLocks noGrp="1" noRot="1" noChangeArrowheads="1"/>
          </p:cNvSpPr>
          <p:nvPr>
            <p:ph type="body" idx="1"/>
          </p:nvPr>
        </p:nvSpPr>
        <p:spPr>
          <a:xfrm>
            <a:off x="685800" y="1295400"/>
            <a:ext cx="8007350" cy="5181600"/>
          </a:xfrm>
        </p:spPr>
        <p:txBody>
          <a:bodyPr/>
          <a:lstStyle/>
          <a:p>
            <a:pPr eaLnBrk="1" hangingPunct="1">
              <a:lnSpc>
                <a:spcPct val="90000"/>
              </a:lnSpc>
            </a:pPr>
            <a:r>
              <a:rPr lang="en-US" altLang="en-US" sz="2800"/>
              <a:t>CXR (AP and LATERAL)</a:t>
            </a:r>
          </a:p>
          <a:p>
            <a:pPr eaLnBrk="1" hangingPunct="1">
              <a:lnSpc>
                <a:spcPct val="90000"/>
              </a:lnSpc>
            </a:pPr>
            <a:r>
              <a:rPr lang="en-US" altLang="en-US" sz="2800"/>
              <a:t>Often normal</a:t>
            </a:r>
          </a:p>
          <a:p>
            <a:pPr eaLnBrk="1" hangingPunct="1">
              <a:lnSpc>
                <a:spcPct val="90000"/>
              </a:lnSpc>
            </a:pPr>
            <a:r>
              <a:rPr lang="en-US" altLang="en-US" sz="2800"/>
              <a:t>Subtle nonspecific findings of hyperinflation and peribronchial thickening.</a:t>
            </a:r>
          </a:p>
          <a:p>
            <a:pPr eaLnBrk="1" hangingPunct="1">
              <a:lnSpc>
                <a:spcPct val="90000"/>
              </a:lnSpc>
            </a:pPr>
            <a:r>
              <a:rPr lang="en-US" altLang="en-US" sz="2800"/>
              <a:t>Helpful to exclude major DDx( aspiration pneumonitis ,bronchiolitis obliterans)</a:t>
            </a:r>
          </a:p>
          <a:p>
            <a:pPr eaLnBrk="1" hangingPunct="1">
              <a:lnSpc>
                <a:spcPct val="90000"/>
              </a:lnSpc>
            </a:pPr>
            <a:r>
              <a:rPr lang="en-US" altLang="en-US" sz="2800"/>
              <a:t>Complications of asthma (atelectasis,pneumothorax)</a:t>
            </a:r>
          </a:p>
          <a:p>
            <a:pPr eaLnBrk="1" hangingPunct="1">
              <a:lnSpc>
                <a:spcPct val="90000"/>
              </a:lnSpc>
            </a:pPr>
            <a:r>
              <a:rPr lang="en-US" altLang="en-US" sz="2800"/>
              <a:t>CT ,high resolution ,thin cuts (bronchiectasis in CF,ABPA,ID..etc)</a:t>
            </a:r>
          </a:p>
        </p:txBody>
      </p:sp>
      <p:pic>
        <p:nvPicPr>
          <p:cNvPr id="53252" name="Picture 2">
            <a:extLst>
              <a:ext uri="{FF2B5EF4-FFF2-40B4-BE49-F238E27FC236}">
                <a16:creationId xmlns:a16="http://schemas.microsoft.com/office/drawing/2014/main" id="{BF4AE07A-C00A-70AE-0B28-393C2C366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322888"/>
            <a:ext cx="1258888"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BE2387C4-E8EA-5D1F-0AFB-1F91EEFFEC3B}"/>
              </a:ext>
            </a:extLst>
          </p:cNvPr>
          <p:cNvSpPr>
            <a:spLocks noGrp="1"/>
          </p:cNvSpPr>
          <p:nvPr>
            <p:ph type="title"/>
          </p:nvPr>
        </p:nvSpPr>
        <p:spPr/>
        <p:txBody>
          <a:bodyPr/>
          <a:lstStyle/>
          <a:p>
            <a:endParaRPr lang="ar-JO" altLang="en-US"/>
          </a:p>
        </p:txBody>
      </p:sp>
      <p:sp>
        <p:nvSpPr>
          <p:cNvPr id="54275" name="Content Placeholder 2">
            <a:extLst>
              <a:ext uri="{FF2B5EF4-FFF2-40B4-BE49-F238E27FC236}">
                <a16:creationId xmlns:a16="http://schemas.microsoft.com/office/drawing/2014/main" id="{1613164D-B9BA-6E36-DA0F-4C7F1E4C8D02}"/>
              </a:ext>
            </a:extLst>
          </p:cNvPr>
          <p:cNvSpPr>
            <a:spLocks noGrp="1"/>
          </p:cNvSpPr>
          <p:nvPr>
            <p:ph idx="1"/>
          </p:nvPr>
        </p:nvSpPr>
        <p:spPr/>
        <p:txBody>
          <a:bodyPr/>
          <a:lstStyle/>
          <a:p>
            <a:r>
              <a:rPr lang="en-US" altLang="en-US"/>
              <a:t>Allergy testing to assess sensitization(inhalant allergen sens. By prick skin testing)</a:t>
            </a:r>
          </a:p>
          <a:p>
            <a:endParaRPr lang="en-US" altLang="en-US"/>
          </a:p>
          <a:p>
            <a:endParaRPr lang="en-US" altLang="en-US"/>
          </a:p>
          <a:p>
            <a:r>
              <a:rPr lang="en-US" altLang="en-US"/>
              <a:t>Fraction of Exhaled Nitric Oxide Testing</a:t>
            </a:r>
          </a:p>
          <a:p>
            <a:endParaRPr lang="en-US" altLang="en-US"/>
          </a:p>
          <a:p>
            <a:endParaRPr lang="en-US" altLang="en-US"/>
          </a:p>
          <a:p>
            <a:endParaRPr lang="ar-JO" altLang="en-US"/>
          </a:p>
        </p:txBody>
      </p:sp>
      <p:pic>
        <p:nvPicPr>
          <p:cNvPr id="54276" name="Picture 4">
            <a:extLst>
              <a:ext uri="{FF2B5EF4-FFF2-40B4-BE49-F238E27FC236}">
                <a16:creationId xmlns:a16="http://schemas.microsoft.com/office/drawing/2014/main" id="{908A0A4C-B0E3-B0E4-7D4F-5AB82A6C2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5084763"/>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8CBD4DF5-62B6-580D-9C3E-4E815D6F8D25}"/>
              </a:ext>
            </a:extLst>
          </p:cNvPr>
          <p:cNvSpPr>
            <a:spLocks noGrp="1"/>
          </p:cNvSpPr>
          <p:nvPr>
            <p:ph type="title"/>
          </p:nvPr>
        </p:nvSpPr>
        <p:spPr/>
        <p:txBody>
          <a:bodyPr/>
          <a:lstStyle/>
          <a:p>
            <a:pPr eaLnBrk="1" hangingPunct="1"/>
            <a:br>
              <a:rPr lang="en-AU" altLang="en-US"/>
            </a:br>
            <a:r>
              <a:rPr lang="en-AU" altLang="en-US"/>
              <a:t>Diagnostic Challenge</a:t>
            </a:r>
            <a:br>
              <a:rPr lang="en-AU" altLang="en-US"/>
            </a:br>
            <a:endParaRPr lang="en-AU" altLang="en-US"/>
          </a:p>
        </p:txBody>
      </p:sp>
      <p:sp>
        <p:nvSpPr>
          <p:cNvPr id="55299" name="Content Placeholder 2">
            <a:extLst>
              <a:ext uri="{FF2B5EF4-FFF2-40B4-BE49-F238E27FC236}">
                <a16:creationId xmlns:a16="http://schemas.microsoft.com/office/drawing/2014/main" id="{20DA209E-6C49-97DF-7C6F-0D2FF58B061F}"/>
              </a:ext>
            </a:extLst>
          </p:cNvPr>
          <p:cNvSpPr>
            <a:spLocks noGrp="1"/>
          </p:cNvSpPr>
          <p:nvPr>
            <p:ph idx="1"/>
          </p:nvPr>
        </p:nvSpPr>
        <p:spPr>
          <a:xfrm>
            <a:off x="457200" y="1600200"/>
            <a:ext cx="8229600" cy="4997450"/>
          </a:xfrm>
        </p:spPr>
        <p:txBody>
          <a:bodyPr/>
          <a:lstStyle/>
          <a:p>
            <a:pPr algn="ctr" eaLnBrk="1" hangingPunct="1"/>
            <a:r>
              <a:rPr lang="en-AU" altLang="en-US" sz="2800" u="sng">
                <a:hlinkClick r:id="rId2" action="ppaction://hlinkfile"/>
              </a:rPr>
              <a:t> DDx  :</a:t>
            </a:r>
          </a:p>
          <a:p>
            <a:pPr eaLnBrk="1" hangingPunct="1"/>
            <a:r>
              <a:rPr lang="en-AU" altLang="en-US" sz="2400" b="1" u="sng">
                <a:hlinkClick r:id="rId2" action="ppaction://hlinkfile"/>
              </a:rPr>
              <a:t>Airway Foreign Body</a:t>
            </a:r>
            <a:endParaRPr lang="en-AU" altLang="en-US" sz="2400" b="1" u="sng"/>
          </a:p>
          <a:p>
            <a:pPr eaLnBrk="1" hangingPunct="1"/>
            <a:r>
              <a:rPr lang="en-AU" altLang="en-US" sz="2400" u="sng">
                <a:hlinkClick r:id="rId3" action="ppaction://hlinkfile"/>
              </a:rPr>
              <a:t>Allergic Rhinitis</a:t>
            </a:r>
            <a:endParaRPr lang="en-AU" altLang="en-US" sz="2400" u="sng"/>
          </a:p>
          <a:p>
            <a:pPr eaLnBrk="1" hangingPunct="1"/>
            <a:r>
              <a:rPr lang="en-AU" altLang="en-US" sz="2400" u="sng">
                <a:hlinkClick r:id="rId4" action="ppaction://hlinkfile"/>
              </a:rPr>
              <a:t>Aspergillosis</a:t>
            </a:r>
            <a:endParaRPr lang="en-AU" altLang="en-US" sz="2400" u="sng"/>
          </a:p>
          <a:p>
            <a:pPr eaLnBrk="1" hangingPunct="1"/>
            <a:r>
              <a:rPr lang="en-AU" altLang="en-US" sz="2400" u="sng">
                <a:hlinkClick r:id="rId5" action="ppaction://hlinkfile"/>
              </a:rPr>
              <a:t>Aspiration Syndromes</a:t>
            </a:r>
            <a:endParaRPr lang="en-AU" altLang="en-US" sz="2400" u="sng"/>
          </a:p>
          <a:p>
            <a:pPr eaLnBrk="1" hangingPunct="1"/>
            <a:r>
              <a:rPr lang="en-AU" altLang="en-US" sz="2400" b="1" u="sng">
                <a:hlinkClick r:id="rId6" action="ppaction://hlinkfile"/>
              </a:rPr>
              <a:t>Bronchiectasis</a:t>
            </a:r>
            <a:endParaRPr lang="en-AU" altLang="en-US" sz="2400" b="1" u="sng"/>
          </a:p>
          <a:p>
            <a:pPr eaLnBrk="1" hangingPunct="1"/>
            <a:r>
              <a:rPr lang="en-AU" altLang="en-US" sz="2400" b="1" u="sng">
                <a:hlinkClick r:id="rId7" action="ppaction://hlinkfile"/>
              </a:rPr>
              <a:t>Bronchiolitis</a:t>
            </a:r>
            <a:endParaRPr lang="en-AU" altLang="en-US" sz="2400" b="1" u="sng"/>
          </a:p>
          <a:p>
            <a:pPr eaLnBrk="1" hangingPunct="1"/>
            <a:r>
              <a:rPr lang="en-AU" altLang="en-US" sz="2400" u="sng">
                <a:hlinkClick r:id="rId8" action="ppaction://hlinkfile"/>
              </a:rPr>
              <a:t>Bronchopulmonary Dysplasia</a:t>
            </a:r>
            <a:endParaRPr lang="en-AU" altLang="en-US" sz="2400" u="sng"/>
          </a:p>
          <a:p>
            <a:pPr eaLnBrk="1" hangingPunct="1"/>
            <a:r>
              <a:rPr lang="en-AU" altLang="en-US" sz="2400" b="1" u="sng">
                <a:solidFill>
                  <a:srgbClr val="FF0000"/>
                </a:solidFill>
                <a:hlinkClick r:id="rId9" action="ppaction://hlinkfile"/>
              </a:rPr>
              <a:t>Cystic Fibrosis</a:t>
            </a:r>
            <a:endParaRPr lang="en-AU" altLang="en-US" sz="2400" b="1" u="sng">
              <a:solidFill>
                <a:srgbClr val="FF0000"/>
              </a:solidFill>
            </a:endParaRPr>
          </a:p>
          <a:p>
            <a:pPr eaLnBrk="1" hangingPunct="1"/>
            <a:r>
              <a:rPr lang="en-AU" altLang="en-US" sz="2400" b="1" u="sng">
                <a:hlinkClick r:id="rId10" action="ppaction://hlinkfile"/>
              </a:rPr>
              <a:t>Gastroesophageal Reflux</a:t>
            </a:r>
            <a:endParaRPr lang="en-AU" altLang="en-US" sz="2400" b="1" u="sng"/>
          </a:p>
          <a:p>
            <a:pPr eaLnBrk="1" hangingPunct="1"/>
            <a:r>
              <a:rPr lang="en-AU" altLang="en-US" sz="2400" u="sng">
                <a:hlinkClick r:id="rId11" action="ppaction://hlinkfile"/>
              </a:rPr>
              <a:t>Primary Ciliary Dyskinesia</a:t>
            </a:r>
            <a:endParaRPr lang="en-AU" altLang="en-US" sz="2400" u="sng"/>
          </a:p>
        </p:txBody>
      </p:sp>
      <p:pic>
        <p:nvPicPr>
          <p:cNvPr id="55300" name="Picture 2">
            <a:extLst>
              <a:ext uri="{FF2B5EF4-FFF2-40B4-BE49-F238E27FC236}">
                <a16:creationId xmlns:a16="http://schemas.microsoft.com/office/drawing/2014/main" id="{43B611E6-C242-9B43-D606-217B7733B6F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29500" y="4714875"/>
            <a:ext cx="1258888"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0A45C2C1-3792-43D7-133D-00B5A3E5BFDA}"/>
              </a:ext>
            </a:extLst>
          </p:cNvPr>
          <p:cNvSpPr>
            <a:spLocks noGrp="1"/>
          </p:cNvSpPr>
          <p:nvPr>
            <p:ph type="title"/>
          </p:nvPr>
        </p:nvSpPr>
        <p:spPr/>
        <p:txBody>
          <a:bodyPr/>
          <a:lstStyle/>
          <a:p>
            <a:endParaRPr lang="ar-JO" altLang="en-US"/>
          </a:p>
        </p:txBody>
      </p:sp>
      <p:sp>
        <p:nvSpPr>
          <p:cNvPr id="56323" name="Picture Placeholder 2">
            <a:extLst>
              <a:ext uri="{FF2B5EF4-FFF2-40B4-BE49-F238E27FC236}">
                <a16:creationId xmlns:a16="http://schemas.microsoft.com/office/drawing/2014/main" id="{A8951014-D278-4B7B-2E7F-3941F5BC5BEA}"/>
              </a:ext>
            </a:extLst>
          </p:cNvPr>
          <p:cNvSpPr>
            <a:spLocks noGrp="1" noTextEdit="1"/>
          </p:cNvSpPr>
          <p:nvPr>
            <p:ph type="pic" idx="1"/>
          </p:nvPr>
        </p:nvSpPr>
        <p:spPr/>
      </p:sp>
      <p:sp>
        <p:nvSpPr>
          <p:cNvPr id="56324" name="Text Placeholder 3">
            <a:extLst>
              <a:ext uri="{FF2B5EF4-FFF2-40B4-BE49-F238E27FC236}">
                <a16:creationId xmlns:a16="http://schemas.microsoft.com/office/drawing/2014/main" id="{4037641A-5839-4A70-DD45-9F482D6E9C6C}"/>
              </a:ext>
            </a:extLst>
          </p:cNvPr>
          <p:cNvSpPr>
            <a:spLocks noGrp="1"/>
          </p:cNvSpPr>
          <p:nvPr>
            <p:ph type="body" sz="half" idx="2"/>
          </p:nvPr>
        </p:nvSpPr>
        <p:spPr/>
        <p:txBody>
          <a:bodyPr/>
          <a:lstStyle/>
          <a:p>
            <a:endParaRPr lang="ar-JO" altLang="en-US"/>
          </a:p>
        </p:txBody>
      </p:sp>
      <p:pic>
        <p:nvPicPr>
          <p:cNvPr id="56325" name="Picture 2">
            <a:extLst>
              <a:ext uri="{FF2B5EF4-FFF2-40B4-BE49-F238E27FC236}">
                <a16:creationId xmlns:a16="http://schemas.microsoft.com/office/drawing/2014/main" id="{D2CCB6FA-C206-5EAF-32CC-23674C16E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25" y="1322388"/>
            <a:ext cx="5391150"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2">
            <a:extLst>
              <a:ext uri="{FF2B5EF4-FFF2-40B4-BE49-F238E27FC236}">
                <a16:creationId xmlns:a16="http://schemas.microsoft.com/office/drawing/2014/main" id="{F01BB97E-0B93-FBC3-DD08-98EAB0651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5357813"/>
            <a:ext cx="1258887"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CA7733CA-F09B-6A64-4209-FD888A574FF4}"/>
              </a:ext>
            </a:extLst>
          </p:cNvPr>
          <p:cNvSpPr>
            <a:spLocks noGrp="1"/>
          </p:cNvSpPr>
          <p:nvPr>
            <p:ph type="title"/>
          </p:nvPr>
        </p:nvSpPr>
        <p:spPr/>
        <p:txBody>
          <a:bodyPr/>
          <a:lstStyle/>
          <a:p>
            <a:pPr eaLnBrk="1" hangingPunct="1"/>
            <a:r>
              <a:rPr lang="en-AU" altLang="en-US"/>
              <a:t>Considerations for Treatment </a:t>
            </a:r>
          </a:p>
        </p:txBody>
      </p:sp>
      <p:sp>
        <p:nvSpPr>
          <p:cNvPr id="3" name="Content Placeholder 2">
            <a:extLst>
              <a:ext uri="{FF2B5EF4-FFF2-40B4-BE49-F238E27FC236}">
                <a16:creationId xmlns:a16="http://schemas.microsoft.com/office/drawing/2014/main" id="{FCD9F6D1-2D7F-3A49-23DD-B92CBA1BA18D}"/>
              </a:ext>
            </a:extLst>
          </p:cNvPr>
          <p:cNvSpPr>
            <a:spLocks noGrp="1"/>
          </p:cNvSpPr>
          <p:nvPr>
            <p:ph idx="1"/>
          </p:nvPr>
        </p:nvSpPr>
        <p:spPr/>
        <p:txBody>
          <a:bodyPr rtlCol="0">
            <a:normAutofit fontScale="77500" lnSpcReduction="20000"/>
          </a:bodyPr>
          <a:lstStyle/>
          <a:p>
            <a:pPr eaLnBrk="1" fontAlgn="auto" hangingPunct="1">
              <a:spcAft>
                <a:spcPts val="0"/>
              </a:spcAft>
              <a:defRPr/>
            </a:pPr>
            <a:r>
              <a:rPr lang="en-AU" b="1" u="sng" dirty="0"/>
              <a:t>Control asthma </a:t>
            </a:r>
            <a:r>
              <a:rPr lang="en-AU" dirty="0"/>
              <a:t>by reducing impairment through prevention of chronic and troublesome symptoms (</a:t>
            </a:r>
            <a:r>
              <a:rPr lang="en-AU" dirty="0" err="1"/>
              <a:t>eg</a:t>
            </a:r>
            <a:r>
              <a:rPr lang="en-AU" dirty="0"/>
              <a:t>, coughing or breathlessness in the daytime, in the night, or after exertion) </a:t>
            </a:r>
          </a:p>
          <a:p>
            <a:pPr eaLnBrk="1" fontAlgn="auto" hangingPunct="1">
              <a:spcAft>
                <a:spcPts val="0"/>
              </a:spcAft>
              <a:defRPr/>
            </a:pPr>
            <a:r>
              <a:rPr lang="en-AU" b="1" u="sng" dirty="0"/>
              <a:t>Reduce the need for a short-acting beta2-agonist (</a:t>
            </a:r>
            <a:r>
              <a:rPr lang="en-AU" u="sng" dirty="0"/>
              <a:t>SABA</a:t>
            </a:r>
            <a:r>
              <a:rPr lang="en-AU" dirty="0"/>
              <a:t>) for quick relief of symptoms (not including prevention of exercise-induced </a:t>
            </a:r>
            <a:r>
              <a:rPr lang="en-AU" dirty="0" err="1"/>
              <a:t>bronchospasm</a:t>
            </a:r>
            <a:r>
              <a:rPr lang="en-AU" dirty="0"/>
              <a:t>) </a:t>
            </a:r>
          </a:p>
          <a:p>
            <a:pPr eaLnBrk="1" fontAlgn="auto" hangingPunct="1">
              <a:spcAft>
                <a:spcPts val="0"/>
              </a:spcAft>
              <a:defRPr/>
            </a:pPr>
            <a:r>
              <a:rPr lang="en-AU" b="1" u="sng" dirty="0"/>
              <a:t>Maintain near-normal pulmonary function</a:t>
            </a:r>
          </a:p>
          <a:p>
            <a:pPr eaLnBrk="1" fontAlgn="auto" hangingPunct="1">
              <a:spcAft>
                <a:spcPts val="0"/>
              </a:spcAft>
              <a:defRPr/>
            </a:pPr>
            <a:r>
              <a:rPr lang="en-AU" b="1" u="sng" dirty="0"/>
              <a:t>Maintain normal activity levels </a:t>
            </a:r>
            <a:r>
              <a:rPr lang="en-AU" b="1" dirty="0"/>
              <a:t>(including exercise and </a:t>
            </a:r>
            <a:r>
              <a:rPr lang="en-AU" dirty="0"/>
              <a:t>other physical activity and attendance at work or school)</a:t>
            </a:r>
          </a:p>
          <a:p>
            <a:pPr eaLnBrk="1" fontAlgn="auto" hangingPunct="1">
              <a:spcAft>
                <a:spcPts val="0"/>
              </a:spcAft>
              <a:defRPr/>
            </a:pPr>
            <a:r>
              <a:rPr lang="en-AU" dirty="0"/>
              <a:t>Satisfy patients' and families' expectations for asthma care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30C74B24-338C-7527-4CE7-48C273768BB6}"/>
              </a:ext>
            </a:extLst>
          </p:cNvPr>
          <p:cNvSpPr>
            <a:spLocks noGrp="1"/>
          </p:cNvSpPr>
          <p:nvPr>
            <p:ph type="title"/>
          </p:nvPr>
        </p:nvSpPr>
        <p:spPr/>
        <p:txBody>
          <a:bodyPr/>
          <a:lstStyle/>
          <a:p>
            <a:r>
              <a:rPr lang="en-US" altLang="en-US"/>
              <a:t>Hyperresponsiveness (BHR), </a:t>
            </a:r>
            <a:endParaRPr lang="ar-JO" altLang="en-US"/>
          </a:p>
        </p:txBody>
      </p:sp>
      <p:sp>
        <p:nvSpPr>
          <p:cNvPr id="19459" name="Content Placeholder 2">
            <a:extLst>
              <a:ext uri="{FF2B5EF4-FFF2-40B4-BE49-F238E27FC236}">
                <a16:creationId xmlns:a16="http://schemas.microsoft.com/office/drawing/2014/main" id="{EEDF192A-27FC-49CD-5E1D-2327A9B50ACA}"/>
              </a:ext>
            </a:extLst>
          </p:cNvPr>
          <p:cNvSpPr>
            <a:spLocks noGrp="1"/>
          </p:cNvSpPr>
          <p:nvPr>
            <p:ph idx="1"/>
          </p:nvPr>
        </p:nvSpPr>
        <p:spPr>
          <a:xfrm>
            <a:off x="477838" y="1711325"/>
            <a:ext cx="8229600" cy="4525963"/>
          </a:xfrm>
        </p:spPr>
        <p:txBody>
          <a:bodyPr/>
          <a:lstStyle/>
          <a:p>
            <a:r>
              <a:rPr lang="en-US" altLang="en-US"/>
              <a:t>Airway inflammation is associated with airway hyperreactivity or bronchial hyperresponsiveness (BHR), which is defined as the inherent tendency of the airways to narrow in response to a variety of stimuli (eg, environmental allergens and irritants). </a:t>
            </a:r>
          </a:p>
          <a:p>
            <a:r>
              <a:rPr lang="en-US" altLang="en-US"/>
              <a:t>Chronic inflammation, persistent changes , i.e. airway remodelling </a:t>
            </a:r>
            <a:endParaRPr lang="ar-JO" altLang="en-US"/>
          </a:p>
        </p:txBody>
      </p:sp>
      <p:pic>
        <p:nvPicPr>
          <p:cNvPr id="19460" name="Picture 2">
            <a:extLst>
              <a:ext uri="{FF2B5EF4-FFF2-40B4-BE49-F238E27FC236}">
                <a16:creationId xmlns:a16="http://schemas.microsoft.com/office/drawing/2014/main" id="{CD849A5F-71D9-2C82-FFB2-F74F387CD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5565775"/>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B8653E4C-41E7-A55D-9290-E4DF2B428A32}"/>
              </a:ext>
            </a:extLst>
          </p:cNvPr>
          <p:cNvSpPr>
            <a:spLocks noGrp="1"/>
          </p:cNvSpPr>
          <p:nvPr>
            <p:ph type="title"/>
          </p:nvPr>
        </p:nvSpPr>
        <p:spPr/>
        <p:txBody>
          <a:bodyPr/>
          <a:lstStyle/>
          <a:p>
            <a:pPr eaLnBrk="1" hangingPunct="1"/>
            <a:br>
              <a:rPr lang="en-AU" altLang="en-US" b="1"/>
            </a:br>
            <a:r>
              <a:rPr lang="en-AU" altLang="en-US" b="1"/>
              <a:t>Components of Asthma Care</a:t>
            </a:r>
            <a:br>
              <a:rPr lang="en-AU" altLang="en-US" b="1"/>
            </a:br>
            <a:endParaRPr lang="en-AU" altLang="en-US"/>
          </a:p>
        </p:txBody>
      </p:sp>
      <p:sp>
        <p:nvSpPr>
          <p:cNvPr id="58371" name="Content Placeholder 2">
            <a:extLst>
              <a:ext uri="{FF2B5EF4-FFF2-40B4-BE49-F238E27FC236}">
                <a16:creationId xmlns:a16="http://schemas.microsoft.com/office/drawing/2014/main" id="{7B0A5A57-4B79-9C92-1DC7-E3485ACD2CA6}"/>
              </a:ext>
            </a:extLst>
          </p:cNvPr>
          <p:cNvSpPr>
            <a:spLocks noGrp="1"/>
          </p:cNvSpPr>
          <p:nvPr>
            <p:ph idx="1"/>
          </p:nvPr>
        </p:nvSpPr>
        <p:spPr/>
        <p:txBody>
          <a:bodyPr/>
          <a:lstStyle/>
          <a:p>
            <a:pPr eaLnBrk="1" hangingPunct="1"/>
            <a:endParaRPr lang="en-AU" altLang="en-US"/>
          </a:p>
          <a:p>
            <a:pPr eaLnBrk="1" hangingPunct="1"/>
            <a:r>
              <a:rPr lang="en-AU" altLang="en-US"/>
              <a:t>Assessment and monitoring</a:t>
            </a:r>
          </a:p>
          <a:p>
            <a:pPr eaLnBrk="1" hangingPunct="1"/>
            <a:r>
              <a:rPr lang="en-AU" altLang="en-US"/>
              <a:t>Education</a:t>
            </a:r>
          </a:p>
          <a:p>
            <a:pPr eaLnBrk="1" hangingPunct="1"/>
            <a:r>
              <a:rPr lang="en-AU" altLang="en-US"/>
              <a:t>Control of environmental factors and comorbid conditions</a:t>
            </a:r>
          </a:p>
          <a:p>
            <a:pPr eaLnBrk="1" hangingPunct="1"/>
            <a:r>
              <a:rPr lang="en-AU" altLang="en-US"/>
              <a:t>Pharmacologic treatment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900D7698-5468-2E19-E6D8-D33D0474E0D5}"/>
              </a:ext>
            </a:extLst>
          </p:cNvPr>
          <p:cNvSpPr>
            <a:spLocks noGrp="1"/>
          </p:cNvSpPr>
          <p:nvPr>
            <p:ph type="title"/>
          </p:nvPr>
        </p:nvSpPr>
        <p:spPr/>
        <p:txBody>
          <a:bodyPr/>
          <a:lstStyle/>
          <a:p>
            <a:pPr eaLnBrk="1" hangingPunct="1"/>
            <a:r>
              <a:rPr lang="en-AU" altLang="en-US"/>
              <a:t>Assessment and monitoring</a:t>
            </a:r>
            <a:br>
              <a:rPr lang="en-AU" altLang="en-US"/>
            </a:br>
            <a:endParaRPr lang="en-AU" altLang="en-US"/>
          </a:p>
        </p:txBody>
      </p:sp>
      <p:pic>
        <p:nvPicPr>
          <p:cNvPr id="59395" name="Picture 2">
            <a:extLst>
              <a:ext uri="{FF2B5EF4-FFF2-40B4-BE49-F238E27FC236}">
                <a16:creationId xmlns:a16="http://schemas.microsoft.com/office/drawing/2014/main" id="{C97B6082-19ED-F12B-5212-5443425EF9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88988" y="1600200"/>
            <a:ext cx="7566025" cy="4525963"/>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A4E8C5DB-D5E2-6ACE-8E23-0EBBF95A2535}"/>
              </a:ext>
            </a:extLst>
          </p:cNvPr>
          <p:cNvSpPr>
            <a:spLocks noGrp="1"/>
          </p:cNvSpPr>
          <p:nvPr>
            <p:ph type="title"/>
          </p:nvPr>
        </p:nvSpPr>
        <p:spPr/>
        <p:txBody>
          <a:bodyPr/>
          <a:lstStyle/>
          <a:p>
            <a:pPr eaLnBrk="1" hangingPunct="1"/>
            <a:r>
              <a:rPr lang="en-AU" altLang="en-US"/>
              <a:t>Assessment and monitoring</a:t>
            </a:r>
            <a:br>
              <a:rPr lang="en-AU" altLang="en-US"/>
            </a:br>
            <a:endParaRPr lang="en-AU" altLang="en-US"/>
          </a:p>
        </p:txBody>
      </p:sp>
      <p:pic>
        <p:nvPicPr>
          <p:cNvPr id="60419" name="Picture 2">
            <a:extLst>
              <a:ext uri="{FF2B5EF4-FFF2-40B4-BE49-F238E27FC236}">
                <a16:creationId xmlns:a16="http://schemas.microsoft.com/office/drawing/2014/main" id="{8D654CEF-153F-442E-30D2-F58EB84C79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0263" y="1600200"/>
            <a:ext cx="7483475" cy="4525963"/>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BA2EFA09-CCDF-5BC0-8604-48C2BBBFB802}"/>
              </a:ext>
            </a:extLst>
          </p:cNvPr>
          <p:cNvSpPr>
            <a:spLocks noGrp="1"/>
          </p:cNvSpPr>
          <p:nvPr>
            <p:ph type="title"/>
          </p:nvPr>
        </p:nvSpPr>
        <p:spPr/>
        <p:txBody>
          <a:bodyPr/>
          <a:lstStyle/>
          <a:p>
            <a:pPr eaLnBrk="1" hangingPunct="1"/>
            <a:r>
              <a:rPr lang="en-AU" altLang="en-US"/>
              <a:t>Assessment and monitoring</a:t>
            </a:r>
            <a:br>
              <a:rPr lang="en-AU" altLang="en-US"/>
            </a:br>
            <a:endParaRPr lang="en-AU" altLang="en-US"/>
          </a:p>
        </p:txBody>
      </p:sp>
      <p:pic>
        <p:nvPicPr>
          <p:cNvPr id="61443" name="Picture 2">
            <a:extLst>
              <a:ext uri="{FF2B5EF4-FFF2-40B4-BE49-F238E27FC236}">
                <a16:creationId xmlns:a16="http://schemas.microsoft.com/office/drawing/2014/main" id="{70063928-6F44-7613-F63E-19A1BCDE8F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76325" y="1600200"/>
            <a:ext cx="6991350" cy="4525963"/>
          </a:xfr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415108CD-4E3E-8ED9-C95C-1D88E63A5140}"/>
              </a:ext>
            </a:extLst>
          </p:cNvPr>
          <p:cNvSpPr>
            <a:spLocks noGrp="1"/>
          </p:cNvSpPr>
          <p:nvPr>
            <p:ph type="title"/>
          </p:nvPr>
        </p:nvSpPr>
        <p:spPr/>
        <p:txBody>
          <a:bodyPr/>
          <a:lstStyle/>
          <a:p>
            <a:r>
              <a:rPr lang="en-US" altLang="en-US"/>
              <a:t>ACT test</a:t>
            </a:r>
            <a:endParaRPr lang="ar-JO" altLang="en-US"/>
          </a:p>
        </p:txBody>
      </p:sp>
      <p:sp>
        <p:nvSpPr>
          <p:cNvPr id="62467" name="Content Placeholder 2">
            <a:extLst>
              <a:ext uri="{FF2B5EF4-FFF2-40B4-BE49-F238E27FC236}">
                <a16:creationId xmlns:a16="http://schemas.microsoft.com/office/drawing/2014/main" id="{E2EFBAB8-E444-7E76-0730-AED739F2F33C}"/>
              </a:ext>
            </a:extLst>
          </p:cNvPr>
          <p:cNvSpPr>
            <a:spLocks noGrp="1"/>
          </p:cNvSpPr>
          <p:nvPr>
            <p:ph idx="1"/>
          </p:nvPr>
        </p:nvSpPr>
        <p:spPr/>
        <p:txBody>
          <a:bodyPr/>
          <a:lstStyle/>
          <a:p>
            <a:endParaRPr lang="ar-JO" altLang="en-US"/>
          </a:p>
        </p:txBody>
      </p:sp>
      <p:pic>
        <p:nvPicPr>
          <p:cNvPr id="62468" name="Picture 2">
            <a:extLst>
              <a:ext uri="{FF2B5EF4-FFF2-40B4-BE49-F238E27FC236}">
                <a16:creationId xmlns:a16="http://schemas.microsoft.com/office/drawing/2014/main" id="{DC45BCB8-40A9-F5CA-46FF-E9BC59A95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15888"/>
            <a:ext cx="6853237" cy="641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DAF9FC7D-644C-862D-E933-87D77ABF29E6}"/>
              </a:ext>
            </a:extLst>
          </p:cNvPr>
          <p:cNvSpPr>
            <a:spLocks noGrp="1"/>
          </p:cNvSpPr>
          <p:nvPr>
            <p:ph type="title"/>
          </p:nvPr>
        </p:nvSpPr>
        <p:spPr/>
        <p:txBody>
          <a:bodyPr/>
          <a:lstStyle/>
          <a:p>
            <a:endParaRPr lang="ar-JO" altLang="en-US"/>
          </a:p>
        </p:txBody>
      </p:sp>
      <p:pic>
        <p:nvPicPr>
          <p:cNvPr id="66563" name="Picture 2">
            <a:extLst>
              <a:ext uri="{FF2B5EF4-FFF2-40B4-BE49-F238E27FC236}">
                <a16:creationId xmlns:a16="http://schemas.microsoft.com/office/drawing/2014/main" id="{2D99FC78-BEC1-1687-242D-DF0497F3CE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7938"/>
            <a:ext cx="8280400" cy="66008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9193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63945EA4-10D6-3B3C-1E5D-442D27690BBF}"/>
              </a:ext>
            </a:extLst>
          </p:cNvPr>
          <p:cNvSpPr>
            <a:spLocks noGrp="1"/>
          </p:cNvSpPr>
          <p:nvPr>
            <p:ph type="title"/>
          </p:nvPr>
        </p:nvSpPr>
        <p:spPr/>
        <p:txBody>
          <a:bodyPr/>
          <a:lstStyle/>
          <a:p>
            <a:pPr eaLnBrk="1" hangingPunct="1"/>
            <a:r>
              <a:rPr lang="en-AU" altLang="en-US"/>
              <a:t>Assessment/Biomarkers for Asthma</a:t>
            </a:r>
          </a:p>
        </p:txBody>
      </p:sp>
      <p:sp>
        <p:nvSpPr>
          <p:cNvPr id="55299" name="Content Placeholder 2">
            <a:extLst>
              <a:ext uri="{FF2B5EF4-FFF2-40B4-BE49-F238E27FC236}">
                <a16:creationId xmlns:a16="http://schemas.microsoft.com/office/drawing/2014/main" id="{468E1216-DFE9-A6E2-5A22-CD18C5FD7B3C}"/>
              </a:ext>
            </a:extLst>
          </p:cNvPr>
          <p:cNvSpPr>
            <a:spLocks noGrp="1"/>
          </p:cNvSpPr>
          <p:nvPr>
            <p:ph idx="1"/>
          </p:nvPr>
        </p:nvSpPr>
        <p:spPr/>
        <p:txBody>
          <a:bodyPr/>
          <a:lstStyle/>
          <a:p>
            <a:pPr eaLnBrk="1" hangingPunct="1">
              <a:defRPr/>
            </a:pPr>
            <a:endParaRPr lang="en-AU" dirty="0"/>
          </a:p>
          <a:p>
            <a:pPr eaLnBrk="1" hangingPunct="1">
              <a:defRPr/>
            </a:pPr>
            <a:r>
              <a:rPr lang="en-AU" dirty="0"/>
              <a:t>Pulmonary function and BHR</a:t>
            </a:r>
          </a:p>
          <a:p>
            <a:pPr eaLnBrk="1" hangingPunct="1">
              <a:defRPr/>
            </a:pPr>
            <a:r>
              <a:rPr lang="en-AU" dirty="0"/>
              <a:t>Eosinophil in sputum and blood </a:t>
            </a:r>
          </a:p>
          <a:p>
            <a:pPr eaLnBrk="1" hangingPunct="1">
              <a:defRPr/>
            </a:pPr>
            <a:r>
              <a:rPr lang="en-AU" dirty="0"/>
              <a:t>Exhaled NO  (</a:t>
            </a:r>
            <a:r>
              <a:rPr lang="en-AU" dirty="0" err="1"/>
              <a:t>FeNO</a:t>
            </a:r>
            <a:r>
              <a:rPr lang="en-AU" dirty="0"/>
              <a:t>) </a:t>
            </a:r>
          </a:p>
          <a:p>
            <a:pPr eaLnBrk="1" hangingPunct="1">
              <a:defRPr/>
            </a:pPr>
            <a:r>
              <a:rPr lang="en-AU" dirty="0"/>
              <a:t>urinary </a:t>
            </a:r>
            <a:r>
              <a:rPr lang="en-AU" dirty="0" err="1"/>
              <a:t>leukotrienes</a:t>
            </a:r>
            <a:endParaRPr lang="en-AU" dirty="0"/>
          </a:p>
          <a:p>
            <a:pPr eaLnBrk="1" hangingPunct="1">
              <a:defRPr/>
            </a:pPr>
            <a:r>
              <a:rPr lang="en-AU" dirty="0"/>
              <a:t>Total and specific IGE</a:t>
            </a:r>
          </a:p>
          <a:p>
            <a:pPr marL="0" indent="0" eaLnBrk="1" hangingPunct="1">
              <a:buFont typeface="Arial" panose="020B0604020202020204" pitchFamily="34" charset="0"/>
              <a:buNone/>
              <a:defRPr/>
            </a:pPr>
            <a:endParaRPr lang="en-AU" dirty="0"/>
          </a:p>
          <a:p>
            <a:pPr eaLnBrk="1" hangingPunct="1">
              <a:defRPr/>
            </a:pPr>
            <a:endParaRPr lang="en-AU" dirty="0"/>
          </a:p>
          <a:p>
            <a:pPr eaLnBrk="1" hangingPunct="1">
              <a:defRPr/>
            </a:pPr>
            <a:endParaRPr lang="en-AU" dirty="0"/>
          </a:p>
        </p:txBody>
      </p:sp>
      <p:pic>
        <p:nvPicPr>
          <p:cNvPr id="63492" name="Picture 2">
            <a:extLst>
              <a:ext uri="{FF2B5EF4-FFF2-40B4-BE49-F238E27FC236}">
                <a16:creationId xmlns:a16="http://schemas.microsoft.com/office/drawing/2014/main" id="{4AA9FF3B-0758-A91C-B9B8-668EDC6D8E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4714875"/>
            <a:ext cx="1258888"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C6E6C3A8-BA1C-82F5-0C90-B5C30E558A35}"/>
              </a:ext>
            </a:extLst>
          </p:cNvPr>
          <p:cNvSpPr>
            <a:spLocks noGrp="1"/>
          </p:cNvSpPr>
          <p:nvPr>
            <p:ph type="title"/>
          </p:nvPr>
        </p:nvSpPr>
        <p:spPr/>
        <p:txBody>
          <a:bodyPr/>
          <a:lstStyle/>
          <a:p>
            <a:pPr eaLnBrk="1" hangingPunct="1"/>
            <a:r>
              <a:rPr lang="en-AU" altLang="en-US"/>
              <a:t>Consultations</a:t>
            </a:r>
          </a:p>
        </p:txBody>
      </p:sp>
      <p:sp>
        <p:nvSpPr>
          <p:cNvPr id="3" name="Content Placeholder 2">
            <a:extLst>
              <a:ext uri="{FF2B5EF4-FFF2-40B4-BE49-F238E27FC236}">
                <a16:creationId xmlns:a16="http://schemas.microsoft.com/office/drawing/2014/main" id="{33788B1C-1AB3-2773-D4CF-59BFA9A1811E}"/>
              </a:ext>
            </a:extLst>
          </p:cNvPr>
          <p:cNvSpPr>
            <a:spLocks noGrp="1"/>
          </p:cNvSpPr>
          <p:nvPr>
            <p:ph idx="1"/>
          </p:nvPr>
        </p:nvSpPr>
        <p:spPr/>
        <p:txBody>
          <a:bodyPr rtlCol="0">
            <a:normAutofit fontScale="77500" lnSpcReduction="20000"/>
          </a:bodyPr>
          <a:lstStyle/>
          <a:p>
            <a:pPr eaLnBrk="1" fontAlgn="auto" hangingPunct="1">
              <a:spcAft>
                <a:spcPts val="0"/>
              </a:spcAft>
              <a:defRPr/>
            </a:pPr>
            <a:r>
              <a:rPr lang="en-AU" dirty="0"/>
              <a:t>  Refer  High risk patients  to specialist  :</a:t>
            </a:r>
          </a:p>
          <a:p>
            <a:pPr eaLnBrk="1" fontAlgn="auto" hangingPunct="1">
              <a:spcAft>
                <a:spcPts val="0"/>
              </a:spcAft>
              <a:defRPr/>
            </a:pPr>
            <a:r>
              <a:rPr lang="en-AU" i="1" dirty="0">
                <a:solidFill>
                  <a:schemeClr val="accent1"/>
                </a:solidFill>
              </a:rPr>
              <a:t>History of sudden severe exacerbations</a:t>
            </a:r>
          </a:p>
          <a:p>
            <a:pPr eaLnBrk="1" fontAlgn="auto" hangingPunct="1">
              <a:spcAft>
                <a:spcPts val="0"/>
              </a:spcAft>
              <a:defRPr/>
            </a:pPr>
            <a:r>
              <a:rPr lang="en-AU" i="1" dirty="0">
                <a:solidFill>
                  <a:schemeClr val="accent1"/>
                </a:solidFill>
              </a:rPr>
              <a:t>History of prior intubation for asthma</a:t>
            </a:r>
          </a:p>
          <a:p>
            <a:pPr eaLnBrk="1" fontAlgn="auto" hangingPunct="1">
              <a:spcAft>
                <a:spcPts val="0"/>
              </a:spcAft>
              <a:defRPr/>
            </a:pPr>
            <a:r>
              <a:rPr lang="en-AU" i="1" dirty="0">
                <a:solidFill>
                  <a:schemeClr val="accent1"/>
                </a:solidFill>
              </a:rPr>
              <a:t>Admission to an ICU because of asthma</a:t>
            </a:r>
          </a:p>
          <a:p>
            <a:pPr eaLnBrk="1" fontAlgn="auto" hangingPunct="1">
              <a:spcAft>
                <a:spcPts val="0"/>
              </a:spcAft>
              <a:defRPr/>
            </a:pPr>
            <a:r>
              <a:rPr lang="en-AU" i="1" dirty="0">
                <a:solidFill>
                  <a:schemeClr val="accent1"/>
                </a:solidFill>
              </a:rPr>
              <a:t>Two or more hospitalizations for asthma in the past year</a:t>
            </a:r>
          </a:p>
          <a:p>
            <a:pPr eaLnBrk="1" fontAlgn="auto" hangingPunct="1">
              <a:spcAft>
                <a:spcPts val="0"/>
              </a:spcAft>
              <a:defRPr/>
            </a:pPr>
            <a:r>
              <a:rPr lang="en-AU" i="1" dirty="0">
                <a:solidFill>
                  <a:schemeClr val="accent1"/>
                </a:solidFill>
              </a:rPr>
              <a:t>Three or more emergency department visits for asthma in the past year</a:t>
            </a:r>
          </a:p>
          <a:p>
            <a:pPr eaLnBrk="1" fontAlgn="auto" hangingPunct="1">
              <a:spcAft>
                <a:spcPts val="0"/>
              </a:spcAft>
              <a:defRPr/>
            </a:pPr>
            <a:r>
              <a:rPr lang="en-AU" i="1" dirty="0">
                <a:solidFill>
                  <a:schemeClr val="accent1"/>
                </a:solidFill>
              </a:rPr>
              <a:t>Use of 2 or more canisters of inhaled short-acting beta2-agonists per month</a:t>
            </a:r>
          </a:p>
          <a:p>
            <a:pPr eaLnBrk="1" fontAlgn="auto" hangingPunct="1">
              <a:spcAft>
                <a:spcPts val="0"/>
              </a:spcAft>
              <a:defRPr/>
            </a:pPr>
            <a:r>
              <a:rPr lang="en-AU" i="1" dirty="0">
                <a:solidFill>
                  <a:schemeClr val="accent1"/>
                </a:solidFill>
              </a:rPr>
              <a:t>Current use of systemic corticosteroids or recent withdrawal from systemic corticosteroids</a:t>
            </a:r>
          </a:p>
          <a:p>
            <a:pPr eaLnBrk="1" fontAlgn="auto" hangingPunct="1">
              <a:spcAft>
                <a:spcPts val="0"/>
              </a:spcAft>
              <a:buFont typeface="Arial" charset="0"/>
              <a:buNone/>
              <a:defRPr/>
            </a:pPr>
            <a:endParaRPr lang="en-AU" dirty="0"/>
          </a:p>
        </p:txBody>
      </p:sp>
      <p:pic>
        <p:nvPicPr>
          <p:cNvPr id="64516" name="Picture 2">
            <a:extLst>
              <a:ext uri="{FF2B5EF4-FFF2-40B4-BE49-F238E27FC236}">
                <a16:creationId xmlns:a16="http://schemas.microsoft.com/office/drawing/2014/main" id="{8B270832-1B30-013A-7A0B-0804A5E0F8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5357813"/>
            <a:ext cx="1258888"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874AE024-4886-AD7F-36A4-77C0FACB4724}"/>
              </a:ext>
            </a:extLst>
          </p:cNvPr>
          <p:cNvSpPr>
            <a:spLocks noGrp="1"/>
          </p:cNvSpPr>
          <p:nvPr>
            <p:ph type="title"/>
          </p:nvPr>
        </p:nvSpPr>
        <p:spPr/>
        <p:txBody>
          <a:bodyPr/>
          <a:lstStyle/>
          <a:p>
            <a:pPr eaLnBrk="1" hangingPunct="1"/>
            <a:r>
              <a:rPr lang="en-AU" altLang="en-US"/>
              <a:t>Consultations</a:t>
            </a:r>
          </a:p>
        </p:txBody>
      </p:sp>
      <p:sp>
        <p:nvSpPr>
          <p:cNvPr id="65539" name="Content Placeholder 2">
            <a:extLst>
              <a:ext uri="{FF2B5EF4-FFF2-40B4-BE49-F238E27FC236}">
                <a16:creationId xmlns:a16="http://schemas.microsoft.com/office/drawing/2014/main" id="{BE954A14-E1EC-CA8A-8835-140B41658ABA}"/>
              </a:ext>
            </a:extLst>
          </p:cNvPr>
          <p:cNvSpPr>
            <a:spLocks noGrp="1"/>
          </p:cNvSpPr>
          <p:nvPr>
            <p:ph idx="1"/>
          </p:nvPr>
        </p:nvSpPr>
        <p:spPr>
          <a:xfrm>
            <a:off x="323850" y="1476375"/>
            <a:ext cx="8229600" cy="4525963"/>
          </a:xfrm>
        </p:spPr>
        <p:txBody>
          <a:bodyPr/>
          <a:lstStyle/>
          <a:p>
            <a:pPr eaLnBrk="1" hangingPunct="1"/>
            <a:r>
              <a:rPr lang="en-AU" altLang="en-US"/>
              <a:t>Pulmonolosit ,Allergist </a:t>
            </a:r>
          </a:p>
          <a:p>
            <a:pPr eaLnBrk="1" hangingPunct="1"/>
            <a:r>
              <a:rPr lang="en-AU" altLang="en-US"/>
              <a:t>ENT specialist ,chronic rhinosinusitis</a:t>
            </a:r>
          </a:p>
          <a:p>
            <a:pPr eaLnBrk="1" hangingPunct="1"/>
            <a:r>
              <a:rPr lang="en-AU" altLang="en-US"/>
              <a:t>Gastroenterologist ,to exclude and/or treating gastroesophageal reflux.</a:t>
            </a:r>
          </a:p>
        </p:txBody>
      </p:sp>
      <p:pic>
        <p:nvPicPr>
          <p:cNvPr id="65540" name="Picture 2">
            <a:extLst>
              <a:ext uri="{FF2B5EF4-FFF2-40B4-BE49-F238E27FC236}">
                <a16:creationId xmlns:a16="http://schemas.microsoft.com/office/drawing/2014/main" id="{C45ABD2C-59E7-C249-E0EE-48DFCFD11A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4714875"/>
            <a:ext cx="1258888"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20EBEED0-CCAD-7287-82E8-85A98E4784B3}"/>
              </a:ext>
            </a:extLst>
          </p:cNvPr>
          <p:cNvSpPr>
            <a:spLocks noGrp="1"/>
          </p:cNvSpPr>
          <p:nvPr>
            <p:ph type="title"/>
          </p:nvPr>
        </p:nvSpPr>
        <p:spPr>
          <a:xfrm>
            <a:off x="395536" y="12170"/>
            <a:ext cx="8229600" cy="896550"/>
          </a:xfrm>
        </p:spPr>
        <p:txBody>
          <a:bodyPr/>
          <a:lstStyle/>
          <a:p>
            <a:r>
              <a:rPr lang="en-US" altLang="en-US" dirty="0"/>
              <a:t>GINA 202</a:t>
            </a:r>
            <a:r>
              <a:rPr lang="ar-JO" altLang="en-US" dirty="0"/>
              <a:t>5</a:t>
            </a:r>
            <a:r>
              <a:rPr lang="en-US" altLang="en-US" dirty="0"/>
              <a:t>    6- 11 years   </a:t>
            </a:r>
          </a:p>
        </p:txBody>
      </p:sp>
      <p:pic>
        <p:nvPicPr>
          <p:cNvPr id="3" name="Content Placeholder 2"/>
          <p:cNvPicPr>
            <a:picLocks noGrp="1" noChangeAspect="1"/>
          </p:cNvPicPr>
          <p:nvPr>
            <p:ph idx="1"/>
          </p:nvPr>
        </p:nvPicPr>
        <p:blipFill>
          <a:blip r:embed="rId3"/>
          <a:stretch>
            <a:fillRect/>
          </a:stretch>
        </p:blipFill>
        <p:spPr>
          <a:xfrm>
            <a:off x="34888" y="910342"/>
            <a:ext cx="9290296" cy="57332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59D161D-CDA9-9A20-8A26-BD2BD783EB5B}"/>
              </a:ext>
            </a:extLst>
          </p:cNvPr>
          <p:cNvSpPr>
            <a:spLocks noGrp="1" noRot="1" noChangeArrowheads="1"/>
          </p:cNvSpPr>
          <p:nvPr>
            <p:ph type="title"/>
          </p:nvPr>
        </p:nvSpPr>
        <p:spPr/>
        <p:txBody>
          <a:bodyPr/>
          <a:lstStyle/>
          <a:p>
            <a:r>
              <a:rPr lang="en-US" altLang="en-US" b="1"/>
              <a:t>Pathophysiology</a:t>
            </a:r>
            <a:r>
              <a:rPr lang="ar-SA" altLang="en-US"/>
              <a:t>: </a:t>
            </a:r>
            <a:endParaRPr lang="en-US" altLang="en-US"/>
          </a:p>
        </p:txBody>
      </p:sp>
      <p:sp>
        <p:nvSpPr>
          <p:cNvPr id="14339" name="Rectangle 3">
            <a:extLst>
              <a:ext uri="{FF2B5EF4-FFF2-40B4-BE49-F238E27FC236}">
                <a16:creationId xmlns:a16="http://schemas.microsoft.com/office/drawing/2014/main" id="{0FE41CB9-3D29-2FEF-AEC4-69D3EF020AA6}"/>
              </a:ext>
            </a:extLst>
          </p:cNvPr>
          <p:cNvSpPr>
            <a:spLocks noGrp="1" noRot="1" noChangeArrowheads="1"/>
          </p:cNvSpPr>
          <p:nvPr>
            <p:ph type="body" sz="half" idx="1"/>
          </p:nvPr>
        </p:nvSpPr>
        <p:spPr>
          <a:xfrm>
            <a:off x="539750" y="1700213"/>
            <a:ext cx="7837488" cy="4897437"/>
          </a:xfrm>
        </p:spPr>
        <p:txBody>
          <a:bodyPr/>
          <a:lstStyle/>
          <a:p>
            <a:pPr>
              <a:lnSpc>
                <a:spcPct val="90000"/>
              </a:lnSpc>
              <a:defRPr/>
            </a:pPr>
            <a:r>
              <a:rPr lang="en-US" b="1" u="sng" dirty="0"/>
              <a:t>Inflammation</a:t>
            </a:r>
            <a:r>
              <a:rPr lang="en-US" dirty="0"/>
              <a:t> </a:t>
            </a:r>
            <a:r>
              <a:rPr lang="en-US" sz="2400" dirty="0"/>
              <a:t>:</a:t>
            </a:r>
          </a:p>
          <a:p>
            <a:pPr marL="0" indent="0">
              <a:lnSpc>
                <a:spcPct val="90000"/>
              </a:lnSpc>
              <a:buFont typeface="Arial" panose="020B0604020202020204" pitchFamily="34" charset="0"/>
              <a:buNone/>
              <a:defRPr/>
            </a:pPr>
            <a:r>
              <a:rPr lang="en-US" sz="2400" dirty="0"/>
              <a:t>Interactions between environmental and genetic factors </a:t>
            </a:r>
            <a:r>
              <a:rPr lang="en-US" sz="2400" dirty="0">
                <a:sym typeface="Wingdings" pitchFamily="2" charset="2"/>
              </a:rPr>
              <a:t></a:t>
            </a:r>
          </a:p>
          <a:p>
            <a:pPr>
              <a:lnSpc>
                <a:spcPct val="90000"/>
              </a:lnSpc>
              <a:defRPr/>
            </a:pPr>
            <a:r>
              <a:rPr lang="en-US" sz="2400" dirty="0">
                <a:sym typeface="Wingdings" pitchFamily="2" charset="2"/>
              </a:rPr>
              <a:t> </a:t>
            </a:r>
            <a:r>
              <a:rPr lang="en-US" sz="2400" b="1" dirty="0">
                <a:solidFill>
                  <a:srgbClr val="FF0000"/>
                </a:solidFill>
                <a:sym typeface="Wingdings" pitchFamily="2" charset="2"/>
              </a:rPr>
              <a:t>-(EARLY PHASE 15-30m) :, o functional and structural changes    (</a:t>
            </a:r>
            <a:r>
              <a:rPr lang="en-US" sz="2400" b="1" dirty="0" err="1">
                <a:solidFill>
                  <a:srgbClr val="FF0000"/>
                </a:solidFill>
                <a:sym typeface="Wingdings" pitchFamily="2" charset="2"/>
              </a:rPr>
              <a:t>IgE</a:t>
            </a:r>
            <a:r>
              <a:rPr lang="en-US" sz="2400" b="1" dirty="0">
                <a:solidFill>
                  <a:srgbClr val="FF0000"/>
                </a:solidFill>
                <a:sym typeface="Wingdings" pitchFamily="2" charset="2"/>
              </a:rPr>
              <a:t> mediated from mast cells ) </a:t>
            </a:r>
            <a:r>
              <a:rPr lang="en-US" sz="2400" dirty="0">
                <a:sym typeface="Wingdings" pitchFamily="2" charset="2"/>
              </a:rPr>
              <a:t>–&gt; </a:t>
            </a:r>
            <a:r>
              <a:rPr lang="en-US" b="1" u="sng" dirty="0"/>
              <a:t>Bronchospasm :</a:t>
            </a:r>
          </a:p>
          <a:p>
            <a:pPr marL="0" indent="0">
              <a:lnSpc>
                <a:spcPct val="90000"/>
              </a:lnSpc>
              <a:buFont typeface="Arial" panose="020B0604020202020204" pitchFamily="34" charset="0"/>
              <a:buNone/>
              <a:defRPr/>
            </a:pPr>
            <a:r>
              <a:rPr lang="en-US" sz="2400" dirty="0"/>
              <a:t>      -</a:t>
            </a:r>
            <a:r>
              <a:rPr lang="en-US" sz="2400" b="1" dirty="0">
                <a:solidFill>
                  <a:srgbClr val="FF0000"/>
                </a:solidFill>
              </a:rPr>
              <a:t>(LATE PHASE 4-12hr) : </a:t>
            </a:r>
            <a:r>
              <a:rPr lang="en-US" sz="2400" b="1" dirty="0" err="1">
                <a:solidFill>
                  <a:srgbClr val="FF0000"/>
                </a:solidFill>
              </a:rPr>
              <a:t>inflammation,cell</a:t>
            </a:r>
            <a:r>
              <a:rPr lang="en-US" sz="2400" b="1" dirty="0">
                <a:solidFill>
                  <a:srgbClr val="FF0000"/>
                </a:solidFill>
              </a:rPr>
              <a:t> infiltration -&gt;mucosal edema, and mucus plugs</a:t>
            </a:r>
          </a:p>
          <a:p>
            <a:pPr>
              <a:lnSpc>
                <a:spcPct val="90000"/>
              </a:lnSpc>
              <a:defRPr/>
            </a:pPr>
            <a:r>
              <a:rPr lang="en-US" b="1" u="sng" dirty="0"/>
              <a:t>Hyperinflation</a:t>
            </a:r>
            <a:r>
              <a:rPr lang="en-US" sz="2400" dirty="0"/>
              <a:t> :</a:t>
            </a:r>
            <a:r>
              <a:rPr lang="en-US" sz="2400" dirty="0" err="1"/>
              <a:t>overdistention</a:t>
            </a:r>
            <a:r>
              <a:rPr lang="en-US" sz="2400" dirty="0"/>
              <a:t> helps maintain airway patency, improving expiratory flow-</a:t>
            </a:r>
            <a:r>
              <a:rPr lang="en-US" sz="2400" dirty="0">
                <a:sym typeface="Wingdings" pitchFamily="2" charset="2"/>
              </a:rPr>
              <a:t></a:t>
            </a:r>
          </a:p>
          <a:p>
            <a:pPr>
              <a:lnSpc>
                <a:spcPct val="90000"/>
              </a:lnSpc>
              <a:defRPr/>
            </a:pPr>
            <a:r>
              <a:rPr lang="en-US" sz="2800" dirty="0"/>
              <a:t>Increases </a:t>
            </a:r>
            <a:r>
              <a:rPr lang="en-US" sz="2400" dirty="0"/>
              <a:t> </a:t>
            </a:r>
            <a:r>
              <a:rPr lang="en-US" sz="2800" dirty="0"/>
              <a:t>work of breathing</a:t>
            </a:r>
            <a:r>
              <a:rPr lang="en-US" sz="2400"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C69EDDC0-73A4-58C4-CC97-4344F9359480}"/>
              </a:ext>
            </a:extLst>
          </p:cNvPr>
          <p:cNvSpPr>
            <a:spLocks noGrp="1"/>
          </p:cNvSpPr>
          <p:nvPr>
            <p:ph type="title"/>
          </p:nvPr>
        </p:nvSpPr>
        <p:spPr/>
        <p:txBody>
          <a:bodyPr/>
          <a:lstStyle/>
          <a:p>
            <a:r>
              <a:rPr lang="en-US" altLang="en-US" dirty="0"/>
              <a:t>GINA 2025  </a:t>
            </a:r>
            <a:r>
              <a:rPr lang="en-US" altLang="en-US" sz="3200" dirty="0"/>
              <a:t>adults and adolescents </a:t>
            </a:r>
            <a:endParaRPr lang="en-US" altLang="en-US" dirty="0"/>
          </a:p>
        </p:txBody>
      </p:sp>
      <p:pic>
        <p:nvPicPr>
          <p:cNvPr id="3" name="Content Placeholder 2"/>
          <p:cNvPicPr>
            <a:picLocks noGrp="1" noChangeAspect="1"/>
          </p:cNvPicPr>
          <p:nvPr>
            <p:ph idx="1"/>
          </p:nvPr>
        </p:nvPicPr>
        <p:blipFill>
          <a:blip r:embed="rId2"/>
          <a:stretch>
            <a:fillRect/>
          </a:stretch>
        </p:blipFill>
        <p:spPr>
          <a:xfrm>
            <a:off x="107504" y="1700808"/>
            <a:ext cx="9171244" cy="504056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C9DED297-564E-CFC5-9AB3-67B1A61CE91D}"/>
              </a:ext>
            </a:extLst>
          </p:cNvPr>
          <p:cNvSpPr>
            <a:spLocks noGrp="1"/>
          </p:cNvSpPr>
          <p:nvPr>
            <p:ph type="title"/>
          </p:nvPr>
        </p:nvSpPr>
        <p:spPr>
          <a:xfrm>
            <a:off x="457200" y="274638"/>
            <a:ext cx="8229600" cy="562074"/>
          </a:xfrm>
        </p:spPr>
        <p:txBody>
          <a:bodyPr/>
          <a:lstStyle/>
          <a:p>
            <a:r>
              <a:rPr lang="en-US" altLang="en-US" dirty="0"/>
              <a:t>GINA 2025    </a:t>
            </a:r>
            <a:r>
              <a:rPr lang="en-US" altLang="en-US" sz="3600" dirty="0"/>
              <a:t>less than 5 years </a:t>
            </a:r>
          </a:p>
        </p:txBody>
      </p:sp>
      <p:pic>
        <p:nvPicPr>
          <p:cNvPr id="3" name="Content Placeholder 2"/>
          <p:cNvPicPr>
            <a:picLocks noGrp="1" noChangeAspect="1"/>
          </p:cNvPicPr>
          <p:nvPr>
            <p:ph idx="1"/>
          </p:nvPr>
        </p:nvPicPr>
        <p:blipFill>
          <a:blip r:embed="rId2"/>
          <a:stretch>
            <a:fillRect/>
          </a:stretch>
        </p:blipFill>
        <p:spPr>
          <a:xfrm>
            <a:off x="539552" y="1700808"/>
            <a:ext cx="8229600" cy="4523232"/>
          </a:xfrm>
          <a:prstGeom prst="rect">
            <a:avLst/>
          </a:prstGeom>
        </p:spPr>
      </p:pic>
      <p:pic>
        <p:nvPicPr>
          <p:cNvPr id="4" name="Picture 3"/>
          <p:cNvPicPr>
            <a:picLocks noChangeAspect="1"/>
          </p:cNvPicPr>
          <p:nvPr/>
        </p:nvPicPr>
        <p:blipFill>
          <a:blip r:embed="rId2"/>
          <a:stretch>
            <a:fillRect/>
          </a:stretch>
        </p:blipFill>
        <p:spPr>
          <a:xfrm>
            <a:off x="456843" y="1167188"/>
            <a:ext cx="8230313" cy="4523624"/>
          </a:xfrm>
          <a:prstGeom prst="rect">
            <a:avLst/>
          </a:prstGeom>
        </p:spPr>
      </p:pic>
      <p:pic>
        <p:nvPicPr>
          <p:cNvPr id="5" name="Picture 4"/>
          <p:cNvPicPr>
            <a:picLocks noChangeAspect="1"/>
          </p:cNvPicPr>
          <p:nvPr/>
        </p:nvPicPr>
        <p:blipFill>
          <a:blip r:embed="rId3"/>
          <a:stretch>
            <a:fillRect/>
          </a:stretch>
        </p:blipFill>
        <p:spPr>
          <a:xfrm>
            <a:off x="-48297" y="898198"/>
            <a:ext cx="9405298" cy="6128452"/>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4A32FB41-3C99-B577-55B8-5140578BA27C}"/>
              </a:ext>
            </a:extLst>
          </p:cNvPr>
          <p:cNvSpPr>
            <a:spLocks noGrp="1"/>
          </p:cNvSpPr>
          <p:nvPr>
            <p:ph type="title"/>
          </p:nvPr>
        </p:nvSpPr>
        <p:spPr/>
        <p:txBody>
          <a:bodyPr/>
          <a:lstStyle/>
          <a:p>
            <a:r>
              <a:rPr lang="en-US" altLang="en-US" b="1" i="1"/>
              <a:t>Delivery devices and best route of administration</a:t>
            </a:r>
          </a:p>
        </p:txBody>
      </p:sp>
      <p:sp>
        <p:nvSpPr>
          <p:cNvPr id="72707" name="Content Placeholder 2">
            <a:extLst>
              <a:ext uri="{FF2B5EF4-FFF2-40B4-BE49-F238E27FC236}">
                <a16:creationId xmlns:a16="http://schemas.microsoft.com/office/drawing/2014/main" id="{CB934492-35DC-FCD2-18E4-3AEA259E53E3}"/>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a:t>Pressurized metered dose inhaler (pMDI) - Propellant used to dispense steroid when canister is pressed manually </a:t>
            </a:r>
          </a:p>
          <a:p>
            <a:pPr marL="514350" indent="-514350">
              <a:buFont typeface="Calibri" panose="020F0502020204030204" pitchFamily="34" charset="0"/>
              <a:buAutoNum type="arabicPeriod"/>
            </a:pPr>
            <a:r>
              <a:rPr lang="en-US" altLang="en-US"/>
              <a:t>•Dry powder inhaler (DPI) - Does not require hand-breath coordination to operate </a:t>
            </a:r>
          </a:p>
          <a:p>
            <a:pPr marL="514350" indent="-514350">
              <a:buFont typeface="Calibri" panose="020F0502020204030204" pitchFamily="34" charset="0"/>
              <a:buAutoNum type="arabicPeriod"/>
            </a:pPr>
            <a:r>
              <a:rPr lang="en-US" altLang="en-US"/>
              <a:t>•Breath-actuated pMDI - Propellant used to dispense steroid when patient inhales </a:t>
            </a:r>
          </a:p>
          <a:p>
            <a:pPr marL="514350" indent="-514350">
              <a:buFont typeface="Calibri" panose="020F0502020204030204" pitchFamily="34" charset="0"/>
              <a:buAutoNum type="arabicPeriod"/>
            </a:pPr>
            <a:r>
              <a:rPr lang="en-US" altLang="en-US"/>
              <a:t>•Nebulized solution devices </a:t>
            </a:r>
            <a:endParaRPr lang="ar-JO"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A84E541F-C56A-4290-E608-43C0568B1CD4}"/>
              </a:ext>
            </a:extLst>
          </p:cNvPr>
          <p:cNvSpPr>
            <a:spLocks noGrp="1"/>
          </p:cNvSpPr>
          <p:nvPr>
            <p:ph type="title"/>
          </p:nvPr>
        </p:nvSpPr>
        <p:spPr/>
        <p:txBody>
          <a:bodyPr/>
          <a:lstStyle/>
          <a:p>
            <a:r>
              <a:rPr lang="en-US" altLang="en-US"/>
              <a:t>Technique /preferred devices </a:t>
            </a:r>
            <a:endParaRPr lang="ar-JO" altLang="en-US"/>
          </a:p>
        </p:txBody>
      </p:sp>
      <p:sp>
        <p:nvSpPr>
          <p:cNvPr id="73731" name="Content Placeholder 2">
            <a:extLst>
              <a:ext uri="{FF2B5EF4-FFF2-40B4-BE49-F238E27FC236}">
                <a16:creationId xmlns:a16="http://schemas.microsoft.com/office/drawing/2014/main" id="{C15F4D4E-A6C6-FEA7-BAB2-AE0D9EE5094F}"/>
              </a:ext>
            </a:extLst>
          </p:cNvPr>
          <p:cNvSpPr>
            <a:spLocks noGrp="1"/>
          </p:cNvSpPr>
          <p:nvPr>
            <p:ph idx="1"/>
          </p:nvPr>
        </p:nvSpPr>
        <p:spPr/>
        <p:txBody>
          <a:bodyPr/>
          <a:lstStyle/>
          <a:p>
            <a:r>
              <a:rPr lang="en-US" altLang="en-US"/>
              <a:t>1-Children &lt; 4 years : pMDI with a valved holding chamber + age-appropriate mask. </a:t>
            </a:r>
          </a:p>
          <a:p>
            <a:r>
              <a:rPr lang="en-US" altLang="en-US"/>
              <a:t>2-Children 4-6 years : a pMDI plus a valved holding chamber. </a:t>
            </a:r>
          </a:p>
          <a:p>
            <a:r>
              <a:rPr lang="en-US" altLang="en-US"/>
              <a:t>3-Children  &gt; 6 years : a pMDI, a DPI, or a breath-actuated pMDI. </a:t>
            </a:r>
          </a:p>
          <a:p>
            <a:r>
              <a:rPr lang="en-US" altLang="en-US"/>
              <a:t>4-For all 3 groups, a nebulizer with a valved holding chamber ,is recommended as alternate therapy</a:t>
            </a:r>
            <a:endParaRPr lang="ar-JO"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3">
            <a:extLst>
              <a:ext uri="{FF2B5EF4-FFF2-40B4-BE49-F238E27FC236}">
                <a16:creationId xmlns:a16="http://schemas.microsoft.com/office/drawing/2014/main" id="{68473488-6AB0-B8FA-BD71-BD5F0722F120}"/>
              </a:ext>
            </a:extLst>
          </p:cNvPr>
          <p:cNvSpPr>
            <a:spLocks noGrp="1"/>
          </p:cNvSpPr>
          <p:nvPr>
            <p:ph type="title"/>
          </p:nvPr>
        </p:nvSpPr>
        <p:spPr/>
        <p:txBody>
          <a:bodyPr/>
          <a:lstStyle/>
          <a:p>
            <a:r>
              <a:rPr lang="en-US" altLang="en-US"/>
              <a:t>Technique : </a:t>
            </a:r>
            <a:br>
              <a:rPr lang="en-US" altLang="en-US"/>
            </a:br>
            <a:r>
              <a:rPr lang="en-US" altLang="en-US"/>
              <a:t>MDI + Spacer </a:t>
            </a:r>
            <a:endParaRPr lang="ar-JO" altLang="en-US"/>
          </a:p>
        </p:txBody>
      </p:sp>
      <p:pic>
        <p:nvPicPr>
          <p:cNvPr id="74755" name="Picture 2">
            <a:extLst>
              <a:ext uri="{FF2B5EF4-FFF2-40B4-BE49-F238E27FC236}">
                <a16:creationId xmlns:a16="http://schemas.microsoft.com/office/drawing/2014/main" id="{78C11FF9-99ED-5985-173C-E2DAE49824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708400" y="476250"/>
            <a:ext cx="4032250" cy="5791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6" name="Text Placeholder 4">
            <a:extLst>
              <a:ext uri="{FF2B5EF4-FFF2-40B4-BE49-F238E27FC236}">
                <a16:creationId xmlns:a16="http://schemas.microsoft.com/office/drawing/2014/main" id="{324BDA1D-19A4-7350-15F8-F5BC006098AB}"/>
              </a:ext>
            </a:extLst>
          </p:cNvPr>
          <p:cNvSpPr>
            <a:spLocks noGrp="1"/>
          </p:cNvSpPr>
          <p:nvPr>
            <p:ph type="body" sz="half" idx="2"/>
          </p:nvPr>
        </p:nvSpPr>
        <p:spPr/>
        <p:txBody>
          <a:bodyPr/>
          <a:lstStyle/>
          <a:p>
            <a:endParaRPr lang="ar-JO" altLang="en-US"/>
          </a:p>
        </p:txBody>
      </p:sp>
      <p:pic>
        <p:nvPicPr>
          <p:cNvPr id="74757" name="Picture 3">
            <a:extLst>
              <a:ext uri="{FF2B5EF4-FFF2-40B4-BE49-F238E27FC236}">
                <a16:creationId xmlns:a16="http://schemas.microsoft.com/office/drawing/2014/main" id="{8AD0CEC6-4A0B-F7D3-5147-6483E9BD2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628775"/>
            <a:ext cx="2462212" cy="182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8" name="Picture 4">
            <a:extLst>
              <a:ext uri="{FF2B5EF4-FFF2-40B4-BE49-F238E27FC236}">
                <a16:creationId xmlns:a16="http://schemas.microsoft.com/office/drawing/2014/main" id="{C5AB6866-705D-DA22-4503-1956EC2F9B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38" y="4060825"/>
            <a:ext cx="245745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6D44384D-58B1-46B4-9214-0C2EEF8953E6}"/>
              </a:ext>
            </a:extLst>
          </p:cNvPr>
          <p:cNvSpPr>
            <a:spLocks noGrp="1"/>
          </p:cNvSpPr>
          <p:nvPr>
            <p:ph type="title"/>
          </p:nvPr>
        </p:nvSpPr>
        <p:spPr/>
        <p:txBody>
          <a:bodyPr/>
          <a:lstStyle/>
          <a:p>
            <a:r>
              <a:rPr lang="en-US" altLang="en-US" sz="3200"/>
              <a:t>DPI</a:t>
            </a:r>
            <a:endParaRPr lang="ar-JO" altLang="en-US" sz="3200"/>
          </a:p>
        </p:txBody>
      </p:sp>
      <p:sp>
        <p:nvSpPr>
          <p:cNvPr id="75779" name="Text Placeholder 3">
            <a:extLst>
              <a:ext uri="{FF2B5EF4-FFF2-40B4-BE49-F238E27FC236}">
                <a16:creationId xmlns:a16="http://schemas.microsoft.com/office/drawing/2014/main" id="{2E49FE13-A8C7-2419-90D0-7EA0A58F4BA5}"/>
              </a:ext>
            </a:extLst>
          </p:cNvPr>
          <p:cNvSpPr>
            <a:spLocks noGrp="1"/>
          </p:cNvSpPr>
          <p:nvPr>
            <p:ph type="body" sz="half" idx="2"/>
          </p:nvPr>
        </p:nvSpPr>
        <p:spPr/>
        <p:txBody>
          <a:bodyPr/>
          <a:lstStyle/>
          <a:p>
            <a:endParaRPr lang="ar-JO" altLang="en-US"/>
          </a:p>
        </p:txBody>
      </p:sp>
      <p:pic>
        <p:nvPicPr>
          <p:cNvPr id="75780" name="Picture 2">
            <a:extLst>
              <a:ext uri="{FF2B5EF4-FFF2-40B4-BE49-F238E27FC236}">
                <a16:creationId xmlns:a16="http://schemas.microsoft.com/office/drawing/2014/main" id="{4BC6D2CD-F837-F730-E2B3-78CB5FF8D4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92525" y="1916113"/>
            <a:ext cx="5451475" cy="39608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3">
            <a:extLst>
              <a:ext uri="{FF2B5EF4-FFF2-40B4-BE49-F238E27FC236}">
                <a16:creationId xmlns:a16="http://schemas.microsoft.com/office/drawing/2014/main" id="{BA1C68FD-9CB0-FC01-32D7-E45E01B72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 y="3748088"/>
            <a:ext cx="1673225"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2" name="Picture 4">
            <a:extLst>
              <a:ext uri="{FF2B5EF4-FFF2-40B4-BE49-F238E27FC236}">
                <a16:creationId xmlns:a16="http://schemas.microsoft.com/office/drawing/2014/main" id="{74CD2FD9-8921-82A6-25D6-03148C664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 y="1484313"/>
            <a:ext cx="2905125" cy="190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CEE7F11A-3644-01E1-C904-1310BAC8CCBB}"/>
              </a:ext>
            </a:extLst>
          </p:cNvPr>
          <p:cNvSpPr>
            <a:spLocks noGrp="1"/>
          </p:cNvSpPr>
          <p:nvPr>
            <p:ph type="title"/>
          </p:nvPr>
        </p:nvSpPr>
        <p:spPr/>
        <p:txBody>
          <a:bodyPr/>
          <a:lstStyle/>
          <a:p>
            <a:pPr eaLnBrk="1" hangingPunct="1"/>
            <a:r>
              <a:rPr lang="en-AU" altLang="en-US"/>
              <a:t>Quick-relief medications</a:t>
            </a:r>
          </a:p>
        </p:txBody>
      </p:sp>
      <p:sp>
        <p:nvSpPr>
          <p:cNvPr id="76803" name="Content Placeholder 2">
            <a:extLst>
              <a:ext uri="{FF2B5EF4-FFF2-40B4-BE49-F238E27FC236}">
                <a16:creationId xmlns:a16="http://schemas.microsoft.com/office/drawing/2014/main" id="{DE89EE11-A883-C5DA-A361-949C5320787F}"/>
              </a:ext>
            </a:extLst>
          </p:cNvPr>
          <p:cNvSpPr>
            <a:spLocks noGrp="1"/>
          </p:cNvSpPr>
          <p:nvPr>
            <p:ph idx="1"/>
          </p:nvPr>
        </p:nvSpPr>
        <p:spPr/>
        <p:txBody>
          <a:bodyPr/>
          <a:lstStyle/>
          <a:p>
            <a:pPr eaLnBrk="1" hangingPunct="1">
              <a:buFont typeface="Arial" panose="020B0604020202020204" pitchFamily="34" charset="0"/>
              <a:buNone/>
            </a:pPr>
            <a:r>
              <a:rPr lang="en-AU" altLang="en-US"/>
              <a:t> </a:t>
            </a:r>
          </a:p>
          <a:p>
            <a:pPr eaLnBrk="1" hangingPunct="1"/>
            <a:r>
              <a:rPr lang="en-AU" altLang="en-US"/>
              <a:t>Rapid-acting beta2-agonists as needed for symptoms</a:t>
            </a:r>
          </a:p>
          <a:p>
            <a:pPr eaLnBrk="1" hangingPunct="1"/>
            <a:r>
              <a:rPr lang="en-AU" altLang="en-US"/>
              <a:t>Short course of systemic steroids</a:t>
            </a:r>
          </a:p>
          <a:p>
            <a:pPr eaLnBrk="1" hangingPunct="1"/>
            <a:r>
              <a:rPr lang="en-AU" altLang="en-US"/>
              <a:t>Ipratropium Bromide</a:t>
            </a:r>
          </a:p>
        </p:txBody>
      </p:sp>
      <p:pic>
        <p:nvPicPr>
          <p:cNvPr id="76804" name="Picture 2">
            <a:extLst>
              <a:ext uri="{FF2B5EF4-FFF2-40B4-BE49-F238E27FC236}">
                <a16:creationId xmlns:a16="http://schemas.microsoft.com/office/drawing/2014/main" id="{727AF6CB-67B4-1075-2F93-1A12349F5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4714875"/>
            <a:ext cx="1258888"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FB55C02E-A006-12B2-501A-2B72E5E0F75F}"/>
              </a:ext>
            </a:extLst>
          </p:cNvPr>
          <p:cNvSpPr>
            <a:spLocks noGrp="1"/>
          </p:cNvSpPr>
          <p:nvPr>
            <p:ph type="title"/>
          </p:nvPr>
        </p:nvSpPr>
        <p:spPr/>
        <p:txBody>
          <a:bodyPr/>
          <a:lstStyle/>
          <a:p>
            <a:r>
              <a:rPr lang="en-US" altLang="en-US"/>
              <a:t>SABA</a:t>
            </a:r>
            <a:endParaRPr lang="ar-JO" altLang="en-US"/>
          </a:p>
        </p:txBody>
      </p:sp>
      <p:sp>
        <p:nvSpPr>
          <p:cNvPr id="3" name="Content Placeholder 2">
            <a:extLst>
              <a:ext uri="{FF2B5EF4-FFF2-40B4-BE49-F238E27FC236}">
                <a16:creationId xmlns:a16="http://schemas.microsoft.com/office/drawing/2014/main" id="{9C562874-A609-6DA5-4B47-DCDA35D65563}"/>
              </a:ext>
            </a:extLst>
          </p:cNvPr>
          <p:cNvSpPr>
            <a:spLocks noGrp="1"/>
          </p:cNvSpPr>
          <p:nvPr>
            <p:ph idx="1"/>
          </p:nvPr>
        </p:nvSpPr>
        <p:spPr/>
        <p:txBody>
          <a:bodyPr/>
          <a:lstStyle/>
          <a:p>
            <a:pPr>
              <a:defRPr/>
            </a:pPr>
            <a:r>
              <a:rPr lang="en-US" dirty="0"/>
              <a:t>Used to treat bronchospasm in acute episodes</a:t>
            </a:r>
          </a:p>
          <a:p>
            <a:pPr>
              <a:defRPr/>
            </a:pPr>
            <a:r>
              <a:rPr lang="en-US" dirty="0"/>
              <a:t>Prevent bronchospasm associated with EIA and nocturnal asthma.</a:t>
            </a:r>
          </a:p>
          <a:p>
            <a:pPr>
              <a:defRPr/>
            </a:pPr>
            <a:r>
              <a:rPr lang="en-US" dirty="0"/>
              <a:t>Albuterol (</a:t>
            </a:r>
            <a:r>
              <a:rPr lang="en-US" dirty="0" err="1"/>
              <a:t>MDI,solution</a:t>
            </a:r>
            <a:r>
              <a:rPr lang="en-US" dirty="0"/>
              <a:t> for </a:t>
            </a:r>
            <a:r>
              <a:rPr lang="en-US" dirty="0" err="1"/>
              <a:t>neb,oral</a:t>
            </a:r>
            <a:r>
              <a:rPr lang="en-US" dirty="0"/>
              <a:t>) </a:t>
            </a:r>
          </a:p>
          <a:p>
            <a:pPr marL="0" indent="0">
              <a:buFont typeface="Arial" panose="020B0604020202020204" pitchFamily="34" charset="0"/>
              <a:buNone/>
              <a:defRPr/>
            </a:pPr>
            <a:r>
              <a:rPr lang="en-US" dirty="0"/>
              <a:t> </a:t>
            </a:r>
            <a:r>
              <a:rPr lang="en-US" dirty="0" err="1"/>
              <a:t>Pirbuterol,levalbuterol,terbutaline</a:t>
            </a:r>
            <a:endParaRPr lang="en-US" dirty="0"/>
          </a:p>
          <a:p>
            <a:pPr>
              <a:defRPr/>
            </a:pPr>
            <a:r>
              <a:rPr lang="en-US" dirty="0"/>
              <a:t>Prolonged use may produce </a:t>
            </a:r>
            <a:r>
              <a:rPr lang="en-US" dirty="0" err="1"/>
              <a:t>tachyphylaxis</a:t>
            </a:r>
            <a:r>
              <a:rPr lang="en-US" dirty="0"/>
              <a:t> (</a:t>
            </a:r>
            <a:r>
              <a:rPr lang="en-US" dirty="0" err="1"/>
              <a:t>downregulation</a:t>
            </a:r>
            <a:r>
              <a:rPr lang="en-US" dirty="0"/>
              <a:t> and receptor hyposensitivity)</a:t>
            </a:r>
            <a:endParaRPr lang="ar-JO"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9A8F1DE5-0D78-A7B7-78ED-89DEC760E5BD}"/>
              </a:ext>
            </a:extLst>
          </p:cNvPr>
          <p:cNvSpPr>
            <a:spLocks noGrp="1"/>
          </p:cNvSpPr>
          <p:nvPr>
            <p:ph type="title"/>
          </p:nvPr>
        </p:nvSpPr>
        <p:spPr/>
        <p:txBody>
          <a:bodyPr/>
          <a:lstStyle/>
          <a:p>
            <a:r>
              <a:rPr lang="en-US" altLang="en-US"/>
              <a:t>SABA receptors</a:t>
            </a:r>
            <a:endParaRPr lang="ar-JO" altLang="en-US"/>
          </a:p>
        </p:txBody>
      </p:sp>
      <p:sp>
        <p:nvSpPr>
          <p:cNvPr id="78851" name="Content Placeholder 2">
            <a:extLst>
              <a:ext uri="{FF2B5EF4-FFF2-40B4-BE49-F238E27FC236}">
                <a16:creationId xmlns:a16="http://schemas.microsoft.com/office/drawing/2014/main" id="{EC46279A-BBF0-2C64-AB9C-B92DC74CE149}"/>
              </a:ext>
            </a:extLst>
          </p:cNvPr>
          <p:cNvSpPr>
            <a:spLocks noGrp="1"/>
          </p:cNvSpPr>
          <p:nvPr>
            <p:ph idx="1"/>
          </p:nvPr>
        </p:nvSpPr>
        <p:spPr/>
        <p:txBody>
          <a:bodyPr/>
          <a:lstStyle/>
          <a:p>
            <a:r>
              <a:rPr lang="en-US" altLang="en-US"/>
              <a:t>SABA may produce adverse effects (decreased PF and increased risk of exacerbations in pts homozygous for (Arg/Arg) att 16</a:t>
            </a:r>
            <a:r>
              <a:rPr lang="en-US" altLang="en-US" baseline="30000"/>
              <a:t>th</a:t>
            </a:r>
            <a:r>
              <a:rPr lang="en-US" altLang="en-US"/>
              <a:t> aaposition of b-adrenergic receptor gene   vs ( Gly-Gly).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2B0888BE-54A9-BE58-D963-5978047341E6}"/>
              </a:ext>
            </a:extLst>
          </p:cNvPr>
          <p:cNvSpPr>
            <a:spLocks noGrp="1"/>
          </p:cNvSpPr>
          <p:nvPr>
            <p:ph type="title"/>
          </p:nvPr>
        </p:nvSpPr>
        <p:spPr/>
        <p:txBody>
          <a:bodyPr/>
          <a:lstStyle/>
          <a:p>
            <a:pPr eaLnBrk="1" hangingPunct="1"/>
            <a:r>
              <a:rPr lang="en-AU" altLang="en-US"/>
              <a:t>Control /Long term medications</a:t>
            </a:r>
          </a:p>
        </p:txBody>
      </p:sp>
      <p:sp>
        <p:nvSpPr>
          <p:cNvPr id="79875" name="Content Placeholder 2">
            <a:extLst>
              <a:ext uri="{FF2B5EF4-FFF2-40B4-BE49-F238E27FC236}">
                <a16:creationId xmlns:a16="http://schemas.microsoft.com/office/drawing/2014/main" id="{1AC8B43C-19DD-A2ED-E6FD-0E582B69EF2C}"/>
              </a:ext>
            </a:extLst>
          </p:cNvPr>
          <p:cNvSpPr>
            <a:spLocks noGrp="1"/>
          </p:cNvSpPr>
          <p:nvPr>
            <p:ph idx="1"/>
          </p:nvPr>
        </p:nvSpPr>
        <p:spPr>
          <a:xfrm>
            <a:off x="250825" y="1233488"/>
            <a:ext cx="8229600" cy="4525962"/>
          </a:xfrm>
        </p:spPr>
        <p:txBody>
          <a:bodyPr/>
          <a:lstStyle/>
          <a:p>
            <a:pPr eaLnBrk="1" hangingPunct="1"/>
            <a:r>
              <a:rPr lang="en-AU" altLang="en-US" sz="2400"/>
              <a:t>ICS: fluticasone,budesonide, beclomethasone</a:t>
            </a:r>
          </a:p>
          <a:p>
            <a:pPr eaLnBrk="1" hangingPunct="1"/>
            <a:r>
              <a:rPr lang="en-AU" altLang="en-US" sz="2400"/>
              <a:t>LABA: salmetrol ,formoterol </a:t>
            </a:r>
          </a:p>
          <a:p>
            <a:pPr eaLnBrk="1" hangingPunct="1"/>
            <a:r>
              <a:rPr lang="en-AU" altLang="en-US" sz="2400"/>
              <a:t>LTRA : montelukast</a:t>
            </a:r>
          </a:p>
          <a:p>
            <a:pPr eaLnBrk="1" hangingPunct="1"/>
            <a:r>
              <a:rPr lang="en-AU" altLang="en-US" sz="2400"/>
              <a:t>Combination</a:t>
            </a:r>
            <a:r>
              <a:rPr lang="en-AU" altLang="en-US" sz="2400" b="1"/>
              <a:t> </a:t>
            </a:r>
            <a:r>
              <a:rPr lang="en-AU" altLang="en-US" sz="2400"/>
              <a:t>LABA/ICS</a:t>
            </a:r>
          </a:p>
          <a:p>
            <a:pPr eaLnBrk="1" hangingPunct="1"/>
            <a:r>
              <a:rPr lang="en-AU" altLang="en-US" sz="2400"/>
              <a:t>Cromolyn/Nedocromil </a:t>
            </a:r>
          </a:p>
          <a:p>
            <a:pPr eaLnBrk="1" hangingPunct="1"/>
            <a:r>
              <a:rPr lang="en-AU" altLang="en-US" sz="2400"/>
              <a:t>Methylxanthines: Theophylline </a:t>
            </a:r>
          </a:p>
          <a:p>
            <a:pPr eaLnBrk="1" hangingPunct="1"/>
            <a:r>
              <a:rPr lang="en-AU" altLang="en-US" sz="2400"/>
              <a:t>Systemic steroids :dexamethasone,hydrocortisone,methylpredinisolone, prednisolone </a:t>
            </a:r>
          </a:p>
          <a:p>
            <a:pPr eaLnBrk="1" hangingPunct="1"/>
            <a:r>
              <a:rPr lang="en-AU" altLang="en-US" sz="2400"/>
              <a:t>LAMA (Long acting muscarinic antagonists ): Tiotropium bromide</a:t>
            </a:r>
          </a:p>
          <a:p>
            <a:pPr eaLnBrk="1" hangingPunct="1"/>
            <a:r>
              <a:rPr lang="en-AU" altLang="en-US" sz="2400"/>
              <a:t>Biological therapy </a:t>
            </a:r>
          </a:p>
        </p:txBody>
      </p:sp>
      <p:pic>
        <p:nvPicPr>
          <p:cNvPr id="79876" name="Picture 4">
            <a:extLst>
              <a:ext uri="{FF2B5EF4-FFF2-40B4-BE49-F238E27FC236}">
                <a16:creationId xmlns:a16="http://schemas.microsoft.com/office/drawing/2014/main" id="{4587F6C6-76D7-BE1C-0F53-35B113AF1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2205038"/>
            <a:ext cx="12557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BB3657C-984A-D44D-85FA-C2E8C7098836}"/>
              </a:ext>
            </a:extLst>
          </p:cNvPr>
          <p:cNvSpPr>
            <a:spLocks noGrp="1" noRot="1" noChangeArrowheads="1"/>
          </p:cNvSpPr>
          <p:nvPr>
            <p:ph type="title"/>
          </p:nvPr>
        </p:nvSpPr>
        <p:spPr/>
        <p:txBody>
          <a:bodyPr/>
          <a:lstStyle/>
          <a:p>
            <a:endParaRPr lang="ar-JO" altLang="en-US"/>
          </a:p>
        </p:txBody>
      </p:sp>
      <p:sp>
        <p:nvSpPr>
          <p:cNvPr id="22531" name="Rectangle 3">
            <a:extLst>
              <a:ext uri="{FF2B5EF4-FFF2-40B4-BE49-F238E27FC236}">
                <a16:creationId xmlns:a16="http://schemas.microsoft.com/office/drawing/2014/main" id="{35AEF748-7B41-4B70-EBE7-A22A2BF46824}"/>
              </a:ext>
            </a:extLst>
          </p:cNvPr>
          <p:cNvSpPr>
            <a:spLocks noGrp="1" noRot="1" noChangeArrowheads="1"/>
          </p:cNvSpPr>
          <p:nvPr>
            <p:ph type="body" idx="1"/>
          </p:nvPr>
        </p:nvSpPr>
        <p:spPr>
          <a:xfrm>
            <a:off x="684213" y="762000"/>
            <a:ext cx="8018462" cy="6096000"/>
          </a:xfrm>
          <a:ln>
            <a:solidFill>
              <a:schemeClr val="folHlink"/>
            </a:solidFill>
            <a:miter lim="800000"/>
            <a:headEnd/>
            <a:tailEnd/>
          </a:ln>
        </p:spPr>
        <p:txBody>
          <a:bodyPr/>
          <a:lstStyle/>
          <a:p>
            <a:pPr>
              <a:lnSpc>
                <a:spcPct val="80000"/>
              </a:lnSpc>
            </a:pPr>
            <a:r>
              <a:rPr lang="en-US" altLang="en-US" sz="2800">
                <a:solidFill>
                  <a:schemeClr val="folHlink"/>
                </a:solidFill>
              </a:rPr>
              <a:t>Hyperinflation ---&gt; </a:t>
            </a:r>
            <a:r>
              <a:rPr lang="en-US" altLang="en-US" sz="2800"/>
              <a:t>compensates for the airflow obstruction, but this later on causes   alveolar </a:t>
            </a:r>
            <a:r>
              <a:rPr lang="en-US" altLang="en-US" sz="2800">
                <a:solidFill>
                  <a:schemeClr val="folHlink"/>
                </a:solidFill>
              </a:rPr>
              <a:t>hypoventilation  V/Q mismatch -</a:t>
            </a:r>
            <a:r>
              <a:rPr lang="en-US" altLang="en-US" sz="2800">
                <a:solidFill>
                  <a:schemeClr val="folHlink"/>
                </a:solidFill>
                <a:sym typeface="Wingdings" panose="05000000000000000000" pitchFamily="2" charset="2"/>
              </a:rPr>
              <a:t> HYPOXIA </a:t>
            </a:r>
          </a:p>
          <a:p>
            <a:pPr>
              <a:lnSpc>
                <a:spcPct val="80000"/>
              </a:lnSpc>
            </a:pPr>
            <a:endParaRPr lang="en-US" altLang="en-US" sz="2800">
              <a:solidFill>
                <a:schemeClr val="folHlink"/>
              </a:solidFill>
              <a:sym typeface="Wingdings" panose="05000000000000000000" pitchFamily="2" charset="2"/>
            </a:endParaRPr>
          </a:p>
          <a:p>
            <a:pPr>
              <a:lnSpc>
                <a:spcPct val="80000"/>
              </a:lnSpc>
            </a:pPr>
            <a:r>
              <a:rPr lang="en-US" altLang="en-US" sz="2800"/>
              <a:t>Hyperventilation triggered by the hypoxic drive also causes a decrease in PaCO2   hypercarbia is prevented by the ready diffusion of carbon dioxide across alveolar capillary </a:t>
            </a:r>
            <a:r>
              <a:rPr lang="en-US" altLang="en-US" sz="2800">
                <a:solidFill>
                  <a:schemeClr val="tx2"/>
                </a:solidFill>
              </a:rPr>
              <a:t>membranes.Respiratory alkalosis </a:t>
            </a:r>
          </a:p>
          <a:p>
            <a:pPr>
              <a:lnSpc>
                <a:spcPct val="80000"/>
              </a:lnSpc>
            </a:pPr>
            <a:endParaRPr lang="en-US" altLang="en-US" sz="2800"/>
          </a:p>
          <a:p>
            <a:pPr>
              <a:lnSpc>
                <a:spcPct val="80000"/>
              </a:lnSpc>
            </a:pPr>
            <a:r>
              <a:rPr lang="en-US" altLang="en-US" sz="2800"/>
              <a:t>e in the early stages of an acute episode have hypoxemia in the absence of carbon dioxide retention.</a:t>
            </a:r>
            <a:r>
              <a:rPr lang="en-US" altLang="en-US" sz="2800">
                <a:solidFill>
                  <a:srgbClr val="FFFF00"/>
                </a:solidFill>
              </a:rPr>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DE88CB42-457C-A02A-AEE9-E43C0CBB80C5}"/>
              </a:ext>
            </a:extLst>
          </p:cNvPr>
          <p:cNvSpPr>
            <a:spLocks noGrp="1"/>
          </p:cNvSpPr>
          <p:nvPr>
            <p:ph type="title"/>
          </p:nvPr>
        </p:nvSpPr>
        <p:spPr/>
        <p:txBody>
          <a:bodyPr/>
          <a:lstStyle/>
          <a:p>
            <a:pPr eaLnBrk="1" hangingPunct="1"/>
            <a:r>
              <a:rPr lang="en-AU" altLang="en-US"/>
              <a:t>ICS</a:t>
            </a:r>
          </a:p>
        </p:txBody>
      </p:sp>
      <p:sp>
        <p:nvSpPr>
          <p:cNvPr id="80899" name="Content Placeholder 2">
            <a:extLst>
              <a:ext uri="{FF2B5EF4-FFF2-40B4-BE49-F238E27FC236}">
                <a16:creationId xmlns:a16="http://schemas.microsoft.com/office/drawing/2014/main" id="{4A7016CF-367A-151C-C6F2-E0C42F03219A}"/>
              </a:ext>
            </a:extLst>
          </p:cNvPr>
          <p:cNvSpPr>
            <a:spLocks noGrp="1"/>
          </p:cNvSpPr>
          <p:nvPr>
            <p:ph idx="1"/>
          </p:nvPr>
        </p:nvSpPr>
        <p:spPr>
          <a:xfrm>
            <a:off x="250825" y="1196975"/>
            <a:ext cx="8229600" cy="4525963"/>
          </a:xfrm>
        </p:spPr>
        <p:txBody>
          <a:bodyPr/>
          <a:lstStyle/>
          <a:p>
            <a:pPr eaLnBrk="1" hangingPunct="1"/>
            <a:r>
              <a:rPr lang="en-AU" altLang="en-US"/>
              <a:t> Topically active, poorly absorbed, and least likely to cause adverse effects.</a:t>
            </a:r>
          </a:p>
          <a:p>
            <a:pPr eaLnBrk="1" hangingPunct="1"/>
            <a:r>
              <a:rPr lang="en-AU" altLang="en-US"/>
              <a:t> Inhaled forms reduce the need for systemic corticosteroids. </a:t>
            </a:r>
          </a:p>
          <a:p>
            <a:pPr eaLnBrk="1" hangingPunct="1"/>
            <a:r>
              <a:rPr lang="en-AU" altLang="en-US">
                <a:solidFill>
                  <a:schemeClr val="accent1"/>
                </a:solidFill>
              </a:rPr>
              <a:t>-</a:t>
            </a:r>
            <a:r>
              <a:rPr lang="en-AU" altLang="en-US" sz="2800">
                <a:solidFill>
                  <a:schemeClr val="accent1"/>
                </a:solidFill>
              </a:rPr>
              <a:t>Block late asthmatic response to allergens</a:t>
            </a:r>
          </a:p>
          <a:p>
            <a:pPr eaLnBrk="1" hangingPunct="1"/>
            <a:r>
              <a:rPr lang="en-AU" altLang="en-US" sz="2800">
                <a:solidFill>
                  <a:schemeClr val="accent1"/>
                </a:solidFill>
              </a:rPr>
              <a:t>-Reduce airway hyperresponsiveness</a:t>
            </a:r>
          </a:p>
          <a:p>
            <a:pPr eaLnBrk="1" hangingPunct="1"/>
            <a:r>
              <a:rPr lang="en-AU" altLang="en-US" sz="2800">
                <a:solidFill>
                  <a:schemeClr val="accent1"/>
                </a:solidFill>
              </a:rPr>
              <a:t>-Inhibit cytokine production, adhesion protein activation, and inflammatory cell migration and activation</a:t>
            </a:r>
          </a:p>
          <a:p>
            <a:pPr eaLnBrk="1" hangingPunct="1"/>
            <a:r>
              <a:rPr lang="en-AU" altLang="en-US" sz="2800">
                <a:solidFill>
                  <a:schemeClr val="accent1"/>
                </a:solidFill>
              </a:rPr>
              <a:t>-Reverse beta2-receptor downregulation</a:t>
            </a:r>
            <a:endParaRPr lang="en-AU" altLang="en-US"/>
          </a:p>
          <a:p>
            <a:pPr eaLnBrk="1" hangingPunct="1"/>
            <a:endParaRPr lang="en-AU" altLang="en-US"/>
          </a:p>
        </p:txBody>
      </p:sp>
      <p:pic>
        <p:nvPicPr>
          <p:cNvPr id="80900" name="Picture 4">
            <a:extLst>
              <a:ext uri="{FF2B5EF4-FFF2-40B4-BE49-F238E27FC236}">
                <a16:creationId xmlns:a16="http://schemas.microsoft.com/office/drawing/2014/main" id="{A5D887CC-D7E1-DBCF-35B9-EC2E1615D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5373688"/>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76946BE8-E1D1-1A5E-3CD7-DE9FD963474B}"/>
              </a:ext>
            </a:extLst>
          </p:cNvPr>
          <p:cNvSpPr>
            <a:spLocks noGrp="1"/>
          </p:cNvSpPr>
          <p:nvPr>
            <p:ph type="title"/>
          </p:nvPr>
        </p:nvSpPr>
        <p:spPr/>
        <p:txBody>
          <a:bodyPr/>
          <a:lstStyle/>
          <a:p>
            <a:pPr eaLnBrk="1" hangingPunct="1"/>
            <a:r>
              <a:rPr lang="en-AU" altLang="en-US"/>
              <a:t>ICS</a:t>
            </a:r>
          </a:p>
        </p:txBody>
      </p:sp>
      <p:sp>
        <p:nvSpPr>
          <p:cNvPr id="81923" name="Content Placeholder 2">
            <a:extLst>
              <a:ext uri="{FF2B5EF4-FFF2-40B4-BE49-F238E27FC236}">
                <a16:creationId xmlns:a16="http://schemas.microsoft.com/office/drawing/2014/main" id="{19A9E7E2-58F5-4024-A9C7-8654F70B2D36}"/>
              </a:ext>
            </a:extLst>
          </p:cNvPr>
          <p:cNvSpPr>
            <a:spLocks noGrp="1"/>
          </p:cNvSpPr>
          <p:nvPr>
            <p:ph idx="1"/>
          </p:nvPr>
        </p:nvSpPr>
        <p:spPr>
          <a:xfrm>
            <a:off x="468313" y="1484313"/>
            <a:ext cx="8229600" cy="4525962"/>
          </a:xfrm>
        </p:spPr>
        <p:txBody>
          <a:bodyPr/>
          <a:lstStyle/>
          <a:p>
            <a:pPr eaLnBrk="1" hangingPunct="1"/>
            <a:r>
              <a:rPr lang="en-AU" altLang="en-US"/>
              <a:t>Ciclesonode(Alvesco)</a:t>
            </a:r>
          </a:p>
          <a:p>
            <a:pPr eaLnBrk="1" hangingPunct="1"/>
            <a:r>
              <a:rPr lang="en-AU" altLang="en-US"/>
              <a:t>Fluticasone </a:t>
            </a:r>
          </a:p>
          <a:p>
            <a:pPr eaLnBrk="1" hangingPunct="1"/>
            <a:r>
              <a:rPr lang="en-AU" altLang="en-US"/>
              <a:t>Beclomethasone</a:t>
            </a:r>
          </a:p>
          <a:p>
            <a:pPr eaLnBrk="1" hangingPunct="1"/>
            <a:r>
              <a:rPr lang="en-AU" altLang="en-US"/>
              <a:t>Budesonide</a:t>
            </a:r>
          </a:p>
          <a:p>
            <a:pPr eaLnBrk="1" hangingPunct="1"/>
            <a:r>
              <a:rPr lang="en-AU" altLang="en-US"/>
              <a:t>Mometasone furate</a:t>
            </a:r>
          </a:p>
          <a:p>
            <a:pPr eaLnBrk="1" hangingPunct="1"/>
            <a:endParaRPr lang="en-AU" altLang="en-US"/>
          </a:p>
        </p:txBody>
      </p:sp>
      <p:pic>
        <p:nvPicPr>
          <p:cNvPr id="81924" name="Picture 4">
            <a:extLst>
              <a:ext uri="{FF2B5EF4-FFF2-40B4-BE49-F238E27FC236}">
                <a16:creationId xmlns:a16="http://schemas.microsoft.com/office/drawing/2014/main" id="{019B39D7-175D-7744-AA37-0EF89FCD67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4724400"/>
            <a:ext cx="12557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C37F7F2C-BA4F-AFF2-4BA0-874E6152C103}"/>
              </a:ext>
            </a:extLst>
          </p:cNvPr>
          <p:cNvSpPr>
            <a:spLocks noGrp="1"/>
          </p:cNvSpPr>
          <p:nvPr>
            <p:ph type="title"/>
          </p:nvPr>
        </p:nvSpPr>
        <p:spPr/>
        <p:txBody>
          <a:bodyPr/>
          <a:lstStyle/>
          <a:p>
            <a:r>
              <a:rPr lang="en-US" altLang="en-US"/>
              <a:t>LABA</a:t>
            </a:r>
            <a:endParaRPr lang="ar-JO" altLang="en-US"/>
          </a:p>
        </p:txBody>
      </p:sp>
      <p:sp>
        <p:nvSpPr>
          <p:cNvPr id="82947" name="Content Placeholder 2">
            <a:extLst>
              <a:ext uri="{FF2B5EF4-FFF2-40B4-BE49-F238E27FC236}">
                <a16:creationId xmlns:a16="http://schemas.microsoft.com/office/drawing/2014/main" id="{3CF83AB9-B815-013F-5F49-4B37204ABA8F}"/>
              </a:ext>
            </a:extLst>
          </p:cNvPr>
          <p:cNvSpPr>
            <a:spLocks noGrp="1"/>
          </p:cNvSpPr>
          <p:nvPr>
            <p:ph idx="1"/>
          </p:nvPr>
        </p:nvSpPr>
        <p:spPr/>
        <p:txBody>
          <a:bodyPr/>
          <a:lstStyle/>
          <a:p>
            <a:r>
              <a:rPr lang="en-US" altLang="en-US"/>
              <a:t>Not for acute episodes</a:t>
            </a:r>
          </a:p>
          <a:p>
            <a:r>
              <a:rPr lang="en-US" altLang="en-US"/>
              <a:t>Preventive treatment of nocturnal and EIA</a:t>
            </a:r>
          </a:p>
          <a:p>
            <a:r>
              <a:rPr lang="en-US" altLang="en-US"/>
              <a:t>Should not be used as single  agent (combination) if it other plans not successful.</a:t>
            </a:r>
          </a:p>
          <a:p>
            <a:r>
              <a:rPr lang="en-US" altLang="en-US"/>
              <a:t>Studies : may increase risk of severe asthma episodes and death with severe episodes.</a:t>
            </a:r>
          </a:p>
          <a:p>
            <a:r>
              <a:rPr lang="en-US" altLang="en-US"/>
              <a:t>Salmetrol,formoterol </a:t>
            </a:r>
            <a:endParaRPr lang="ar-JO"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B621B22-6C32-3B56-CDF3-5CE2C335CFC6}"/>
              </a:ext>
            </a:extLst>
          </p:cNvPr>
          <p:cNvSpPr>
            <a:spLocks noGrp="1"/>
          </p:cNvSpPr>
          <p:nvPr>
            <p:ph type="title"/>
          </p:nvPr>
        </p:nvSpPr>
        <p:spPr/>
        <p:txBody>
          <a:bodyPr/>
          <a:lstStyle/>
          <a:p>
            <a:pPr eaLnBrk="1" hangingPunct="1"/>
            <a:r>
              <a:rPr lang="en-AU" altLang="en-US"/>
              <a:t>Systemic steroids</a:t>
            </a:r>
          </a:p>
        </p:txBody>
      </p:sp>
      <p:sp>
        <p:nvSpPr>
          <p:cNvPr id="83971" name="Content Placeholder 2">
            <a:extLst>
              <a:ext uri="{FF2B5EF4-FFF2-40B4-BE49-F238E27FC236}">
                <a16:creationId xmlns:a16="http://schemas.microsoft.com/office/drawing/2014/main" id="{1477EFC8-DAE9-BFB9-2941-22173DB5DD6B}"/>
              </a:ext>
            </a:extLst>
          </p:cNvPr>
          <p:cNvSpPr>
            <a:spLocks noGrp="1"/>
          </p:cNvSpPr>
          <p:nvPr>
            <p:ph idx="1"/>
          </p:nvPr>
        </p:nvSpPr>
        <p:spPr/>
        <p:txBody>
          <a:bodyPr/>
          <a:lstStyle/>
          <a:p>
            <a:pPr eaLnBrk="1" hangingPunct="1"/>
            <a:r>
              <a:rPr lang="en-AU" altLang="en-US"/>
              <a:t>Relief : (3-10 d) to gain prompt control of inadequately controlled acute asthmatic episodes. </a:t>
            </a:r>
          </a:p>
          <a:p>
            <a:pPr eaLnBrk="1" hangingPunct="1"/>
            <a:r>
              <a:rPr lang="en-AU" altLang="en-US"/>
              <a:t>Long-term  :sevre persistent asthma .  </a:t>
            </a:r>
          </a:p>
          <a:p>
            <a:pPr eaLnBrk="1" hangingPunct="1"/>
            <a:r>
              <a:rPr lang="en-AU" altLang="en-US"/>
              <a:t>Reverse beta2-receptor subsensitivity and downregulation</a:t>
            </a:r>
          </a:p>
          <a:p>
            <a:pPr eaLnBrk="1" hangingPunct="1"/>
            <a:r>
              <a:rPr lang="en-AU" altLang="en-US"/>
              <a:t>Higher-dose GCS  no advantage in severe asthma exacerbations.</a:t>
            </a:r>
          </a:p>
          <a:p>
            <a:pPr eaLnBrk="1" hangingPunct="1"/>
            <a:r>
              <a:rPr lang="en-AU" altLang="en-US"/>
              <a:t>IV route no advantage over oral therapy</a:t>
            </a:r>
          </a:p>
          <a:p>
            <a:pPr eaLnBrk="1" hangingPunct="1"/>
            <a:endParaRPr lang="en-AU" altLang="en-US"/>
          </a:p>
        </p:txBody>
      </p:sp>
      <p:pic>
        <p:nvPicPr>
          <p:cNvPr id="83972" name="Picture 4">
            <a:extLst>
              <a:ext uri="{FF2B5EF4-FFF2-40B4-BE49-F238E27FC236}">
                <a16:creationId xmlns:a16="http://schemas.microsoft.com/office/drawing/2014/main" id="{DFA7046F-140F-8915-FEBB-00F9D9155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188" y="5300663"/>
            <a:ext cx="12557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D0E95E33-2F84-81DA-5673-EE2E37F2758C}"/>
              </a:ext>
            </a:extLst>
          </p:cNvPr>
          <p:cNvSpPr>
            <a:spLocks noGrp="1"/>
          </p:cNvSpPr>
          <p:nvPr>
            <p:ph type="title"/>
          </p:nvPr>
        </p:nvSpPr>
        <p:spPr/>
        <p:txBody>
          <a:bodyPr/>
          <a:lstStyle/>
          <a:p>
            <a:pPr eaLnBrk="1" hangingPunct="1"/>
            <a:r>
              <a:rPr lang="en-AU" altLang="en-US"/>
              <a:t>Leukotrienes Modifiers </a:t>
            </a:r>
          </a:p>
        </p:txBody>
      </p:sp>
      <p:sp>
        <p:nvSpPr>
          <p:cNvPr id="84995" name="Content Placeholder 2">
            <a:extLst>
              <a:ext uri="{FF2B5EF4-FFF2-40B4-BE49-F238E27FC236}">
                <a16:creationId xmlns:a16="http://schemas.microsoft.com/office/drawing/2014/main" id="{98879EBD-5829-6EB7-8699-5FF3C242E132}"/>
              </a:ext>
            </a:extLst>
          </p:cNvPr>
          <p:cNvSpPr>
            <a:spLocks noGrp="1"/>
          </p:cNvSpPr>
          <p:nvPr>
            <p:ph idx="1"/>
          </p:nvPr>
        </p:nvSpPr>
        <p:spPr/>
        <p:txBody>
          <a:bodyPr/>
          <a:lstStyle/>
          <a:p>
            <a:pPr eaLnBrk="1" hangingPunct="1"/>
            <a:r>
              <a:rPr lang="en-AU" altLang="en-US"/>
              <a:t>Counteract  leukotrienes action( bronchospasm, increased vascular permeability, mucosal edema) </a:t>
            </a:r>
          </a:p>
          <a:p>
            <a:pPr eaLnBrk="1" hangingPunct="1">
              <a:buFont typeface="Arial" panose="020B0604020202020204" pitchFamily="34" charset="0"/>
              <a:buNone/>
            </a:pPr>
            <a:endParaRPr lang="en-AU" altLang="en-US"/>
          </a:p>
          <a:p>
            <a:pPr eaLnBrk="1" hangingPunct="1">
              <a:buFont typeface="Arial" panose="020B0604020202020204" pitchFamily="34" charset="0"/>
              <a:buNone/>
            </a:pPr>
            <a:r>
              <a:rPr lang="en-AU" altLang="en-US"/>
              <a:t>  -  5-lipoxygenase inhibitors: </a:t>
            </a:r>
            <a:r>
              <a:rPr lang="en-AU" altLang="en-US">
                <a:solidFill>
                  <a:schemeClr val="accent1"/>
                </a:solidFill>
              </a:rPr>
              <a:t>Zileuton</a:t>
            </a:r>
          </a:p>
          <a:p>
            <a:pPr eaLnBrk="1" hangingPunct="1">
              <a:buFont typeface="Arial" panose="020B0604020202020204" pitchFamily="34" charset="0"/>
              <a:buNone/>
            </a:pPr>
            <a:endParaRPr lang="en-AU" altLang="en-US"/>
          </a:p>
          <a:p>
            <a:pPr eaLnBrk="1" hangingPunct="1">
              <a:buFont typeface="Arial" panose="020B0604020202020204" pitchFamily="34" charset="0"/>
              <a:buNone/>
            </a:pPr>
            <a:r>
              <a:rPr lang="en-AU" altLang="en-US"/>
              <a:t>  -Leukotriene-receptor antagonists :</a:t>
            </a:r>
          </a:p>
          <a:p>
            <a:pPr eaLnBrk="1" hangingPunct="1">
              <a:buFont typeface="Arial" panose="020B0604020202020204" pitchFamily="34" charset="0"/>
              <a:buNone/>
            </a:pPr>
            <a:r>
              <a:rPr lang="en-AU" altLang="en-US">
                <a:solidFill>
                  <a:schemeClr val="accent1"/>
                </a:solidFill>
              </a:rPr>
              <a:t> Zafrilukast  ,Montelukast </a:t>
            </a:r>
            <a:r>
              <a:rPr lang="en-AU" altLang="en-US"/>
              <a:t> </a:t>
            </a:r>
            <a:endParaRPr lang="en-AU" altLang="en-US">
              <a:solidFill>
                <a:schemeClr val="accent1"/>
              </a:solidFill>
            </a:endParaRPr>
          </a:p>
        </p:txBody>
      </p:sp>
      <p:pic>
        <p:nvPicPr>
          <p:cNvPr id="84996" name="Picture 2">
            <a:extLst>
              <a:ext uri="{FF2B5EF4-FFF2-40B4-BE49-F238E27FC236}">
                <a16:creationId xmlns:a16="http://schemas.microsoft.com/office/drawing/2014/main" id="{D88CFECE-69D1-4ED3-47F3-B474B4463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5157788"/>
            <a:ext cx="1258888"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AF10C104-7ECB-91C0-6E1B-25EE02ED3E11}"/>
              </a:ext>
            </a:extLst>
          </p:cNvPr>
          <p:cNvSpPr>
            <a:spLocks noGrp="1"/>
          </p:cNvSpPr>
          <p:nvPr>
            <p:ph type="title"/>
          </p:nvPr>
        </p:nvSpPr>
        <p:spPr/>
        <p:txBody>
          <a:bodyPr/>
          <a:lstStyle/>
          <a:p>
            <a:pPr eaLnBrk="1" hangingPunct="1"/>
            <a:r>
              <a:rPr lang="en-AU" altLang="en-US"/>
              <a:t>Co-morbidities </a:t>
            </a:r>
          </a:p>
        </p:txBody>
      </p:sp>
      <p:sp>
        <p:nvSpPr>
          <p:cNvPr id="3" name="Content Placeholder 2">
            <a:extLst>
              <a:ext uri="{FF2B5EF4-FFF2-40B4-BE49-F238E27FC236}">
                <a16:creationId xmlns:a16="http://schemas.microsoft.com/office/drawing/2014/main" id="{552A7CFF-B35E-3720-6AAE-6278B5A57B41}"/>
              </a:ext>
            </a:extLst>
          </p:cNvPr>
          <p:cNvSpPr>
            <a:spLocks noGrp="1"/>
          </p:cNvSpPr>
          <p:nvPr>
            <p:ph idx="1"/>
          </p:nvPr>
        </p:nvSpPr>
        <p:spPr/>
        <p:txBody>
          <a:bodyPr rtlCol="0">
            <a:normAutofit fontScale="92500" lnSpcReduction="20000"/>
          </a:bodyPr>
          <a:lstStyle/>
          <a:p>
            <a:pPr eaLnBrk="1" fontAlgn="auto" hangingPunct="1">
              <a:spcAft>
                <a:spcPts val="0"/>
              </a:spcAft>
              <a:defRPr/>
            </a:pPr>
            <a:r>
              <a:rPr lang="en-AU" dirty="0" err="1"/>
              <a:t>Bronchopulmonary</a:t>
            </a:r>
            <a:r>
              <a:rPr lang="en-AU" dirty="0"/>
              <a:t> </a:t>
            </a:r>
            <a:r>
              <a:rPr lang="en-AU" dirty="0" err="1"/>
              <a:t>aspergillosis</a:t>
            </a:r>
            <a:endParaRPr lang="en-AU" dirty="0"/>
          </a:p>
          <a:p>
            <a:pPr eaLnBrk="1" fontAlgn="auto" hangingPunct="1">
              <a:spcAft>
                <a:spcPts val="0"/>
              </a:spcAft>
              <a:defRPr/>
            </a:pPr>
            <a:r>
              <a:rPr lang="en-AU" dirty="0" err="1"/>
              <a:t>Gastroesophageal</a:t>
            </a:r>
            <a:r>
              <a:rPr lang="en-AU" dirty="0"/>
              <a:t> reflux disease (GERD)</a:t>
            </a:r>
          </a:p>
          <a:p>
            <a:pPr eaLnBrk="1" fontAlgn="auto" hangingPunct="1">
              <a:spcAft>
                <a:spcPts val="0"/>
              </a:spcAft>
              <a:defRPr/>
            </a:pPr>
            <a:r>
              <a:rPr lang="en-AU" dirty="0">
                <a:hlinkClick r:id="rId3"/>
              </a:rPr>
              <a:t>Obesity</a:t>
            </a:r>
            <a:endParaRPr lang="en-AU" dirty="0"/>
          </a:p>
          <a:p>
            <a:pPr eaLnBrk="1" fontAlgn="auto" hangingPunct="1">
              <a:spcAft>
                <a:spcPts val="0"/>
              </a:spcAft>
              <a:defRPr/>
            </a:pPr>
            <a:r>
              <a:rPr lang="en-AU" dirty="0">
                <a:hlinkClick r:id="rId4"/>
              </a:rPr>
              <a:t>Obstructive sleep </a:t>
            </a:r>
            <a:r>
              <a:rPr lang="en-AU" dirty="0" err="1">
                <a:hlinkClick r:id="rId4"/>
              </a:rPr>
              <a:t>apnea</a:t>
            </a:r>
            <a:endParaRPr lang="en-AU" dirty="0"/>
          </a:p>
          <a:p>
            <a:pPr eaLnBrk="1" fontAlgn="auto" hangingPunct="1">
              <a:spcAft>
                <a:spcPts val="0"/>
              </a:spcAft>
              <a:defRPr/>
            </a:pPr>
            <a:r>
              <a:rPr lang="en-AU" dirty="0"/>
              <a:t>Rhinitis</a:t>
            </a:r>
          </a:p>
          <a:p>
            <a:pPr eaLnBrk="1" fontAlgn="auto" hangingPunct="1">
              <a:spcAft>
                <a:spcPts val="0"/>
              </a:spcAft>
              <a:defRPr/>
            </a:pPr>
            <a:r>
              <a:rPr lang="en-AU" dirty="0"/>
              <a:t>Sinusitis</a:t>
            </a:r>
          </a:p>
          <a:p>
            <a:pPr eaLnBrk="1" fontAlgn="auto" hangingPunct="1">
              <a:spcAft>
                <a:spcPts val="0"/>
              </a:spcAft>
              <a:defRPr/>
            </a:pPr>
            <a:r>
              <a:rPr lang="en-AU" dirty="0"/>
              <a:t>Depression</a:t>
            </a:r>
          </a:p>
          <a:p>
            <a:pPr eaLnBrk="1" fontAlgn="auto" hangingPunct="1">
              <a:spcAft>
                <a:spcPts val="0"/>
              </a:spcAft>
              <a:defRPr/>
            </a:pPr>
            <a:r>
              <a:rPr lang="en-AU" dirty="0"/>
              <a:t>Stress</a:t>
            </a:r>
          </a:p>
          <a:p>
            <a:pPr eaLnBrk="1" fontAlgn="auto" hangingPunct="1">
              <a:spcAft>
                <a:spcPts val="0"/>
              </a:spcAft>
              <a:defRPr/>
            </a:pPr>
            <a:r>
              <a:rPr lang="en-AU" dirty="0"/>
              <a:t>Low vitamin D levels</a:t>
            </a:r>
          </a:p>
        </p:txBody>
      </p:sp>
      <p:pic>
        <p:nvPicPr>
          <p:cNvPr id="86020" name="Picture 4">
            <a:extLst>
              <a:ext uri="{FF2B5EF4-FFF2-40B4-BE49-F238E27FC236}">
                <a16:creationId xmlns:a16="http://schemas.microsoft.com/office/drawing/2014/main" id="{790C8E39-A3B9-3F85-155B-F0DA5752DB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5013325"/>
            <a:ext cx="125571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1ADDB32F-7229-DC68-1611-9CBEF815BE26}"/>
              </a:ext>
            </a:extLst>
          </p:cNvPr>
          <p:cNvSpPr>
            <a:spLocks noGrp="1"/>
          </p:cNvSpPr>
          <p:nvPr>
            <p:ph type="title"/>
          </p:nvPr>
        </p:nvSpPr>
        <p:spPr/>
        <p:txBody>
          <a:bodyPr/>
          <a:lstStyle/>
          <a:p>
            <a:pPr eaLnBrk="1" hangingPunct="1"/>
            <a:r>
              <a:rPr lang="en-AU" altLang="en-US"/>
              <a:t>Biological  treatment</a:t>
            </a:r>
          </a:p>
        </p:txBody>
      </p:sp>
      <p:sp>
        <p:nvSpPr>
          <p:cNvPr id="88067" name="Content Placeholder 2">
            <a:extLst>
              <a:ext uri="{FF2B5EF4-FFF2-40B4-BE49-F238E27FC236}">
                <a16:creationId xmlns:a16="http://schemas.microsoft.com/office/drawing/2014/main" id="{E6787F99-9C36-A5C7-7D22-B4ECF489F1CE}"/>
              </a:ext>
            </a:extLst>
          </p:cNvPr>
          <p:cNvSpPr>
            <a:spLocks noGrp="1"/>
          </p:cNvSpPr>
          <p:nvPr>
            <p:ph idx="1"/>
          </p:nvPr>
        </p:nvSpPr>
        <p:spPr>
          <a:xfrm>
            <a:off x="444500" y="1196975"/>
            <a:ext cx="8229600" cy="4525963"/>
          </a:xfrm>
        </p:spPr>
        <p:txBody>
          <a:bodyPr/>
          <a:lstStyle/>
          <a:p>
            <a:pPr eaLnBrk="1" hangingPunct="1"/>
            <a:endParaRPr lang="en-AU" altLang="en-US"/>
          </a:p>
          <a:p>
            <a:pPr eaLnBrk="1" hangingPunct="1"/>
            <a:r>
              <a:rPr lang="en-AU" altLang="en-US"/>
              <a:t>Mepolizumab and benralizumab ( inhibit IL-5 binding to eosinophils )</a:t>
            </a:r>
          </a:p>
          <a:p>
            <a:pPr eaLnBrk="1" hangingPunct="1"/>
            <a:r>
              <a:rPr lang="en-AU" altLang="en-US"/>
              <a:t>Omalizumab : (IgE antagonist )</a:t>
            </a:r>
          </a:p>
          <a:p>
            <a:pPr eaLnBrk="1" hangingPunct="1"/>
            <a:r>
              <a:rPr lang="en-AU" altLang="en-US"/>
              <a:t>Reslizumab (IL5 antagonist ,adults )</a:t>
            </a:r>
          </a:p>
          <a:p>
            <a:pPr eaLnBrk="1" hangingPunct="1"/>
            <a:r>
              <a:rPr lang="it-IT" altLang="en-US"/>
              <a:t>Pitrakinra (IL4-/IL-13 antagonist) </a:t>
            </a:r>
          </a:p>
          <a:p>
            <a:pPr eaLnBrk="1" hangingPunct="1"/>
            <a:r>
              <a:rPr lang="it-IT" altLang="en-US"/>
              <a:t>Lebrikizumab (IL-13 antagonist)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8A7240FF-741F-EA1F-20D4-CECA1F6268F2}"/>
              </a:ext>
            </a:extLst>
          </p:cNvPr>
          <p:cNvSpPr>
            <a:spLocks noGrp="1"/>
          </p:cNvSpPr>
          <p:nvPr>
            <p:ph type="title"/>
          </p:nvPr>
        </p:nvSpPr>
        <p:spPr/>
        <p:txBody>
          <a:bodyPr/>
          <a:lstStyle/>
          <a:p>
            <a:pPr eaLnBrk="1" hangingPunct="1"/>
            <a:r>
              <a:rPr lang="en-AU" altLang="en-US"/>
              <a:t>Conclusion</a:t>
            </a:r>
          </a:p>
        </p:txBody>
      </p:sp>
      <p:sp>
        <p:nvSpPr>
          <p:cNvPr id="90115" name="Content Placeholder 2">
            <a:extLst>
              <a:ext uri="{FF2B5EF4-FFF2-40B4-BE49-F238E27FC236}">
                <a16:creationId xmlns:a16="http://schemas.microsoft.com/office/drawing/2014/main" id="{9B57D996-0082-AECF-1BEC-975AC5639FA5}"/>
              </a:ext>
            </a:extLst>
          </p:cNvPr>
          <p:cNvSpPr>
            <a:spLocks noGrp="1"/>
          </p:cNvSpPr>
          <p:nvPr>
            <p:ph idx="1"/>
          </p:nvPr>
        </p:nvSpPr>
        <p:spPr/>
        <p:txBody>
          <a:bodyPr/>
          <a:lstStyle/>
          <a:p>
            <a:pPr eaLnBrk="1" hangingPunct="1"/>
            <a:r>
              <a:rPr lang="en-AU" altLang="en-US"/>
              <a:t>A number of recent advances in treating asthma exist, HOWEVER</a:t>
            </a:r>
          </a:p>
          <a:p>
            <a:pPr eaLnBrk="1" hangingPunct="1"/>
            <a:r>
              <a:rPr lang="en-AU" altLang="en-US"/>
              <a:t>Importance of adhering to essentials in Treating childhood asthma.</a:t>
            </a:r>
          </a:p>
          <a:p>
            <a:pPr eaLnBrk="1" hangingPunct="1"/>
            <a:r>
              <a:rPr lang="en-AU" altLang="en-US"/>
              <a:t>Childhood asthma can be treated at community level.</a:t>
            </a:r>
          </a:p>
          <a:p>
            <a:pPr eaLnBrk="1" hangingPunct="1"/>
            <a:r>
              <a:rPr lang="en-AU" altLang="en-US"/>
              <a:t>Healthworkers should try to focus on improving quality of indoor and outdoor aie quality.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8E6F1DC2-5212-33D7-698C-6093AEE243DB}"/>
              </a:ext>
            </a:extLst>
          </p:cNvPr>
          <p:cNvSpPr>
            <a:spLocks noGrp="1"/>
          </p:cNvSpPr>
          <p:nvPr>
            <p:ph type="title"/>
          </p:nvPr>
        </p:nvSpPr>
        <p:spPr/>
        <p:txBody>
          <a:bodyPr/>
          <a:lstStyle/>
          <a:p>
            <a:endParaRPr lang="ar-JO" altLang="en-US"/>
          </a:p>
        </p:txBody>
      </p:sp>
      <p:sp>
        <p:nvSpPr>
          <p:cNvPr id="91139" name="Content Placeholder 2">
            <a:extLst>
              <a:ext uri="{FF2B5EF4-FFF2-40B4-BE49-F238E27FC236}">
                <a16:creationId xmlns:a16="http://schemas.microsoft.com/office/drawing/2014/main" id="{AF5D8790-43BA-7BE0-AC1D-7B8D634154CD}"/>
              </a:ext>
            </a:extLst>
          </p:cNvPr>
          <p:cNvSpPr>
            <a:spLocks noGrp="1"/>
          </p:cNvSpPr>
          <p:nvPr>
            <p:ph idx="1"/>
          </p:nvPr>
        </p:nvSpPr>
        <p:spPr/>
        <p:txBody>
          <a:bodyPr/>
          <a:lstStyle/>
          <a:p>
            <a:endParaRPr lang="ar-JO" altLang="en-US"/>
          </a:p>
        </p:txBody>
      </p:sp>
      <p:pic>
        <p:nvPicPr>
          <p:cNvPr id="91140" name="Picture 2">
            <a:extLst>
              <a:ext uri="{FF2B5EF4-FFF2-40B4-BE49-F238E27FC236}">
                <a16:creationId xmlns:a16="http://schemas.microsoft.com/office/drawing/2014/main" id="{DDF524C9-D52F-5573-DFF2-57CB577BB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2520950"/>
            <a:ext cx="9024938" cy="252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1297B845-A148-3DD5-6972-4A93193DED58}"/>
              </a:ext>
            </a:extLst>
          </p:cNvPr>
          <p:cNvSpPr>
            <a:spLocks noGrp="1"/>
          </p:cNvSpPr>
          <p:nvPr>
            <p:ph type="ctrTitle"/>
          </p:nvPr>
        </p:nvSpPr>
        <p:spPr/>
        <p:txBody>
          <a:bodyPr/>
          <a:lstStyle/>
          <a:p>
            <a:r>
              <a:rPr lang="en-US" altLang="en-US" sz="6000" b="1" i="1">
                <a:solidFill>
                  <a:srgbClr val="FF0000"/>
                </a:solidFill>
              </a:rPr>
              <a:t>Management: Acute severe Asthma  </a:t>
            </a:r>
            <a:endParaRPr lang="ar-JO" altLang="en-US" sz="6000" b="1" i="1">
              <a:solidFill>
                <a:srgbClr val="FF0000"/>
              </a:solidFill>
            </a:endParaRPr>
          </a:p>
        </p:txBody>
      </p:sp>
      <p:sp>
        <p:nvSpPr>
          <p:cNvPr id="4" name="Subtitle 3">
            <a:extLst>
              <a:ext uri="{FF2B5EF4-FFF2-40B4-BE49-F238E27FC236}">
                <a16:creationId xmlns:a16="http://schemas.microsoft.com/office/drawing/2014/main" id="{58EA1FA6-4FAC-D12A-5292-07875B3843E0}"/>
              </a:ext>
            </a:extLst>
          </p:cNvPr>
          <p:cNvSpPr>
            <a:spLocks noGrp="1"/>
          </p:cNvSpPr>
          <p:nvPr>
            <p:ph type="subTitle" idx="1"/>
          </p:nvPr>
        </p:nvSpPr>
        <p:spPr/>
        <p:txBody>
          <a:bodyPr/>
          <a:lstStyle/>
          <a:p>
            <a:pPr>
              <a:defRPr/>
            </a:pPr>
            <a:endParaRPr lang="ar-J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F9273115-29AF-A0D8-CC6A-39350D2597E6}"/>
              </a:ext>
            </a:extLst>
          </p:cNvPr>
          <p:cNvSpPr>
            <a:spLocks noGrp="1" noRot="1" noChangeArrowheads="1"/>
          </p:cNvSpPr>
          <p:nvPr>
            <p:ph type="body" idx="1"/>
          </p:nvPr>
        </p:nvSpPr>
        <p:spPr>
          <a:xfrm>
            <a:off x="250825" y="692150"/>
            <a:ext cx="8594725" cy="5835650"/>
          </a:xfrm>
        </p:spPr>
        <p:txBody>
          <a:bodyPr/>
          <a:lstStyle/>
          <a:p>
            <a:pPr>
              <a:lnSpc>
                <a:spcPct val="80000"/>
              </a:lnSpc>
              <a:defRPr/>
            </a:pPr>
            <a:r>
              <a:rPr lang="en-US" sz="2800" dirty="0"/>
              <a:t>With worsening obstruction and increasing ventilation-perfusion mismatch, carbon dioxide retention occurs. </a:t>
            </a:r>
          </a:p>
          <a:p>
            <a:pPr>
              <a:lnSpc>
                <a:spcPct val="80000"/>
              </a:lnSpc>
              <a:defRPr/>
            </a:pPr>
            <a:r>
              <a:rPr lang="en-US" sz="2800" dirty="0"/>
              <a:t>Later, the increased work of breathing, increased oxygen consumption, and increased cardiac output result in metabolic acidosis. Respiratory failure leads to </a:t>
            </a:r>
            <a:r>
              <a:rPr lang="en-US" dirty="0">
                <a:solidFill>
                  <a:schemeClr val="accent1">
                    <a:lumMod val="75000"/>
                  </a:schemeClr>
                </a:solidFill>
              </a:rPr>
              <a:t>Respiratory Acidosis</a:t>
            </a:r>
            <a:r>
              <a:rPr lang="en-US" sz="2800" dirty="0">
                <a:solidFill>
                  <a:schemeClr val="accent1">
                    <a:lumMod val="75000"/>
                  </a:schemeClr>
                </a:solidFill>
              </a:rPr>
              <a:t>. </a:t>
            </a:r>
          </a:p>
          <a:p>
            <a:pPr>
              <a:lnSpc>
                <a:spcPct val="80000"/>
              </a:lnSpc>
              <a:defRPr/>
            </a:pPr>
            <a:r>
              <a:rPr lang="en-US" dirty="0"/>
              <a:t>Chronic inflammation</a:t>
            </a:r>
            <a:r>
              <a:rPr lang="en-US" sz="2800" dirty="0"/>
              <a:t> of the airways is associated with increased BHR,. In some patients with chronic asthma, airflow limitation may be only partially reversible because of airway remodeling (</a:t>
            </a:r>
            <a:r>
              <a:rPr lang="en-US" sz="2800" dirty="0">
                <a:solidFill>
                  <a:schemeClr val="accent1">
                    <a:lumMod val="75000"/>
                  </a:schemeClr>
                </a:solidFill>
              </a:rPr>
              <a:t>hypertrophy and hyperplasia of smooth muscle, </a:t>
            </a:r>
            <a:r>
              <a:rPr lang="en-US" sz="2800" dirty="0" err="1">
                <a:solidFill>
                  <a:schemeClr val="accent1">
                    <a:lumMod val="75000"/>
                  </a:schemeClr>
                </a:solidFill>
              </a:rPr>
              <a:t>subepithelial</a:t>
            </a:r>
            <a:r>
              <a:rPr lang="en-US" sz="2800" dirty="0">
                <a:solidFill>
                  <a:schemeClr val="accent1">
                    <a:lumMod val="75000"/>
                  </a:schemeClr>
                </a:solidFill>
              </a:rPr>
              <a:t> fibrosis) </a:t>
            </a:r>
            <a:r>
              <a:rPr lang="en-US" sz="2800" dirty="0"/>
              <a:t>that occurs with chronic untreated disease. </a:t>
            </a:r>
          </a:p>
          <a:p>
            <a:pPr>
              <a:lnSpc>
                <a:spcPct val="80000"/>
              </a:lnSpc>
              <a:defRPr/>
            </a:pPr>
            <a:endParaRPr lang="en-US" sz="2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2477DE88-5A95-A16F-AFB0-53F2AA1593A9}"/>
              </a:ext>
            </a:extLst>
          </p:cNvPr>
          <p:cNvSpPr>
            <a:spLocks noGrp="1"/>
          </p:cNvSpPr>
          <p:nvPr>
            <p:ph type="title"/>
          </p:nvPr>
        </p:nvSpPr>
        <p:spPr/>
        <p:txBody>
          <a:bodyPr/>
          <a:lstStyle/>
          <a:p>
            <a:br>
              <a:rPr lang="en-US" altLang="en-US" b="1" u="sng">
                <a:solidFill>
                  <a:srgbClr val="FF0000"/>
                </a:solidFill>
              </a:rPr>
            </a:br>
            <a:r>
              <a:rPr lang="en-US" altLang="en-US" b="1" u="sng">
                <a:solidFill>
                  <a:srgbClr val="FF0000"/>
                </a:solidFill>
              </a:rPr>
              <a:t>Severe asthma is indicated by: </a:t>
            </a:r>
            <a:br>
              <a:rPr lang="en-US" altLang="en-US" b="1" u="sng">
                <a:solidFill>
                  <a:srgbClr val="FF0000"/>
                </a:solidFill>
              </a:rPr>
            </a:br>
            <a:endParaRPr lang="ar-JO" altLang="en-US">
              <a:solidFill>
                <a:srgbClr val="FF0000"/>
              </a:solidFill>
            </a:endParaRPr>
          </a:p>
        </p:txBody>
      </p:sp>
      <p:sp>
        <p:nvSpPr>
          <p:cNvPr id="93187" name="Content Placeholder 2">
            <a:extLst>
              <a:ext uri="{FF2B5EF4-FFF2-40B4-BE49-F238E27FC236}">
                <a16:creationId xmlns:a16="http://schemas.microsoft.com/office/drawing/2014/main" id="{C6125DF9-F56E-09BF-7D78-E9B6695F986B}"/>
              </a:ext>
            </a:extLst>
          </p:cNvPr>
          <p:cNvSpPr>
            <a:spLocks noGrp="1"/>
          </p:cNvSpPr>
          <p:nvPr>
            <p:ph idx="1"/>
          </p:nvPr>
        </p:nvSpPr>
        <p:spPr/>
        <p:txBody>
          <a:bodyPr/>
          <a:lstStyle/>
          <a:p>
            <a:r>
              <a:rPr lang="en-US" altLang="en-US"/>
              <a:t>Apprehensiveness </a:t>
            </a:r>
          </a:p>
          <a:p>
            <a:r>
              <a:rPr lang="en-US" altLang="en-US"/>
              <a:t>Unable to complete sentences in one breath </a:t>
            </a:r>
          </a:p>
          <a:p>
            <a:r>
              <a:rPr lang="en-US" altLang="en-US"/>
              <a:t>SaO2&lt;92% in room air after three appropriate doses of inhaled salbutamol within 60 mins. </a:t>
            </a:r>
          </a:p>
          <a:p>
            <a:r>
              <a:rPr lang="en-US" altLang="en-US"/>
              <a:t>Tachycardia &gt;120 in children aged &gt;5 yr &gt;130 in children aged 2-5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7997E162-A0F2-263F-1933-AEDC256BAD78}"/>
              </a:ext>
            </a:extLst>
          </p:cNvPr>
          <p:cNvSpPr>
            <a:spLocks noGrp="1"/>
          </p:cNvSpPr>
          <p:nvPr>
            <p:ph type="title"/>
          </p:nvPr>
        </p:nvSpPr>
        <p:spPr/>
        <p:txBody>
          <a:bodyPr/>
          <a:lstStyle/>
          <a:p>
            <a:endParaRPr lang="ar-JO" altLang="en-US"/>
          </a:p>
        </p:txBody>
      </p:sp>
      <p:sp>
        <p:nvSpPr>
          <p:cNvPr id="94211" name="Content Placeholder 2">
            <a:extLst>
              <a:ext uri="{FF2B5EF4-FFF2-40B4-BE49-F238E27FC236}">
                <a16:creationId xmlns:a16="http://schemas.microsoft.com/office/drawing/2014/main" id="{3F4ACD77-3733-8D72-67A3-510C1689243B}"/>
              </a:ext>
            </a:extLst>
          </p:cNvPr>
          <p:cNvSpPr>
            <a:spLocks noGrp="1"/>
          </p:cNvSpPr>
          <p:nvPr>
            <p:ph idx="1"/>
          </p:nvPr>
        </p:nvSpPr>
        <p:spPr/>
        <p:txBody>
          <a:bodyPr/>
          <a:lstStyle/>
          <a:p>
            <a:r>
              <a:rPr lang="en-US" altLang="en-US" b="1"/>
              <a:t>Increasing tachycardia denotes worsening asthma or increasing doses of salbutamol. Tachycardia is universal in the setting of a salbutamol infusion. (? SVT) </a:t>
            </a:r>
          </a:p>
          <a:p>
            <a:r>
              <a:rPr lang="en-US" altLang="en-US" b="1"/>
              <a:t>Tachypnoea &gt;30 in children aged &gt;5 yr &gt;50 in children aged 2-5 yr </a:t>
            </a:r>
          </a:p>
          <a:p>
            <a:r>
              <a:rPr lang="en-US" altLang="en-US" b="1"/>
              <a:t>Palpable pulsus paradoxus (equates to ≥15 mm Hg) – NB all asthmatics have some degree of pulsus paradoxus at rest.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FD9332A8-3ED8-D0C6-832B-8BDF6C4985A2}"/>
              </a:ext>
            </a:extLst>
          </p:cNvPr>
          <p:cNvSpPr>
            <a:spLocks noGrp="1"/>
          </p:cNvSpPr>
          <p:nvPr>
            <p:ph type="title"/>
          </p:nvPr>
        </p:nvSpPr>
        <p:spPr/>
        <p:txBody>
          <a:bodyPr/>
          <a:lstStyle/>
          <a:p>
            <a:br>
              <a:rPr lang="en-US" altLang="en-US" b="1" u="sng">
                <a:solidFill>
                  <a:srgbClr val="FF0000"/>
                </a:solidFill>
              </a:rPr>
            </a:br>
            <a:r>
              <a:rPr lang="en-US" altLang="en-US" b="1" u="sng">
                <a:solidFill>
                  <a:srgbClr val="FF0000"/>
                </a:solidFill>
              </a:rPr>
              <a:t>Progressive worsening: </a:t>
            </a:r>
            <a:br>
              <a:rPr lang="en-US" altLang="en-US" b="1" u="sng">
                <a:solidFill>
                  <a:srgbClr val="FF0000"/>
                </a:solidFill>
              </a:rPr>
            </a:br>
            <a:endParaRPr lang="ar-JO" altLang="en-US">
              <a:solidFill>
                <a:srgbClr val="FF0000"/>
              </a:solidFill>
            </a:endParaRPr>
          </a:p>
        </p:txBody>
      </p:sp>
      <p:sp>
        <p:nvSpPr>
          <p:cNvPr id="95235" name="Content Placeholder 2">
            <a:extLst>
              <a:ext uri="{FF2B5EF4-FFF2-40B4-BE49-F238E27FC236}">
                <a16:creationId xmlns:a16="http://schemas.microsoft.com/office/drawing/2014/main" id="{32D35EA1-AA69-454C-C870-E9B510126364}"/>
              </a:ext>
            </a:extLst>
          </p:cNvPr>
          <p:cNvSpPr>
            <a:spLocks noGrp="1"/>
          </p:cNvSpPr>
          <p:nvPr>
            <p:ph idx="1"/>
          </p:nvPr>
        </p:nvSpPr>
        <p:spPr/>
        <p:txBody>
          <a:bodyPr/>
          <a:lstStyle/>
          <a:p>
            <a:r>
              <a:rPr lang="en-US" altLang="en-US"/>
              <a:t>Agitation and Confusion </a:t>
            </a:r>
          </a:p>
          <a:p>
            <a:r>
              <a:rPr lang="en-US" altLang="en-US"/>
              <a:t>Exhaustion </a:t>
            </a:r>
          </a:p>
          <a:p>
            <a:r>
              <a:rPr lang="en-US" altLang="en-US"/>
              <a:t>Cyanosis </a:t>
            </a:r>
          </a:p>
          <a:p>
            <a:r>
              <a:rPr lang="en-US" altLang="en-US"/>
              <a:t>Increasing tachycardia. NB Decreasing heart rate is pre-terminal </a:t>
            </a:r>
          </a:p>
          <a:p>
            <a:r>
              <a:rPr lang="en-US" altLang="en-US"/>
              <a:t>Poor respiratory effort </a:t>
            </a:r>
          </a:p>
          <a:p>
            <a:endParaRPr lang="ar-JO"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ADBDD0D3-DC23-7072-F76B-27FCE465E4BE}"/>
              </a:ext>
            </a:extLst>
          </p:cNvPr>
          <p:cNvSpPr>
            <a:spLocks noGrp="1"/>
          </p:cNvSpPr>
          <p:nvPr>
            <p:ph type="title"/>
          </p:nvPr>
        </p:nvSpPr>
        <p:spPr/>
        <p:txBody>
          <a:bodyPr/>
          <a:lstStyle/>
          <a:p>
            <a:r>
              <a:rPr lang="en-US" altLang="en-US" b="1">
                <a:solidFill>
                  <a:srgbClr val="FF0000"/>
                </a:solidFill>
              </a:rPr>
              <a:t>Important Notes </a:t>
            </a:r>
            <a:r>
              <a:rPr lang="en-US" altLang="en-US"/>
              <a:t> </a:t>
            </a:r>
            <a:endParaRPr lang="ar-JO" altLang="en-US"/>
          </a:p>
        </p:txBody>
      </p:sp>
      <p:sp>
        <p:nvSpPr>
          <p:cNvPr id="96259" name="Content Placeholder 2">
            <a:extLst>
              <a:ext uri="{FF2B5EF4-FFF2-40B4-BE49-F238E27FC236}">
                <a16:creationId xmlns:a16="http://schemas.microsoft.com/office/drawing/2014/main" id="{840E8338-7E17-BA80-2073-8FD7B811FAEF}"/>
              </a:ext>
            </a:extLst>
          </p:cNvPr>
          <p:cNvSpPr>
            <a:spLocks noGrp="1"/>
          </p:cNvSpPr>
          <p:nvPr>
            <p:ph idx="1"/>
          </p:nvPr>
        </p:nvSpPr>
        <p:spPr/>
        <p:txBody>
          <a:bodyPr/>
          <a:lstStyle/>
          <a:p>
            <a:r>
              <a:rPr lang="en-US" altLang="en-US" b="1"/>
              <a:t>1.Wheezing may be less apparent with increasing airway obstruction, with a silent chest occurring in life threatening asthma. </a:t>
            </a:r>
          </a:p>
          <a:p>
            <a:endParaRPr lang="en-US" altLang="en-US" b="1"/>
          </a:p>
          <a:p>
            <a:r>
              <a:rPr lang="en-US" altLang="en-US" b="1"/>
              <a:t>2. Clinical signs correlate poorly with severity of airway obstruction. Thus objective measurements with SaO2 are essential. </a:t>
            </a:r>
          </a:p>
          <a:p>
            <a:endParaRPr lang="ar-JO"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300E17DD-7961-C388-8843-FAED6C917E2A}"/>
              </a:ext>
            </a:extLst>
          </p:cNvPr>
          <p:cNvSpPr>
            <a:spLocks noGrp="1"/>
          </p:cNvSpPr>
          <p:nvPr>
            <p:ph type="title"/>
          </p:nvPr>
        </p:nvSpPr>
        <p:spPr/>
        <p:txBody>
          <a:bodyPr/>
          <a:lstStyle/>
          <a:p>
            <a:r>
              <a:rPr lang="en-US" altLang="en-US" b="1">
                <a:solidFill>
                  <a:srgbClr val="FF0000"/>
                </a:solidFill>
              </a:rPr>
              <a:t>Important Notes </a:t>
            </a:r>
            <a:endParaRPr lang="ar-JO" altLang="en-US" b="1">
              <a:solidFill>
                <a:srgbClr val="FF0000"/>
              </a:solidFill>
            </a:endParaRPr>
          </a:p>
        </p:txBody>
      </p:sp>
      <p:sp>
        <p:nvSpPr>
          <p:cNvPr id="97283" name="Content Placeholder 2">
            <a:extLst>
              <a:ext uri="{FF2B5EF4-FFF2-40B4-BE49-F238E27FC236}">
                <a16:creationId xmlns:a16="http://schemas.microsoft.com/office/drawing/2014/main" id="{0A484A2A-0E9A-338C-B01F-AFDE8B7BDC81}"/>
              </a:ext>
            </a:extLst>
          </p:cNvPr>
          <p:cNvSpPr>
            <a:spLocks noGrp="1"/>
          </p:cNvSpPr>
          <p:nvPr>
            <p:ph idx="1"/>
          </p:nvPr>
        </p:nvSpPr>
        <p:spPr/>
        <p:txBody>
          <a:bodyPr/>
          <a:lstStyle/>
          <a:p>
            <a:r>
              <a:rPr lang="en-US" altLang="en-US" b="1"/>
              <a:t>3. CXR may be abnormal but does not usually guide management. A pneumothorax may be revealed in severe respiratory failure. </a:t>
            </a:r>
          </a:p>
          <a:p>
            <a:r>
              <a:rPr lang="en-US" altLang="en-US" b="1"/>
              <a:t>4. Blood gases rarely guide therapy. A rising pCO2 may be indicative of worsening respiratory failure, but the decision to intubate is still a clinical one. Metabolic acidosis may be caused by salbutamol, particularly intravenous </a:t>
            </a:r>
          </a:p>
          <a:p>
            <a:endParaRPr lang="ar-JO" alt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A1BD8CE0-8473-70AB-76C2-64B8FBDBC208}"/>
              </a:ext>
            </a:extLst>
          </p:cNvPr>
          <p:cNvSpPr>
            <a:spLocks noGrp="1"/>
          </p:cNvSpPr>
          <p:nvPr>
            <p:ph type="title"/>
          </p:nvPr>
        </p:nvSpPr>
        <p:spPr/>
        <p:txBody>
          <a:bodyPr/>
          <a:lstStyle/>
          <a:p>
            <a:r>
              <a:rPr lang="en-US" altLang="en-US"/>
              <a:t>Status asthmaticus </a:t>
            </a:r>
            <a:endParaRPr lang="ar-JO" altLang="en-US"/>
          </a:p>
        </p:txBody>
      </p:sp>
      <p:sp>
        <p:nvSpPr>
          <p:cNvPr id="98307" name="Content Placeholder 2">
            <a:extLst>
              <a:ext uri="{FF2B5EF4-FFF2-40B4-BE49-F238E27FC236}">
                <a16:creationId xmlns:a16="http://schemas.microsoft.com/office/drawing/2014/main" id="{61DDBF43-B1C4-9C9F-F81E-4BF47E68C101}"/>
              </a:ext>
            </a:extLst>
          </p:cNvPr>
          <p:cNvSpPr>
            <a:spLocks noGrp="1"/>
          </p:cNvSpPr>
          <p:nvPr>
            <p:ph idx="1"/>
          </p:nvPr>
        </p:nvSpPr>
        <p:spPr/>
        <p:txBody>
          <a:bodyPr/>
          <a:lstStyle/>
          <a:p>
            <a:r>
              <a:rPr lang="en-US" altLang="en-US"/>
              <a:t>an acute exacerbation of asthma that remains unresponsive to initial treatment with bronchodilators. </a:t>
            </a:r>
          </a:p>
          <a:p>
            <a:r>
              <a:rPr lang="en-US" altLang="en-US"/>
              <a:t>varies from a mild form to a severe form with bronchospasm, airway inflammation, and mucus plugging that can cause difficulty breathing, carbon dioxide retention, hypoxemia, and respiratory failure.</a:t>
            </a:r>
            <a:endParaRPr lang="ar-JO" alt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B96B0C65-1867-7E5D-E9F3-4E9E690F7887}"/>
              </a:ext>
            </a:extLst>
          </p:cNvPr>
          <p:cNvSpPr>
            <a:spLocks noGrp="1"/>
          </p:cNvSpPr>
          <p:nvPr>
            <p:ph type="title"/>
          </p:nvPr>
        </p:nvSpPr>
        <p:spPr/>
        <p:txBody>
          <a:bodyPr/>
          <a:lstStyle/>
          <a:p>
            <a:r>
              <a:rPr lang="en-US" altLang="en-US" b="1">
                <a:solidFill>
                  <a:srgbClr val="FF0000"/>
                </a:solidFill>
              </a:rPr>
              <a:t>Indications for consideration of admission to PICU </a:t>
            </a:r>
          </a:p>
        </p:txBody>
      </p:sp>
      <p:sp>
        <p:nvSpPr>
          <p:cNvPr id="99331" name="Content Placeholder 2">
            <a:extLst>
              <a:ext uri="{FF2B5EF4-FFF2-40B4-BE49-F238E27FC236}">
                <a16:creationId xmlns:a16="http://schemas.microsoft.com/office/drawing/2014/main" id="{21C9DFE5-942D-8D54-10D3-7549577BF91E}"/>
              </a:ext>
            </a:extLst>
          </p:cNvPr>
          <p:cNvSpPr>
            <a:spLocks noGrp="1"/>
          </p:cNvSpPr>
          <p:nvPr>
            <p:ph idx="1"/>
          </p:nvPr>
        </p:nvSpPr>
        <p:spPr/>
        <p:txBody>
          <a:bodyPr/>
          <a:lstStyle/>
          <a:p>
            <a:endParaRPr lang="en-US" altLang="en-US"/>
          </a:p>
          <a:p>
            <a:r>
              <a:rPr lang="en-US" altLang="en-US" b="1"/>
              <a:t>Severe acute asthma which has not responded adequately to continuous inhaled bronchodilators for one hour . and a single bolus of IV salbutamol  (epinephrine )  and IV bolus of steroids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3465CD21-2546-4EDC-5D31-D37937FD7DB1}"/>
              </a:ext>
            </a:extLst>
          </p:cNvPr>
          <p:cNvSpPr>
            <a:spLocks noGrp="1"/>
          </p:cNvSpPr>
          <p:nvPr>
            <p:ph type="title"/>
          </p:nvPr>
        </p:nvSpPr>
        <p:spPr/>
        <p:txBody>
          <a:bodyPr/>
          <a:lstStyle/>
          <a:p>
            <a:br>
              <a:rPr lang="en-US" altLang="en-US" b="1">
                <a:solidFill>
                  <a:srgbClr val="FF0000"/>
                </a:solidFill>
              </a:rPr>
            </a:br>
            <a:r>
              <a:rPr lang="en-US" altLang="en-US" b="1">
                <a:solidFill>
                  <a:srgbClr val="FF0000"/>
                </a:solidFill>
              </a:rPr>
              <a:t>Aims of therapy in severe episode</a:t>
            </a:r>
            <a:br>
              <a:rPr lang="en-US" altLang="en-US" b="1"/>
            </a:br>
            <a:endParaRPr lang="ar-JO" altLang="en-US"/>
          </a:p>
        </p:txBody>
      </p:sp>
      <p:sp>
        <p:nvSpPr>
          <p:cNvPr id="100355" name="Content Placeholder 2">
            <a:extLst>
              <a:ext uri="{FF2B5EF4-FFF2-40B4-BE49-F238E27FC236}">
                <a16:creationId xmlns:a16="http://schemas.microsoft.com/office/drawing/2014/main" id="{0EB266B5-0E2C-4C74-3C06-7182D4826E36}"/>
              </a:ext>
            </a:extLst>
          </p:cNvPr>
          <p:cNvSpPr>
            <a:spLocks noGrp="1"/>
          </p:cNvSpPr>
          <p:nvPr>
            <p:ph idx="1"/>
          </p:nvPr>
        </p:nvSpPr>
        <p:spPr/>
        <p:txBody>
          <a:bodyPr/>
          <a:lstStyle/>
          <a:p>
            <a:r>
              <a:rPr lang="en-US" altLang="en-US" b="1"/>
              <a:t>Maintenance of adequate oxygenation (SaO2 ≥ 93%). </a:t>
            </a:r>
          </a:p>
          <a:p>
            <a:endParaRPr lang="en-US" altLang="en-US" b="1"/>
          </a:p>
          <a:p>
            <a:r>
              <a:rPr lang="en-US" altLang="en-US" b="1"/>
              <a:t>Maintenance of haemodynamic stability </a:t>
            </a:r>
          </a:p>
          <a:p>
            <a:endParaRPr lang="en-US" altLang="en-US" b="1"/>
          </a:p>
          <a:p>
            <a:r>
              <a:rPr lang="en-US" altLang="en-US" b="1"/>
              <a:t>Rapid bronchodilation </a:t>
            </a:r>
          </a:p>
          <a:p>
            <a:endParaRPr lang="ar-JO"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17D77600-968A-EF21-7869-C1D0D32A1F05}"/>
              </a:ext>
            </a:extLst>
          </p:cNvPr>
          <p:cNvSpPr>
            <a:spLocks noGrp="1"/>
          </p:cNvSpPr>
          <p:nvPr>
            <p:ph type="title"/>
          </p:nvPr>
        </p:nvSpPr>
        <p:spPr/>
        <p:txBody>
          <a:bodyPr/>
          <a:lstStyle/>
          <a:p>
            <a:r>
              <a:rPr lang="en-US" altLang="en-US" b="1">
                <a:solidFill>
                  <a:srgbClr val="FF0000"/>
                </a:solidFill>
              </a:rPr>
              <a:t>Maintenance of adequate oxygenation </a:t>
            </a:r>
          </a:p>
        </p:txBody>
      </p:sp>
      <p:sp>
        <p:nvSpPr>
          <p:cNvPr id="101379" name="Content Placeholder 2">
            <a:extLst>
              <a:ext uri="{FF2B5EF4-FFF2-40B4-BE49-F238E27FC236}">
                <a16:creationId xmlns:a16="http://schemas.microsoft.com/office/drawing/2014/main" id="{48AB659D-D8AA-82EB-DAE6-B4F33CD5F22B}"/>
              </a:ext>
            </a:extLst>
          </p:cNvPr>
          <p:cNvSpPr>
            <a:spLocks noGrp="1"/>
          </p:cNvSpPr>
          <p:nvPr>
            <p:ph idx="1"/>
          </p:nvPr>
        </p:nvSpPr>
        <p:spPr/>
        <p:txBody>
          <a:bodyPr/>
          <a:lstStyle/>
          <a:p>
            <a:endParaRPr lang="en-US" altLang="en-US" b="1"/>
          </a:p>
          <a:p>
            <a:r>
              <a:rPr lang="en-US" altLang="en-US" b="1"/>
              <a:t>Oxygen delivery is best by high flow oxygen via reservoir fitted facial mask (thereby increasing FiO2), with the aim of maintaining SaO2 ≥ 92%. </a:t>
            </a:r>
          </a:p>
          <a:p>
            <a:endParaRPr lang="ar-JO" altLang="en-US"/>
          </a:p>
          <a:p>
            <a:r>
              <a:rPr lang="en-US" altLang="en-US"/>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046BF208-7EEE-EF03-7043-47CB47F71729}"/>
              </a:ext>
            </a:extLst>
          </p:cNvPr>
          <p:cNvSpPr>
            <a:spLocks noGrp="1"/>
          </p:cNvSpPr>
          <p:nvPr>
            <p:ph type="title"/>
          </p:nvPr>
        </p:nvSpPr>
        <p:spPr/>
        <p:txBody>
          <a:bodyPr/>
          <a:lstStyle/>
          <a:p>
            <a:r>
              <a:rPr lang="en-US" altLang="en-US" b="1">
                <a:solidFill>
                  <a:srgbClr val="FF0000"/>
                </a:solidFill>
              </a:rPr>
              <a:t>Why is there hypoxaemia?</a:t>
            </a:r>
            <a:endParaRPr lang="ar-JO" altLang="en-US" b="1">
              <a:solidFill>
                <a:srgbClr val="FF0000"/>
              </a:solidFill>
            </a:endParaRPr>
          </a:p>
        </p:txBody>
      </p:sp>
      <p:sp>
        <p:nvSpPr>
          <p:cNvPr id="102403" name="Content Placeholder 2">
            <a:extLst>
              <a:ext uri="{FF2B5EF4-FFF2-40B4-BE49-F238E27FC236}">
                <a16:creationId xmlns:a16="http://schemas.microsoft.com/office/drawing/2014/main" id="{D186033E-7089-FD84-BEFA-780F0DDFA7CC}"/>
              </a:ext>
            </a:extLst>
          </p:cNvPr>
          <p:cNvSpPr>
            <a:spLocks noGrp="1"/>
          </p:cNvSpPr>
          <p:nvPr>
            <p:ph idx="1"/>
          </p:nvPr>
        </p:nvSpPr>
        <p:spPr/>
        <p:txBody>
          <a:bodyPr/>
          <a:lstStyle/>
          <a:p>
            <a:r>
              <a:rPr lang="en-US" altLang="en-US" b="1"/>
              <a:t>Bronchial obstruction leading to ventilation-perfusion mismatch</a:t>
            </a:r>
          </a:p>
          <a:p>
            <a:r>
              <a:rPr lang="en-US" altLang="en-US" b="1"/>
              <a:t> + hypoventilation </a:t>
            </a:r>
          </a:p>
          <a:p>
            <a:r>
              <a:rPr lang="en-US" altLang="en-US" b="1"/>
              <a:t>+ alveolar hypercarbia</a:t>
            </a:r>
          </a:p>
          <a:p>
            <a:r>
              <a:rPr lang="en-US" altLang="en-US" b="1"/>
              <a:t> + acidotic pulmonary vasoconstriction. </a:t>
            </a:r>
          </a:p>
          <a:p>
            <a:endParaRPr lang="ar-JO"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8FB2DF4-F8D3-5F97-BEBA-B9FE9A3BD4A9}"/>
              </a:ext>
            </a:extLst>
          </p:cNvPr>
          <p:cNvSpPr>
            <a:spLocks noGrp="1"/>
          </p:cNvSpPr>
          <p:nvPr>
            <p:ph type="title"/>
          </p:nvPr>
        </p:nvSpPr>
        <p:spPr/>
        <p:txBody>
          <a:bodyPr/>
          <a:lstStyle/>
          <a:p>
            <a:endParaRPr lang="ar-JO" altLang="en-US"/>
          </a:p>
        </p:txBody>
      </p:sp>
      <p:pic>
        <p:nvPicPr>
          <p:cNvPr id="25603" name="Picture 2">
            <a:extLst>
              <a:ext uri="{FF2B5EF4-FFF2-40B4-BE49-F238E27FC236}">
                <a16:creationId xmlns:a16="http://schemas.microsoft.com/office/drawing/2014/main" id="{4B85914B-4403-C6BC-5534-6A370E5E03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981075"/>
            <a:ext cx="8501062" cy="44973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EFAD508D-1D43-8EAA-4036-7779FC6D78B0}"/>
              </a:ext>
            </a:extLst>
          </p:cNvPr>
          <p:cNvSpPr>
            <a:spLocks noGrp="1"/>
          </p:cNvSpPr>
          <p:nvPr>
            <p:ph type="title"/>
          </p:nvPr>
        </p:nvSpPr>
        <p:spPr/>
        <p:txBody>
          <a:bodyPr/>
          <a:lstStyle/>
          <a:p>
            <a:r>
              <a:rPr lang="en-US" altLang="en-US" b="1">
                <a:solidFill>
                  <a:srgbClr val="FF0000"/>
                </a:solidFill>
              </a:rPr>
              <a:t>What is hypoxaemia</a:t>
            </a:r>
            <a:r>
              <a:rPr lang="en-US" altLang="en-US">
                <a:solidFill>
                  <a:srgbClr val="FF0000"/>
                </a:solidFill>
              </a:rPr>
              <a:t>?</a:t>
            </a:r>
            <a:endParaRPr lang="ar-JO" altLang="en-US">
              <a:solidFill>
                <a:srgbClr val="FF0000"/>
              </a:solidFill>
            </a:endParaRPr>
          </a:p>
        </p:txBody>
      </p:sp>
      <p:sp>
        <p:nvSpPr>
          <p:cNvPr id="103427" name="Content Placeholder 2">
            <a:extLst>
              <a:ext uri="{FF2B5EF4-FFF2-40B4-BE49-F238E27FC236}">
                <a16:creationId xmlns:a16="http://schemas.microsoft.com/office/drawing/2014/main" id="{9F801D7B-624C-E238-A8AF-F8267AE403ED}"/>
              </a:ext>
            </a:extLst>
          </p:cNvPr>
          <p:cNvSpPr>
            <a:spLocks noGrp="1"/>
          </p:cNvSpPr>
          <p:nvPr>
            <p:ph idx="1"/>
          </p:nvPr>
        </p:nvSpPr>
        <p:spPr>
          <a:xfrm>
            <a:off x="457200" y="1700213"/>
            <a:ext cx="8229600" cy="4525962"/>
          </a:xfrm>
        </p:spPr>
        <p:txBody>
          <a:bodyPr/>
          <a:lstStyle/>
          <a:p>
            <a:endParaRPr lang="en-US" altLang="en-US" b="1"/>
          </a:p>
          <a:p>
            <a:r>
              <a:rPr lang="en-US" altLang="en-US" b="1"/>
              <a:t>SaO2 &lt;93% (PaO2 &lt;80 mmHg).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FAC42051-E946-7534-054F-22077CADFFF1}"/>
              </a:ext>
            </a:extLst>
          </p:cNvPr>
          <p:cNvSpPr>
            <a:spLocks noGrp="1"/>
          </p:cNvSpPr>
          <p:nvPr>
            <p:ph type="title"/>
          </p:nvPr>
        </p:nvSpPr>
        <p:spPr/>
        <p:txBody>
          <a:bodyPr/>
          <a:lstStyle/>
          <a:p>
            <a:endParaRPr lang="ar-JO" altLang="en-US"/>
          </a:p>
        </p:txBody>
      </p:sp>
      <p:sp>
        <p:nvSpPr>
          <p:cNvPr id="104451" name="Content Placeholder 2">
            <a:extLst>
              <a:ext uri="{FF2B5EF4-FFF2-40B4-BE49-F238E27FC236}">
                <a16:creationId xmlns:a16="http://schemas.microsoft.com/office/drawing/2014/main" id="{35111FB5-FB29-F0EA-9978-B74CD82E6807}"/>
              </a:ext>
            </a:extLst>
          </p:cNvPr>
          <p:cNvSpPr>
            <a:spLocks noGrp="1"/>
          </p:cNvSpPr>
          <p:nvPr>
            <p:ph idx="1"/>
          </p:nvPr>
        </p:nvSpPr>
        <p:spPr/>
        <p:txBody>
          <a:bodyPr/>
          <a:lstStyle/>
          <a:p>
            <a:r>
              <a:rPr lang="en-US" altLang="en-US" b="1"/>
              <a:t>Bronchodilators may paradoxically worsen the ventilation-perfusion mismatch, via preferential distribution of pulmonary blood flow to atelectatic areas.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a:extLst>
              <a:ext uri="{FF2B5EF4-FFF2-40B4-BE49-F238E27FC236}">
                <a16:creationId xmlns:a16="http://schemas.microsoft.com/office/drawing/2014/main" id="{C30CBBAF-FA3D-D21B-32B1-F72144909870}"/>
              </a:ext>
            </a:extLst>
          </p:cNvPr>
          <p:cNvSpPr>
            <a:spLocks noGrp="1"/>
          </p:cNvSpPr>
          <p:nvPr>
            <p:ph type="title"/>
          </p:nvPr>
        </p:nvSpPr>
        <p:spPr/>
        <p:txBody>
          <a:bodyPr/>
          <a:lstStyle/>
          <a:p>
            <a:br>
              <a:rPr lang="en-US" altLang="en-US" b="1"/>
            </a:br>
            <a:br>
              <a:rPr lang="en-US" altLang="en-US" b="1"/>
            </a:br>
            <a:br>
              <a:rPr lang="en-US" altLang="en-US" b="1"/>
            </a:br>
            <a:br>
              <a:rPr lang="en-US" altLang="en-US" b="1"/>
            </a:br>
            <a:br>
              <a:rPr lang="en-US" altLang="en-US" b="1"/>
            </a:br>
            <a:br>
              <a:rPr lang="en-US" altLang="en-US" b="1"/>
            </a:br>
            <a:r>
              <a:rPr lang="en-US" altLang="en-US" b="1">
                <a:solidFill>
                  <a:srgbClr val="FF0000"/>
                </a:solidFill>
              </a:rPr>
              <a:t>Maintenance of haemodynamic stability </a:t>
            </a:r>
            <a:br>
              <a:rPr lang="en-US" altLang="en-US" b="1"/>
            </a:br>
            <a:endParaRPr lang="ar-JO" altLang="en-US"/>
          </a:p>
        </p:txBody>
      </p:sp>
      <p:sp>
        <p:nvSpPr>
          <p:cNvPr id="105475" name="Content Placeholder 2">
            <a:extLst>
              <a:ext uri="{FF2B5EF4-FFF2-40B4-BE49-F238E27FC236}">
                <a16:creationId xmlns:a16="http://schemas.microsoft.com/office/drawing/2014/main" id="{1D40915C-E0E2-EE19-C33B-477EC20B6BB4}"/>
              </a:ext>
            </a:extLst>
          </p:cNvPr>
          <p:cNvSpPr>
            <a:spLocks noGrp="1"/>
          </p:cNvSpPr>
          <p:nvPr>
            <p:ph idx="1"/>
          </p:nvPr>
        </p:nvSpPr>
        <p:spPr>
          <a:xfrm>
            <a:off x="1143000" y="3714750"/>
            <a:ext cx="7543800" cy="2411413"/>
          </a:xfrm>
        </p:spPr>
        <p:txBody>
          <a:bodyPr/>
          <a:lstStyle/>
          <a:p>
            <a:endParaRPr lang="ar-JO" alt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F25F397B-6C62-F7D8-8958-AA333B4013A5}"/>
              </a:ext>
            </a:extLst>
          </p:cNvPr>
          <p:cNvSpPr>
            <a:spLocks noGrp="1"/>
          </p:cNvSpPr>
          <p:nvPr>
            <p:ph type="title"/>
          </p:nvPr>
        </p:nvSpPr>
        <p:spPr/>
        <p:txBody>
          <a:bodyPr/>
          <a:lstStyle/>
          <a:p>
            <a:r>
              <a:rPr lang="en-US" altLang="en-US"/>
              <a:t>Haemodynamic compromise could result from :</a:t>
            </a:r>
            <a:endParaRPr lang="ar-JO" altLang="en-US"/>
          </a:p>
        </p:txBody>
      </p:sp>
      <p:sp>
        <p:nvSpPr>
          <p:cNvPr id="106499" name="Content Placeholder 2">
            <a:extLst>
              <a:ext uri="{FF2B5EF4-FFF2-40B4-BE49-F238E27FC236}">
                <a16:creationId xmlns:a16="http://schemas.microsoft.com/office/drawing/2014/main" id="{5800A17D-0006-CA6D-AB60-FE39722CD558}"/>
              </a:ext>
            </a:extLst>
          </p:cNvPr>
          <p:cNvSpPr>
            <a:spLocks noGrp="1"/>
          </p:cNvSpPr>
          <p:nvPr>
            <p:ph idx="1"/>
          </p:nvPr>
        </p:nvSpPr>
        <p:spPr/>
        <p:txBody>
          <a:bodyPr/>
          <a:lstStyle/>
          <a:p>
            <a:r>
              <a:rPr lang="en-US" altLang="en-US"/>
              <a:t> </a:t>
            </a:r>
            <a:r>
              <a:rPr lang="en-US" altLang="en-US" b="1"/>
              <a:t>Hypoxia – directly myocardial depressant </a:t>
            </a:r>
          </a:p>
          <a:p>
            <a:r>
              <a:rPr lang="en-US" altLang="en-US" b="1"/>
              <a:t>Arrhythmia related to hypoxia or therapy </a:t>
            </a:r>
          </a:p>
          <a:p>
            <a:r>
              <a:rPr lang="en-US" altLang="en-US" b="1"/>
              <a:t>Impaired venous return (dynamic overinflation) </a:t>
            </a:r>
          </a:p>
          <a:p>
            <a:r>
              <a:rPr lang="en-US" altLang="en-US" b="1"/>
              <a:t>Adrenal suppression due to prior outpatient use of high doses of inhaled corticosteroid. </a:t>
            </a:r>
          </a:p>
          <a:p>
            <a:r>
              <a:rPr lang="en-US" altLang="en-US" b="1"/>
              <a:t>Allergies (food, drug induced</a:t>
            </a:r>
            <a:r>
              <a:rPr lang="en-US" altLang="en-US"/>
              <a:t>) </a:t>
            </a:r>
          </a:p>
          <a:p>
            <a:endParaRPr lang="ar-JO"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DFAE1350-4E11-0C4E-3423-8698E4392AA3}"/>
              </a:ext>
            </a:extLst>
          </p:cNvPr>
          <p:cNvSpPr>
            <a:spLocks noGrp="1"/>
          </p:cNvSpPr>
          <p:nvPr>
            <p:ph type="title"/>
          </p:nvPr>
        </p:nvSpPr>
        <p:spPr/>
        <p:txBody>
          <a:bodyPr/>
          <a:lstStyle/>
          <a:p>
            <a:endParaRPr lang="ar-JO" altLang="en-US"/>
          </a:p>
        </p:txBody>
      </p:sp>
      <p:sp>
        <p:nvSpPr>
          <p:cNvPr id="107523" name="Content Placeholder 2">
            <a:extLst>
              <a:ext uri="{FF2B5EF4-FFF2-40B4-BE49-F238E27FC236}">
                <a16:creationId xmlns:a16="http://schemas.microsoft.com/office/drawing/2014/main" id="{ABA645A3-1F04-7FD6-D0A5-0F912C37102E}"/>
              </a:ext>
            </a:extLst>
          </p:cNvPr>
          <p:cNvSpPr>
            <a:spLocks noGrp="1"/>
          </p:cNvSpPr>
          <p:nvPr>
            <p:ph idx="1"/>
          </p:nvPr>
        </p:nvSpPr>
        <p:spPr/>
        <p:txBody>
          <a:bodyPr/>
          <a:lstStyle/>
          <a:p>
            <a:endParaRPr lang="en-US" altLang="en-US" b="1"/>
          </a:p>
          <a:p>
            <a:r>
              <a:rPr lang="en-US" altLang="en-US" b="1"/>
              <a:t>Management is via appropriate intravascular filling, attention to appropriate ventilation and consideration of inotropy.</a:t>
            </a:r>
          </a:p>
          <a:p>
            <a:r>
              <a:rPr lang="en-US" altLang="en-US" b="1"/>
              <a:t>Maintain electrolyte balance (K glucose PO4) </a:t>
            </a:r>
            <a:endParaRPr lang="ar-JO" altLang="en-US" b="1"/>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a:extLst>
              <a:ext uri="{FF2B5EF4-FFF2-40B4-BE49-F238E27FC236}">
                <a16:creationId xmlns:a16="http://schemas.microsoft.com/office/drawing/2014/main" id="{6FAC8766-22F1-59FA-A8AF-5ACCA1CF02BE}"/>
              </a:ext>
            </a:extLst>
          </p:cNvPr>
          <p:cNvSpPr>
            <a:spLocks noGrp="1"/>
          </p:cNvSpPr>
          <p:nvPr>
            <p:ph type="title"/>
          </p:nvPr>
        </p:nvSpPr>
        <p:spPr/>
        <p:txBody>
          <a:bodyPr/>
          <a:lstStyle/>
          <a:p>
            <a:r>
              <a:rPr lang="en-US" altLang="en-US" b="1">
                <a:solidFill>
                  <a:srgbClr val="FF0000"/>
                </a:solidFill>
              </a:rPr>
              <a:t>Bronchodilation </a:t>
            </a:r>
          </a:p>
        </p:txBody>
      </p:sp>
      <p:sp>
        <p:nvSpPr>
          <p:cNvPr id="108547" name="Content Placeholder 2">
            <a:extLst>
              <a:ext uri="{FF2B5EF4-FFF2-40B4-BE49-F238E27FC236}">
                <a16:creationId xmlns:a16="http://schemas.microsoft.com/office/drawing/2014/main" id="{28532ADC-57E2-0909-7F7D-07BA204617DC}"/>
              </a:ext>
            </a:extLst>
          </p:cNvPr>
          <p:cNvSpPr>
            <a:spLocks noGrp="1"/>
          </p:cNvSpPr>
          <p:nvPr>
            <p:ph idx="1"/>
          </p:nvPr>
        </p:nvSpPr>
        <p:spPr>
          <a:xfrm>
            <a:off x="500063" y="1571625"/>
            <a:ext cx="8229600" cy="4525963"/>
          </a:xfrm>
        </p:spPr>
        <p:txBody>
          <a:bodyPr/>
          <a:lstStyle/>
          <a:p>
            <a:r>
              <a:rPr lang="en-US" altLang="en-US" b="1"/>
              <a:t>Receiving beta-2 agonists continuously via a nebuliser is the preferred option in severe asthma. </a:t>
            </a:r>
          </a:p>
          <a:p>
            <a:r>
              <a:rPr lang="en-US" altLang="en-US" b="1"/>
              <a:t>Use 2.5 mg for infants, 5 mg for older children, diluted to 3-4mL with 0.9% saline. Some children become quite distressed with nebulisers and may prefer spacer administration – delivery is equivalent.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8376A01E-D4DF-A801-405E-2D4121110C04}"/>
              </a:ext>
            </a:extLst>
          </p:cNvPr>
          <p:cNvSpPr>
            <a:spLocks noGrp="1"/>
          </p:cNvSpPr>
          <p:nvPr>
            <p:ph type="title"/>
          </p:nvPr>
        </p:nvSpPr>
        <p:spPr/>
        <p:txBody>
          <a:bodyPr/>
          <a:lstStyle/>
          <a:p>
            <a:r>
              <a:rPr lang="en-US" altLang="en-US" b="1">
                <a:solidFill>
                  <a:srgbClr val="FF0000"/>
                </a:solidFill>
              </a:rPr>
              <a:t>Bronchodilation </a:t>
            </a:r>
            <a:endParaRPr lang="ar-JO" altLang="en-US" b="1">
              <a:solidFill>
                <a:srgbClr val="FF0000"/>
              </a:solidFill>
            </a:endParaRPr>
          </a:p>
        </p:txBody>
      </p:sp>
      <p:sp>
        <p:nvSpPr>
          <p:cNvPr id="109571" name="Content Placeholder 2">
            <a:extLst>
              <a:ext uri="{FF2B5EF4-FFF2-40B4-BE49-F238E27FC236}">
                <a16:creationId xmlns:a16="http://schemas.microsoft.com/office/drawing/2014/main" id="{F512E8C4-2F32-69F4-7769-119021A8E379}"/>
              </a:ext>
            </a:extLst>
          </p:cNvPr>
          <p:cNvSpPr>
            <a:spLocks noGrp="1"/>
          </p:cNvSpPr>
          <p:nvPr>
            <p:ph idx="1"/>
          </p:nvPr>
        </p:nvSpPr>
        <p:spPr/>
        <p:txBody>
          <a:bodyPr/>
          <a:lstStyle/>
          <a:p>
            <a:r>
              <a:rPr lang="en-US" altLang="en-US" b="1"/>
              <a:t>In between nebulisations change to a Hudson mask with reservoir bag. </a:t>
            </a:r>
          </a:p>
          <a:p>
            <a:endParaRPr lang="en-US" altLang="en-US" b="1"/>
          </a:p>
          <a:p>
            <a:r>
              <a:rPr lang="en-US" altLang="en-US" b="1"/>
              <a:t>Receiving beta-2 agonists via a spacer is the preferred option in mild to moderate asthma and is less likely to be associated with the adverse effects of tachycardia and hypoxia, give 6-10 puffs. </a:t>
            </a:r>
            <a:endParaRPr lang="ar-JO" altLang="en-US" b="1"/>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a:extLst>
              <a:ext uri="{FF2B5EF4-FFF2-40B4-BE49-F238E27FC236}">
                <a16:creationId xmlns:a16="http://schemas.microsoft.com/office/drawing/2014/main" id="{7D1D1C5F-BEE5-92CF-5098-502E85CCE4E6}"/>
              </a:ext>
            </a:extLst>
          </p:cNvPr>
          <p:cNvSpPr>
            <a:spLocks noGrp="1"/>
          </p:cNvSpPr>
          <p:nvPr>
            <p:ph type="title"/>
          </p:nvPr>
        </p:nvSpPr>
        <p:spPr/>
        <p:txBody>
          <a:bodyPr/>
          <a:lstStyle/>
          <a:p>
            <a:r>
              <a:rPr lang="en-US" altLang="en-US">
                <a:solidFill>
                  <a:srgbClr val="FF0000"/>
                </a:solidFill>
              </a:rPr>
              <a:t>Bronchodilatation </a:t>
            </a:r>
            <a:endParaRPr lang="ar-JO" altLang="en-US">
              <a:solidFill>
                <a:srgbClr val="FF0000"/>
              </a:solidFill>
            </a:endParaRPr>
          </a:p>
        </p:txBody>
      </p:sp>
      <p:sp>
        <p:nvSpPr>
          <p:cNvPr id="110595" name="Content Placeholder 2">
            <a:extLst>
              <a:ext uri="{FF2B5EF4-FFF2-40B4-BE49-F238E27FC236}">
                <a16:creationId xmlns:a16="http://schemas.microsoft.com/office/drawing/2014/main" id="{D9775A51-F5CB-FDD4-D884-E4C56146FE24}"/>
              </a:ext>
            </a:extLst>
          </p:cNvPr>
          <p:cNvSpPr>
            <a:spLocks noGrp="1"/>
          </p:cNvSpPr>
          <p:nvPr>
            <p:ph idx="1"/>
          </p:nvPr>
        </p:nvSpPr>
        <p:spPr/>
        <p:txBody>
          <a:bodyPr/>
          <a:lstStyle/>
          <a:p>
            <a:r>
              <a:rPr lang="en-US" altLang="en-US" b="1"/>
              <a:t>The recommended dose of salbutamol via the spacer is 6 puffs (600mcg) for children under 6 years and 12 puffs (1200mcg) for children 6 years and over. These doses should be administered one puff at a time.</a:t>
            </a:r>
          </a:p>
          <a:p>
            <a:r>
              <a:rPr lang="en-US" altLang="en-US" b="1"/>
              <a:t> </a:t>
            </a:r>
          </a:p>
          <a:p>
            <a:r>
              <a:rPr lang="en-US" altLang="en-US" b="1"/>
              <a:t>Frequent beta-2 agonist use can lead to the side effects that include tachycardia, tremors, agitation, paradoxical bronchospasm, hyperglycaemia and hypokalaemia. </a:t>
            </a:r>
          </a:p>
          <a:p>
            <a:endParaRPr lang="ar-JO" alt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CC605221-B9FF-8523-D657-2EC6B459BB69}"/>
              </a:ext>
            </a:extLst>
          </p:cNvPr>
          <p:cNvSpPr>
            <a:spLocks noGrp="1"/>
          </p:cNvSpPr>
          <p:nvPr>
            <p:ph type="title"/>
          </p:nvPr>
        </p:nvSpPr>
        <p:spPr/>
        <p:txBody>
          <a:bodyPr/>
          <a:lstStyle/>
          <a:p>
            <a:r>
              <a:rPr lang="en-US" altLang="en-US">
                <a:solidFill>
                  <a:srgbClr val="FF0000"/>
                </a:solidFill>
              </a:rPr>
              <a:t>Bronchodilataion </a:t>
            </a:r>
            <a:endParaRPr lang="ar-JO" altLang="en-US">
              <a:solidFill>
                <a:srgbClr val="FF0000"/>
              </a:solidFill>
            </a:endParaRPr>
          </a:p>
        </p:txBody>
      </p:sp>
      <p:sp>
        <p:nvSpPr>
          <p:cNvPr id="111619" name="Content Placeholder 2">
            <a:extLst>
              <a:ext uri="{FF2B5EF4-FFF2-40B4-BE49-F238E27FC236}">
                <a16:creationId xmlns:a16="http://schemas.microsoft.com/office/drawing/2014/main" id="{C02584C6-2B80-F2FB-547B-21AD584B016F}"/>
              </a:ext>
            </a:extLst>
          </p:cNvPr>
          <p:cNvSpPr>
            <a:spLocks noGrp="1"/>
          </p:cNvSpPr>
          <p:nvPr>
            <p:ph idx="1"/>
          </p:nvPr>
        </p:nvSpPr>
        <p:spPr/>
        <p:txBody>
          <a:bodyPr/>
          <a:lstStyle/>
          <a:p>
            <a:endParaRPr lang="ar-JO" altLang="en-US"/>
          </a:p>
          <a:p>
            <a:r>
              <a:rPr lang="en-US" altLang="en-US" b="1"/>
              <a:t>IV  Salbutamol  loading / infusion  ..</a:t>
            </a:r>
          </a:p>
          <a:p>
            <a:endParaRPr lang="ar-JO" altLang="en-US"/>
          </a:p>
          <a:p>
            <a:r>
              <a:rPr lang="en-US" altLang="en-US" b="1"/>
              <a:t>Starting dose is 5 micrograms/kg/min for at least one hour </a:t>
            </a:r>
          </a:p>
          <a:p>
            <a:endParaRPr lang="en-US" altLang="en-US" b="1"/>
          </a:p>
          <a:p>
            <a:endParaRPr lang="en-US" altLang="en-US" b="1"/>
          </a:p>
          <a:p>
            <a:endParaRPr lang="en-US" altLang="en-US"/>
          </a:p>
          <a:p>
            <a:endParaRPr lang="en-US" altLang="en-US"/>
          </a:p>
          <a:p>
            <a:pPr>
              <a:buFont typeface="Arial" panose="020B0604020202020204" pitchFamily="34" charset="0"/>
              <a:buNone/>
            </a:pPr>
            <a:endParaRPr lang="en-US" altLang="en-US" b="1"/>
          </a:p>
          <a:p>
            <a:endParaRPr lang="ar-JO" alt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99B8AF84-4018-240E-730B-BFA0EDDC3542}"/>
              </a:ext>
            </a:extLst>
          </p:cNvPr>
          <p:cNvSpPr>
            <a:spLocks noGrp="1"/>
          </p:cNvSpPr>
          <p:nvPr>
            <p:ph type="title"/>
          </p:nvPr>
        </p:nvSpPr>
        <p:spPr>
          <a:xfrm>
            <a:off x="468313" y="115888"/>
            <a:ext cx="8229600" cy="1143000"/>
          </a:xfrm>
        </p:spPr>
        <p:txBody>
          <a:bodyPr/>
          <a:lstStyle/>
          <a:p>
            <a:r>
              <a:rPr lang="en-US" altLang="en-US" b="1">
                <a:solidFill>
                  <a:srgbClr val="FF0000"/>
                </a:solidFill>
              </a:rPr>
              <a:t>Nonselective beta2-agonists</a:t>
            </a:r>
            <a:br>
              <a:rPr lang="en-US" altLang="en-US" b="1">
                <a:solidFill>
                  <a:srgbClr val="FF0000"/>
                </a:solidFill>
              </a:rPr>
            </a:br>
            <a:endParaRPr lang="ar-JO" altLang="en-US" b="1">
              <a:solidFill>
                <a:srgbClr val="FF0000"/>
              </a:solidFill>
            </a:endParaRPr>
          </a:p>
        </p:txBody>
      </p:sp>
      <p:sp>
        <p:nvSpPr>
          <p:cNvPr id="112643" name="Content Placeholder 2">
            <a:extLst>
              <a:ext uri="{FF2B5EF4-FFF2-40B4-BE49-F238E27FC236}">
                <a16:creationId xmlns:a16="http://schemas.microsoft.com/office/drawing/2014/main" id="{368AC60B-993D-8521-1E51-CCBF122C7181}"/>
              </a:ext>
            </a:extLst>
          </p:cNvPr>
          <p:cNvSpPr>
            <a:spLocks noGrp="1"/>
          </p:cNvSpPr>
          <p:nvPr>
            <p:ph idx="1"/>
          </p:nvPr>
        </p:nvSpPr>
        <p:spPr/>
        <p:txBody>
          <a:bodyPr/>
          <a:lstStyle/>
          <a:p>
            <a:r>
              <a:rPr lang="en-US" altLang="en-US"/>
              <a:t> epinephrine [0.3-0.5 mg] or terbutaline [0.25 mg]) administered subcutaneously. </a:t>
            </a:r>
          </a:p>
          <a:p>
            <a:r>
              <a:rPr lang="en-US" altLang="en-US"/>
              <a:t>Caution in patients with complicating factors (eg, (CHF), history of cardiac arrhythmia). </a:t>
            </a:r>
          </a:p>
          <a:p>
            <a:r>
              <a:rPr lang="en-US" altLang="en-US"/>
              <a:t>!? cardiac enzyme levels monitoring . (troponin I )</a:t>
            </a:r>
            <a:endParaRPr lang="ar-JO"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403054F-41B1-6D7C-89CD-1BAFC0873528}"/>
              </a:ext>
            </a:extLst>
          </p:cNvPr>
          <p:cNvSpPr>
            <a:spLocks noGrp="1"/>
          </p:cNvSpPr>
          <p:nvPr>
            <p:ph type="title"/>
          </p:nvPr>
        </p:nvSpPr>
        <p:spPr/>
        <p:txBody>
          <a:bodyPr/>
          <a:lstStyle/>
          <a:p>
            <a:endParaRPr lang="ar-JO" altLang="en-US"/>
          </a:p>
        </p:txBody>
      </p:sp>
      <p:pic>
        <p:nvPicPr>
          <p:cNvPr id="26627" name="Picture 2">
            <a:extLst>
              <a:ext uri="{FF2B5EF4-FFF2-40B4-BE49-F238E27FC236}">
                <a16:creationId xmlns:a16="http://schemas.microsoft.com/office/drawing/2014/main" id="{42D677D7-8545-2387-CCBD-9384B5DAEF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4213" y="0"/>
            <a:ext cx="7767637"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8" name="Picture 3">
            <a:extLst>
              <a:ext uri="{FF2B5EF4-FFF2-40B4-BE49-F238E27FC236}">
                <a16:creationId xmlns:a16="http://schemas.microsoft.com/office/drawing/2014/main" id="{DB2A6D96-7823-0070-8253-1AE90863F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4433888"/>
            <a:ext cx="7150100" cy="170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A3A0C6F3-3B98-C219-2001-E50E48C24EBB}"/>
              </a:ext>
            </a:extLst>
          </p:cNvPr>
          <p:cNvSpPr>
            <a:spLocks noGrp="1"/>
          </p:cNvSpPr>
          <p:nvPr>
            <p:ph type="title"/>
          </p:nvPr>
        </p:nvSpPr>
        <p:spPr/>
        <p:txBody>
          <a:bodyPr/>
          <a:lstStyle/>
          <a:p>
            <a:r>
              <a:rPr lang="en-US" altLang="en-US" b="1">
                <a:solidFill>
                  <a:srgbClr val="FF0000"/>
                </a:solidFill>
              </a:rPr>
              <a:t>IV adrenaline/salbutamol  infusion </a:t>
            </a:r>
            <a:endParaRPr lang="ar-JO" altLang="en-US" b="1">
              <a:solidFill>
                <a:srgbClr val="FF0000"/>
              </a:solidFill>
            </a:endParaRPr>
          </a:p>
        </p:txBody>
      </p:sp>
      <p:sp>
        <p:nvSpPr>
          <p:cNvPr id="113667" name="Content Placeholder 2">
            <a:extLst>
              <a:ext uri="{FF2B5EF4-FFF2-40B4-BE49-F238E27FC236}">
                <a16:creationId xmlns:a16="http://schemas.microsoft.com/office/drawing/2014/main" id="{6C212081-18A6-25D0-6466-0DB005C6801F}"/>
              </a:ext>
            </a:extLst>
          </p:cNvPr>
          <p:cNvSpPr>
            <a:spLocks noGrp="1"/>
          </p:cNvSpPr>
          <p:nvPr>
            <p:ph idx="1"/>
          </p:nvPr>
        </p:nvSpPr>
        <p:spPr/>
        <p:txBody>
          <a:bodyPr/>
          <a:lstStyle/>
          <a:p>
            <a:r>
              <a:rPr lang="en-US" altLang="en-US" b="1"/>
              <a:t>IV  adrenaline infusion  should be used in prepubertal children only in life threatening acute attacks or in the presence of anaphylactic shock. </a:t>
            </a:r>
          </a:p>
          <a:p>
            <a:r>
              <a:rPr lang="en-US" altLang="en-US" b="1"/>
              <a:t>In older children IV adrenaline is a (cheaper) alternative to IV salbutamol. Discuss with Intensivist. Starting dose is 0.1 micrograms/kg/min. </a:t>
            </a:r>
          </a:p>
          <a:p>
            <a:endParaRPr lang="ar-JO" alt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a:extLst>
              <a:ext uri="{FF2B5EF4-FFF2-40B4-BE49-F238E27FC236}">
                <a16:creationId xmlns:a16="http://schemas.microsoft.com/office/drawing/2014/main" id="{09CFE8C3-BA8F-985C-4D46-D564F52EEDD2}"/>
              </a:ext>
            </a:extLst>
          </p:cNvPr>
          <p:cNvSpPr>
            <a:spLocks noGrp="1"/>
          </p:cNvSpPr>
          <p:nvPr>
            <p:ph type="title"/>
          </p:nvPr>
        </p:nvSpPr>
        <p:spPr/>
        <p:txBody>
          <a:bodyPr/>
          <a:lstStyle/>
          <a:p>
            <a:r>
              <a:rPr lang="en-US" altLang="en-US" b="1">
                <a:solidFill>
                  <a:srgbClr val="FF0000"/>
                </a:solidFill>
              </a:rPr>
              <a:t>Anticholinergic agents </a:t>
            </a:r>
            <a:endParaRPr lang="ar-JO" altLang="en-US" b="1">
              <a:solidFill>
                <a:srgbClr val="FF0000"/>
              </a:solidFill>
            </a:endParaRPr>
          </a:p>
        </p:txBody>
      </p:sp>
      <p:sp>
        <p:nvSpPr>
          <p:cNvPr id="114691" name="Content Placeholder 2">
            <a:extLst>
              <a:ext uri="{FF2B5EF4-FFF2-40B4-BE49-F238E27FC236}">
                <a16:creationId xmlns:a16="http://schemas.microsoft.com/office/drawing/2014/main" id="{AB98F565-A950-A921-7622-3DB58776D15A}"/>
              </a:ext>
            </a:extLst>
          </p:cNvPr>
          <p:cNvSpPr>
            <a:spLocks noGrp="1"/>
          </p:cNvSpPr>
          <p:nvPr>
            <p:ph idx="1"/>
          </p:nvPr>
        </p:nvSpPr>
        <p:spPr/>
        <p:txBody>
          <a:bodyPr/>
          <a:lstStyle/>
          <a:p>
            <a:r>
              <a:rPr lang="en-US" altLang="en-US" b="1"/>
              <a:t>There is evidence for the efficacy of frequent doses of ipratropium bromide  in addition to inhaled beta-2 agonist,</a:t>
            </a:r>
          </a:p>
          <a:p>
            <a:endParaRPr lang="en-US" altLang="en-US" b="1"/>
          </a:p>
          <a:p>
            <a:r>
              <a:rPr lang="en-US" altLang="en-US" b="1"/>
              <a:t> If ipratropium has been started it is reasonable to stop in the recovery phase. </a:t>
            </a:r>
          </a:p>
          <a:p>
            <a:endParaRPr lang="ar-JO" alt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7B860151-FEE9-ADB6-66FD-D9224365F031}"/>
              </a:ext>
            </a:extLst>
          </p:cNvPr>
          <p:cNvSpPr>
            <a:spLocks noGrp="1"/>
          </p:cNvSpPr>
          <p:nvPr>
            <p:ph type="title"/>
          </p:nvPr>
        </p:nvSpPr>
        <p:spPr/>
        <p:txBody>
          <a:bodyPr/>
          <a:lstStyle/>
          <a:p>
            <a:r>
              <a:rPr lang="en-US" altLang="en-US">
                <a:solidFill>
                  <a:srgbClr val="FF0000"/>
                </a:solidFill>
              </a:rPr>
              <a:t>Ipratropium bromide </a:t>
            </a:r>
            <a:endParaRPr lang="ar-JO" altLang="en-US">
              <a:solidFill>
                <a:srgbClr val="FF0000"/>
              </a:solidFill>
            </a:endParaRPr>
          </a:p>
        </p:txBody>
      </p:sp>
      <p:sp>
        <p:nvSpPr>
          <p:cNvPr id="115715" name="Content Placeholder 2">
            <a:extLst>
              <a:ext uri="{FF2B5EF4-FFF2-40B4-BE49-F238E27FC236}">
                <a16:creationId xmlns:a16="http://schemas.microsoft.com/office/drawing/2014/main" id="{234DEB4B-91D6-64AF-91BD-E19E356EBD24}"/>
              </a:ext>
            </a:extLst>
          </p:cNvPr>
          <p:cNvSpPr>
            <a:spLocks noGrp="1"/>
          </p:cNvSpPr>
          <p:nvPr>
            <p:ph idx="1"/>
          </p:nvPr>
        </p:nvSpPr>
        <p:spPr/>
        <p:txBody>
          <a:bodyPr/>
          <a:lstStyle/>
          <a:p>
            <a:r>
              <a:rPr lang="en-US" altLang="en-US"/>
              <a:t>Antisecretory properties, when applied locally, inhibits secretions from serous and seromucous glands lining the nasal mucosa. </a:t>
            </a:r>
          </a:p>
          <a:p>
            <a:r>
              <a:rPr lang="en-US" altLang="en-US"/>
              <a:t>Inhibits acetylcholine at parasympathetic sites in bronchial smooth muscle, resulting in bronchodilation.</a:t>
            </a:r>
            <a:endParaRPr lang="ar-JO" alt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420B90EC-D20E-ECD3-8571-78CD4D54485C}"/>
              </a:ext>
            </a:extLst>
          </p:cNvPr>
          <p:cNvSpPr>
            <a:spLocks noGrp="1"/>
          </p:cNvSpPr>
          <p:nvPr>
            <p:ph type="title"/>
          </p:nvPr>
        </p:nvSpPr>
        <p:spPr/>
        <p:txBody>
          <a:bodyPr/>
          <a:lstStyle/>
          <a:p>
            <a:r>
              <a:rPr lang="en-US" altLang="en-US" b="1">
                <a:solidFill>
                  <a:srgbClr val="FF0000"/>
                </a:solidFill>
              </a:rPr>
              <a:t>mechanical ventilation/considerations </a:t>
            </a:r>
            <a:endParaRPr lang="ar-JO" altLang="en-US"/>
          </a:p>
        </p:txBody>
      </p:sp>
      <p:sp>
        <p:nvSpPr>
          <p:cNvPr id="116739" name="Content Placeholder 2">
            <a:extLst>
              <a:ext uri="{FF2B5EF4-FFF2-40B4-BE49-F238E27FC236}">
                <a16:creationId xmlns:a16="http://schemas.microsoft.com/office/drawing/2014/main" id="{50252A61-1141-2556-236E-D041943D3214}"/>
              </a:ext>
            </a:extLst>
          </p:cNvPr>
          <p:cNvSpPr>
            <a:spLocks noGrp="1"/>
          </p:cNvSpPr>
          <p:nvPr>
            <p:ph idx="1"/>
          </p:nvPr>
        </p:nvSpPr>
        <p:spPr>
          <a:xfrm>
            <a:off x="755650" y="1628775"/>
            <a:ext cx="8229600" cy="4525963"/>
          </a:xfrm>
        </p:spPr>
        <p:txBody>
          <a:bodyPr/>
          <a:lstStyle/>
          <a:p>
            <a:r>
              <a:rPr lang="en-US" altLang="en-US"/>
              <a:t>Controlled hypoventilation ( toleration of higher levels of PCO</a:t>
            </a:r>
            <a:r>
              <a:rPr lang="en-US" altLang="en-US" baseline="-25000"/>
              <a:t>2)</a:t>
            </a:r>
          </a:p>
          <a:p>
            <a:r>
              <a:rPr lang="en-US" altLang="en-US"/>
              <a:t>Minimize tidal volume and peak inspiratory pressures. </a:t>
            </a:r>
          </a:p>
          <a:p>
            <a:r>
              <a:rPr lang="en-US" altLang="en-US"/>
              <a:t>Permissive hypercapnia can be tolerated as long as the patient remains adequately oxygenated.</a:t>
            </a:r>
          </a:p>
          <a:p>
            <a:r>
              <a:rPr lang="en-US" altLang="en-US"/>
              <a:t> A longer (I/E) ratio, often greater than 1:3-4, [auto-PEEP]).</a:t>
            </a:r>
          </a:p>
          <a:p>
            <a:endParaRPr lang="ar-JO"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487B925D-BD5A-9ADD-7A14-6F8CDA48EE3E}"/>
              </a:ext>
            </a:extLst>
          </p:cNvPr>
          <p:cNvSpPr>
            <a:spLocks noGrp="1"/>
          </p:cNvSpPr>
          <p:nvPr>
            <p:ph type="title"/>
          </p:nvPr>
        </p:nvSpPr>
        <p:spPr/>
        <p:txBody>
          <a:bodyPr/>
          <a:lstStyle/>
          <a:p>
            <a:endParaRPr lang="ar-JO" altLang="en-US"/>
          </a:p>
        </p:txBody>
      </p:sp>
      <p:sp>
        <p:nvSpPr>
          <p:cNvPr id="117763" name="Content Placeholder 2">
            <a:extLst>
              <a:ext uri="{FF2B5EF4-FFF2-40B4-BE49-F238E27FC236}">
                <a16:creationId xmlns:a16="http://schemas.microsoft.com/office/drawing/2014/main" id="{F413980F-ACB6-AF17-56D8-6176949EC6A6}"/>
              </a:ext>
            </a:extLst>
          </p:cNvPr>
          <p:cNvSpPr>
            <a:spLocks noGrp="1"/>
          </p:cNvSpPr>
          <p:nvPr>
            <p:ph idx="1"/>
          </p:nvPr>
        </p:nvSpPr>
        <p:spPr/>
        <p:txBody>
          <a:bodyPr/>
          <a:lstStyle/>
          <a:p>
            <a:pPr>
              <a:buFont typeface="Arial" panose="020B0604020202020204" pitchFamily="34" charset="0"/>
              <a:buNone/>
            </a:pPr>
            <a:endParaRPr lang="en-US" altLang="en-US" b="1"/>
          </a:p>
          <a:p>
            <a:pPr>
              <a:buFont typeface="Arial" panose="020B0604020202020204" pitchFamily="34" charset="0"/>
              <a:buNone/>
            </a:pPr>
            <a:endParaRPr lang="en-US" altLang="en-US" b="1"/>
          </a:p>
          <a:p>
            <a:pPr>
              <a:buFont typeface="Arial" panose="020B0604020202020204" pitchFamily="34" charset="0"/>
              <a:buNone/>
            </a:pPr>
            <a:r>
              <a:rPr lang="en-US" altLang="en-US" b="1"/>
              <a:t>       </a:t>
            </a:r>
            <a:r>
              <a:rPr lang="en-US" altLang="en-US" sz="3600" b="1"/>
              <a:t>ECG monitoring and oximetry are mandatory for all asthmatic patient</a:t>
            </a:r>
            <a:r>
              <a:rPr lang="en-US" altLang="en-US" b="1"/>
              <a:t>s </a:t>
            </a:r>
          </a:p>
          <a:p>
            <a:endParaRPr lang="ar-JO"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5140</TotalTime>
  <Words>3271</Words>
  <Application>Microsoft Office PowerPoint</Application>
  <PresentationFormat>On-screen Show (4:3)</PresentationFormat>
  <Paragraphs>405</Paragraphs>
  <Slides>94</Slides>
  <Notes>5</Notes>
  <HiddenSlides>0</HiddenSlides>
  <MMClips>0</MMClips>
  <ScaleCrop>false</ScaleCrop>
  <HeadingPairs>
    <vt:vector size="4" baseType="variant">
      <vt:variant>
        <vt:lpstr>Theme</vt:lpstr>
      </vt:variant>
      <vt:variant>
        <vt:i4>2</vt:i4>
      </vt:variant>
      <vt:variant>
        <vt:lpstr>Slide Titles</vt:lpstr>
      </vt:variant>
      <vt:variant>
        <vt:i4>94</vt:i4>
      </vt:variant>
    </vt:vector>
  </HeadingPairs>
  <TitlesOfParts>
    <vt:vector size="96" baseType="lpstr">
      <vt:lpstr>Office Theme</vt:lpstr>
      <vt:lpstr>1_Office Theme</vt:lpstr>
      <vt:lpstr>Bronchial Asthma in Children</vt:lpstr>
      <vt:lpstr>Introduction </vt:lpstr>
      <vt:lpstr>Definition   </vt:lpstr>
      <vt:lpstr>Hyperresponsiveness (BHR), </vt:lpstr>
      <vt:lpstr>Pathophysiology: </vt:lpstr>
      <vt:lpstr>PowerPoint Presentation</vt:lpstr>
      <vt:lpstr>PowerPoint Presentation</vt:lpstr>
      <vt:lpstr>PowerPoint Presentation</vt:lpstr>
      <vt:lpstr>PowerPoint Presentation</vt:lpstr>
      <vt:lpstr>Update in airway inflammation in children </vt:lpstr>
      <vt:lpstr>Viruses and Asthma !</vt:lpstr>
      <vt:lpstr>PowerPoint Presentation</vt:lpstr>
      <vt:lpstr>Aerosensitizatio </vt:lpstr>
      <vt:lpstr>SPT</vt:lpstr>
      <vt:lpstr>Aresosensitizatio + Viruses </vt:lpstr>
      <vt:lpstr>PowerPoint Presentation</vt:lpstr>
      <vt:lpstr>Genetics</vt:lpstr>
      <vt:lpstr>      </vt:lpstr>
      <vt:lpstr>PowerPoint Presentation</vt:lpstr>
      <vt:lpstr>Asthma Predictor Index </vt:lpstr>
      <vt:lpstr>PowerPoint Presentation</vt:lpstr>
      <vt:lpstr>PowerPoint Presentation</vt:lpstr>
      <vt:lpstr>Epidemiology </vt:lpstr>
      <vt:lpstr>Asthma triggers</vt:lpstr>
      <vt:lpstr>Clinical manifestations</vt:lpstr>
      <vt:lpstr>PowerPoint Presentation</vt:lpstr>
      <vt:lpstr>PHYSICAL EXAMINATION</vt:lpstr>
      <vt:lpstr>PowerPoint Presentation</vt:lpstr>
      <vt:lpstr>PowerPoint Presentation</vt:lpstr>
      <vt:lpstr>P/E in severe episode:</vt:lpstr>
      <vt:lpstr>P/E in status asthmaticus with pending respiratory arrest :</vt:lpstr>
      <vt:lpstr>Laboratory Findings </vt:lpstr>
      <vt:lpstr>PowerPoint Presentation</vt:lpstr>
      <vt:lpstr>PowerPoint Presentation</vt:lpstr>
      <vt:lpstr>Radiology </vt:lpstr>
      <vt:lpstr>PowerPoint Presentation</vt:lpstr>
      <vt:lpstr> Diagnostic Challenge </vt:lpstr>
      <vt:lpstr>PowerPoint Presentation</vt:lpstr>
      <vt:lpstr>Considerations for Treatment </vt:lpstr>
      <vt:lpstr> Components of Asthma Care </vt:lpstr>
      <vt:lpstr>Assessment and monitoring </vt:lpstr>
      <vt:lpstr>Assessment and monitoring </vt:lpstr>
      <vt:lpstr>Assessment and monitoring </vt:lpstr>
      <vt:lpstr>ACT test</vt:lpstr>
      <vt:lpstr>PowerPoint Presentation</vt:lpstr>
      <vt:lpstr>Assessment/Biomarkers for Asthma</vt:lpstr>
      <vt:lpstr>Consultations</vt:lpstr>
      <vt:lpstr>Consultations</vt:lpstr>
      <vt:lpstr>GINA 2025    6- 11 years   </vt:lpstr>
      <vt:lpstr>GINA 2025  adults and adolescents </vt:lpstr>
      <vt:lpstr>GINA 2025    less than 5 years </vt:lpstr>
      <vt:lpstr>Delivery devices and best route of administration</vt:lpstr>
      <vt:lpstr>Technique /preferred devices </vt:lpstr>
      <vt:lpstr>Technique :  MDI + Spacer </vt:lpstr>
      <vt:lpstr>DPI</vt:lpstr>
      <vt:lpstr>Quick-relief medications</vt:lpstr>
      <vt:lpstr>SABA</vt:lpstr>
      <vt:lpstr>SABA receptors</vt:lpstr>
      <vt:lpstr>Control /Long term medications</vt:lpstr>
      <vt:lpstr>ICS</vt:lpstr>
      <vt:lpstr>ICS</vt:lpstr>
      <vt:lpstr>LABA</vt:lpstr>
      <vt:lpstr>Systemic steroids</vt:lpstr>
      <vt:lpstr>Leukotrienes Modifiers </vt:lpstr>
      <vt:lpstr>Co-morbidities </vt:lpstr>
      <vt:lpstr>Biological  treatment</vt:lpstr>
      <vt:lpstr>Conclusion</vt:lpstr>
      <vt:lpstr>PowerPoint Presentation</vt:lpstr>
      <vt:lpstr>Management: Acute severe Asthma  </vt:lpstr>
      <vt:lpstr> Severe asthma is indicated by:  </vt:lpstr>
      <vt:lpstr>PowerPoint Presentation</vt:lpstr>
      <vt:lpstr> Progressive worsening:  </vt:lpstr>
      <vt:lpstr>Important Notes  </vt:lpstr>
      <vt:lpstr>Important Notes </vt:lpstr>
      <vt:lpstr>Status asthmaticus </vt:lpstr>
      <vt:lpstr>Indications for consideration of admission to PICU </vt:lpstr>
      <vt:lpstr> Aims of therapy in severe episode </vt:lpstr>
      <vt:lpstr>Maintenance of adequate oxygenation </vt:lpstr>
      <vt:lpstr>Why is there hypoxaemia?</vt:lpstr>
      <vt:lpstr>What is hypoxaemia?</vt:lpstr>
      <vt:lpstr>PowerPoint Presentation</vt:lpstr>
      <vt:lpstr>      Maintenance of haemodynamic stability  </vt:lpstr>
      <vt:lpstr>Haemodynamic compromise could result from :</vt:lpstr>
      <vt:lpstr>PowerPoint Presentation</vt:lpstr>
      <vt:lpstr>Bronchodilation </vt:lpstr>
      <vt:lpstr>Bronchodilation </vt:lpstr>
      <vt:lpstr>Bronchodilatation </vt:lpstr>
      <vt:lpstr>Bronchodilataion </vt:lpstr>
      <vt:lpstr>Nonselective beta2-agonists </vt:lpstr>
      <vt:lpstr>IV adrenaline/salbutamol  infusion </vt:lpstr>
      <vt:lpstr>Anticholinergic agents </vt:lpstr>
      <vt:lpstr>Ipratropium bromide </vt:lpstr>
      <vt:lpstr>mechanical ventilation/considerations </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qais</dc:creator>
  <cp:lastModifiedBy>Enas Alzayadneh</cp:lastModifiedBy>
  <cp:revision>168</cp:revision>
  <dcterms:created xsi:type="dcterms:W3CDTF">2013-04-10T22:09:29Z</dcterms:created>
  <dcterms:modified xsi:type="dcterms:W3CDTF">2026-07-05T10:21:51Z</dcterms:modified>
</cp:coreProperties>
</file>